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33"/>
    <a:srgbClr val="33CCCC"/>
    <a:srgbClr val="333399"/>
    <a:srgbClr val="F824D0"/>
    <a:srgbClr val="22E0FA"/>
    <a:srgbClr val="002B82"/>
    <a:srgbClr val="FBDE73"/>
    <a:srgbClr val="F7D277"/>
    <a:srgbClr val="F5C979"/>
    <a:srgbClr val="F4C3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100" autoAdjust="0"/>
    <p:restoredTop sz="94676" autoAdjust="0"/>
  </p:normalViewPr>
  <p:slideViewPr>
    <p:cSldViewPr>
      <p:cViewPr varScale="1">
        <p:scale>
          <a:sx n="59" d="100"/>
          <a:sy n="59" d="100"/>
        </p:scale>
        <p:origin x="114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68586-3C14-43E9-9C65-477B80B3A2A7}" type="datetimeFigureOut">
              <a:rPr lang="he-IL" smtClean="0"/>
              <a:t>י"ז/כסלו/תשע"ו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5C7FC-0D0C-4021-A2C4-7C2D19F34F8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21441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68586-3C14-43E9-9C65-477B80B3A2A7}" type="datetimeFigureOut">
              <a:rPr lang="he-IL" smtClean="0"/>
              <a:t>י"ז/כסלו/תשע"ו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5C7FC-0D0C-4021-A2C4-7C2D19F34F8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7067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4972049" y="366713"/>
            <a:ext cx="1543051" cy="780097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342902" y="366713"/>
            <a:ext cx="4476751" cy="780097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68586-3C14-43E9-9C65-477B80B3A2A7}" type="datetimeFigureOut">
              <a:rPr lang="he-IL" smtClean="0"/>
              <a:t>י"ז/כסלו/תשע"ו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5C7FC-0D0C-4021-A2C4-7C2D19F34F8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63659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68586-3C14-43E9-9C65-477B80B3A2A7}" type="datetimeFigureOut">
              <a:rPr lang="he-IL" smtClean="0"/>
              <a:t>י"ז/כסלו/תשע"ו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5C7FC-0D0C-4021-A2C4-7C2D19F34F8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40270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68586-3C14-43E9-9C65-477B80B3A2A7}" type="datetimeFigureOut">
              <a:rPr lang="he-IL" smtClean="0"/>
              <a:t>י"ז/כסלו/תשע"ו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5C7FC-0D0C-4021-A2C4-7C2D19F34F8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1685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342902" y="2133601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3505202" y="2133601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68586-3C14-43E9-9C65-477B80B3A2A7}" type="datetimeFigureOut">
              <a:rPr lang="he-IL" smtClean="0"/>
              <a:t>י"ז/כסלו/תשע"ו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5C7FC-0D0C-4021-A2C4-7C2D19F34F8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905601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2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2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68586-3C14-43E9-9C65-477B80B3A2A7}" type="datetimeFigureOut">
              <a:rPr lang="he-IL" smtClean="0"/>
              <a:t>י"ז/כסלו/תשע"ו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5C7FC-0D0C-4021-A2C4-7C2D19F34F8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55073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68586-3C14-43E9-9C65-477B80B3A2A7}" type="datetimeFigureOut">
              <a:rPr lang="he-IL" smtClean="0"/>
              <a:t>י"ז/כסלו/תשע"ו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5C7FC-0D0C-4021-A2C4-7C2D19F34F8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790645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68586-3C14-43E9-9C65-477B80B3A2A7}" type="datetimeFigureOut">
              <a:rPr lang="he-IL" smtClean="0"/>
              <a:t>י"ז/כסלו/תשע"ו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5C7FC-0D0C-4021-A2C4-7C2D19F34F8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09222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68586-3C14-43E9-9C65-477B80B3A2A7}" type="datetimeFigureOut">
              <a:rPr lang="he-IL" smtClean="0"/>
              <a:t>י"ז/כסלו/תשע"ו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5C7FC-0D0C-4021-A2C4-7C2D19F34F8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898379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68586-3C14-43E9-9C65-477B80B3A2A7}" type="datetimeFigureOut">
              <a:rPr lang="he-IL" smtClean="0"/>
              <a:t>י"ז/כסלו/תשע"ו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5C7FC-0D0C-4021-A2C4-7C2D19F34F8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99925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368586-3C14-43E9-9C65-477B80B3A2A7}" type="datetimeFigureOut">
              <a:rPr lang="he-IL" smtClean="0"/>
              <a:t>י"ז/כסלו/תשע"ו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D5C7FC-0D0C-4021-A2C4-7C2D19F34F8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085236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0"/>
          <p:cNvSpPr>
            <a:spLocks noChangeArrowheads="1"/>
          </p:cNvSpPr>
          <p:nvPr/>
        </p:nvSpPr>
        <p:spPr bwMode="auto">
          <a:xfrm flipV="1">
            <a:off x="21354142" y="-211725"/>
            <a:ext cx="27102387" cy="8900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/>
          </a:p>
        </p:txBody>
      </p:sp>
      <p:grpSp>
        <p:nvGrpSpPr>
          <p:cNvPr id="29" name="קבוצה 28"/>
          <p:cNvGrpSpPr/>
          <p:nvPr/>
        </p:nvGrpSpPr>
        <p:grpSpPr>
          <a:xfrm>
            <a:off x="-6969" y="0"/>
            <a:ext cx="9150969" cy="6858000"/>
            <a:chOff x="4573" y="0"/>
            <a:chExt cx="9150969" cy="6858000"/>
          </a:xfrm>
        </p:grpSpPr>
        <p:pic>
          <p:nvPicPr>
            <p:cNvPr id="30" name="Picture 2" descr="C:\Users\adin\Downloads\batimMadlikim15TemplateInvHachana.jpg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D27F"/>
                </a:clrFrom>
                <a:clrTo>
                  <a:srgbClr val="FFD27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73" y="0"/>
              <a:ext cx="6516217" cy="6858000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1" name="TextBox 30"/>
            <p:cNvSpPr txBox="1"/>
            <p:nvPr/>
          </p:nvSpPr>
          <p:spPr>
            <a:xfrm>
              <a:off x="2411760" y="2462177"/>
              <a:ext cx="3792695" cy="2985433"/>
            </a:xfrm>
            <a:prstGeom prst="rect">
              <a:avLst/>
            </a:prstGeom>
            <a:ln/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wrap="square" rtlCol="1">
              <a:spAutoFit/>
            </a:bodyPr>
            <a:lstStyle/>
            <a:p>
              <a:r>
                <a:rPr lang="he-IL" sz="2400" b="1" smtClean="0">
                  <a:ln w="10160">
                    <a:solidFill>
                      <a:schemeClr val="accent5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38100" dist="22860" dir="5400000" algn="tl" rotWithShape="0">
                      <a:srgbClr val="000000">
                        <a:alpha val="30000"/>
                      </a:srgbClr>
                    </a:outerShdw>
                  </a:effectLst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9.12.2015 </a:t>
              </a:r>
              <a:r>
                <a:rPr lang="he-IL" sz="2400" b="1" dirty="0" smtClean="0">
                  <a:ln w="10160">
                    <a:solidFill>
                      <a:schemeClr val="accent5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38100" dist="22860" dir="5400000" algn="tl" rotWithShape="0">
                      <a:srgbClr val="000000">
                        <a:alpha val="30000"/>
                      </a:srgbClr>
                    </a:outerShdw>
                  </a:effectLst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בשעה </a:t>
              </a:r>
              <a:r>
                <a:rPr lang="he-IL" sz="2400" b="1" smtClean="0">
                  <a:ln w="10160">
                    <a:solidFill>
                      <a:schemeClr val="accent5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38100" dist="22860" dir="5400000" algn="tl" rotWithShape="0">
                      <a:srgbClr val="000000">
                        <a:alpha val="30000"/>
                      </a:srgbClr>
                    </a:outerShdw>
                  </a:effectLst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20:00 </a:t>
              </a:r>
              <a:r>
                <a:rPr lang="he-IL" sz="2400" b="1">
                  <a:ln w="10160">
                    <a:solidFill>
                      <a:schemeClr val="accent5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38100" dist="22860" dir="5400000" algn="tl" rotWithShape="0">
                      <a:srgbClr val="000000">
                        <a:alpha val="30000"/>
                      </a:srgbClr>
                    </a:outerShdw>
                  </a:effectLst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מסתובבים בחנוכה</a:t>
              </a:r>
              <a:r>
                <a:rPr lang="he-IL" sz="3200" b="1">
                  <a:ln w="10160">
                    <a:solidFill>
                      <a:schemeClr val="accent5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38100" dist="22860" dir="5400000" algn="tl" rotWithShape="0">
                      <a:srgbClr val="000000">
                        <a:alpha val="30000"/>
                      </a:srgbClr>
                    </a:outerShdw>
                  </a:effectLst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he-IL" sz="3200" b="1">
                  <a:ln w="10160">
                    <a:solidFill>
                      <a:schemeClr val="accent5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38100" dist="22860" dir="5400000" algn="tl" rotWithShape="0">
                      <a:srgbClr val="000000">
                        <a:alpha val="30000"/>
                      </a:srgbClr>
                    </a:outerShdw>
                  </a:effectLst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– </a:t>
              </a:r>
              <a:r>
                <a:rPr lang="he-IL" sz="2000" b="1" smtClean="0">
                  <a:ln w="10160">
                    <a:solidFill>
                      <a:schemeClr val="accent5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38100" dist="22860" dir="5400000" algn="tl" rotWithShape="0">
                      <a:srgbClr val="000000">
                        <a:alpha val="30000"/>
                      </a:srgbClr>
                    </a:outerShdw>
                  </a:effectLst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סדנת </a:t>
              </a:r>
              <a:r>
                <a:rPr lang="he-IL" sz="2000" b="1" dirty="0" smtClean="0">
                  <a:ln w="10160">
                    <a:solidFill>
                      <a:schemeClr val="accent5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38100" dist="22860" dir="5400000" algn="tl" rotWithShape="0">
                      <a:srgbClr val="000000">
                        <a:alpha val="30000"/>
                      </a:srgbClr>
                    </a:outerShdw>
                  </a:effectLst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משחקי ילדים למבוגרים. מנחה: ענבל </a:t>
              </a:r>
              <a:r>
                <a:rPr lang="he-IL" sz="2000" b="1" dirty="0" err="1" smtClean="0">
                  <a:ln w="10160">
                    <a:solidFill>
                      <a:schemeClr val="accent5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38100" dist="22860" dir="5400000" algn="tl" rotWithShape="0">
                      <a:srgbClr val="000000">
                        <a:alpha val="30000"/>
                      </a:srgbClr>
                    </a:outerShdw>
                  </a:effectLst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בריסקין</a:t>
              </a:r>
              <a:r>
                <a:rPr lang="he-IL" sz="2000" b="1" dirty="0" smtClean="0">
                  <a:ln w="10160">
                    <a:solidFill>
                      <a:schemeClr val="accent5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38100" dist="22860" dir="5400000" algn="tl" rotWithShape="0">
                      <a:srgbClr val="000000">
                        <a:alpha val="30000"/>
                      </a:srgbClr>
                    </a:outerShdw>
                  </a:effectLst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פרי -"קלאס" סדנאות משחקי ילדות ופעילויות ייחודיות</a:t>
              </a:r>
            </a:p>
            <a:p>
              <a:pPr algn="ctr"/>
              <a:endParaRPr lang="he-IL" sz="32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2571869" y="4744037"/>
              <a:ext cx="3632586" cy="120032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he-IL" dirty="0"/>
                <a:t> </a:t>
              </a:r>
            </a:p>
            <a:p>
              <a:pPr algn="ctr"/>
              <a:endParaRPr lang="he-IL" dirty="0" smtClean="0"/>
            </a:p>
            <a:p>
              <a:pPr algn="ctr"/>
              <a:endParaRPr lang="he-IL" dirty="0"/>
            </a:p>
            <a:p>
              <a:pPr algn="ctr"/>
              <a:r>
                <a:rPr lang="he-IL" dirty="0" smtClean="0"/>
                <a:t> </a:t>
              </a:r>
              <a:endParaRPr lang="he-IL" dirty="0">
                <a:solidFill>
                  <a:schemeClr val="accent6">
                    <a:lumMod val="75000"/>
                  </a:schemeClr>
                </a:solidFill>
                <a:latin typeface="Ellinia CLM" panose="02000303000000000000" pitchFamily="2" charset="-79"/>
                <a:ea typeface="Arial Unicode MS" panose="020B0604020202020204" pitchFamily="34" charset="-128"/>
                <a:cs typeface="Ellinia CLM" panose="02000303000000000000" pitchFamily="2" charset="-79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523077" y="0"/>
              <a:ext cx="2620923" cy="1015663"/>
            </a:xfrm>
            <a:prstGeom prst="rect">
              <a:avLst/>
            </a:prstGeom>
            <a:ln/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wrap="square" rtlCol="1">
              <a:spAutoFit/>
            </a:bodyPr>
            <a:lstStyle>
              <a:defPPr>
                <a:defRPr lang="he-IL"/>
              </a:defPPr>
              <a:lvl1pPr>
                <a:defRPr sz="2000" b="1">
                  <a:ln w="10160">
                    <a:solidFill>
                      <a:schemeClr val="accent5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38100" dist="22860" dir="5400000" algn="tl" rotWithShape="0">
                      <a:srgbClr val="000000">
                        <a:alpha val="30000"/>
                      </a:srgbClr>
                    </a:outerShdw>
                  </a:effectLst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defRPr>
              </a:lvl1pPr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r>
                <a:rPr lang="he-IL" dirty="0"/>
                <a:t>חוות קיימא </a:t>
              </a:r>
              <a:r>
                <a:rPr lang="he-IL" dirty="0" err="1"/>
                <a:t>בארותיים</a:t>
              </a:r>
              <a:r>
                <a:rPr lang="he-IL" dirty="0"/>
                <a:t> - בית משפחת שבח</a:t>
              </a: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6520790" y="1015663"/>
              <a:ext cx="2620923" cy="400110"/>
            </a:xfrm>
            <a:prstGeom prst="rect">
              <a:avLst/>
            </a:prstGeom>
            <a:ln/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wrap="square" rtlCol="1">
              <a:spAutoFit/>
            </a:bodyPr>
            <a:lstStyle>
              <a:defPPr>
                <a:defRPr lang="he-IL"/>
              </a:defPPr>
              <a:lvl1pPr>
                <a:defRPr sz="2000" b="1">
                  <a:ln w="10160">
                    <a:solidFill>
                      <a:schemeClr val="accent5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38100" dist="22860" dir="5400000" algn="tl" rotWithShape="0">
                      <a:srgbClr val="000000">
                        <a:alpha val="30000"/>
                      </a:srgbClr>
                    </a:outerShdw>
                  </a:effectLst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defRPr>
              </a:lvl1pPr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r>
                <a:rPr lang="he-IL" dirty="0"/>
                <a:t>      האפיק 38</a:t>
              </a:r>
            </a:p>
          </p:txBody>
        </p:sp>
        <p:graphicFrame>
          <p:nvGraphicFramePr>
            <p:cNvPr id="35" name="אובייקט 34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877947391"/>
                </p:ext>
              </p:extLst>
            </p:nvPr>
          </p:nvGraphicFramePr>
          <p:xfrm>
            <a:off x="6580341" y="1559227"/>
            <a:ext cx="2575201" cy="89006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41" name="Picture" r:id="rId4" imgW="0" imgH="0" progId="StaticMetafile">
                    <p:embed/>
                  </p:oleObj>
                </mc:Choice>
                <mc:Fallback>
                  <p:oleObj name="Picture" r:id="rId4" imgW="0" imgH="0" progId="StaticMetafile">
                    <p:embed/>
                    <p:pic>
                      <p:nvPicPr>
                        <p:cNvPr id="0" name="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580341" y="1559227"/>
                          <a:ext cx="2575201" cy="890069"/>
                        </a:xfrm>
                        <a:prstGeom prst="rect">
                          <a:avLst/>
                        </a:prstGeom>
                        <a:solidFill>
                          <a:srgbClr val="FFFFFF"/>
                        </a:solidFill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pic>
          <p:nvPicPr>
            <p:cNvPr id="36" name="תמונה 35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532331" y="5653574"/>
              <a:ext cx="2623211" cy="1204426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sp>
          <p:nvSpPr>
            <p:cNvPr id="37" name="מלבן 36"/>
            <p:cNvSpPr/>
            <p:nvPr/>
          </p:nvSpPr>
          <p:spPr>
            <a:xfrm>
              <a:off x="6534077" y="2570235"/>
              <a:ext cx="2518349" cy="199323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he-IL" dirty="0" smtClean="0">
                  <a:solidFill>
                    <a:srgbClr val="000000"/>
                  </a:solidFill>
                  <a:latin typeface="Calibri" panose="020F050202020403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rPr>
                <a:t>חווה </a:t>
              </a:r>
              <a:r>
                <a:rPr lang="he-IL" dirty="0">
                  <a:solidFill>
                    <a:srgbClr val="000000"/>
                  </a:solidFill>
                  <a:latin typeface="Calibri" panose="020F050202020403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rPr>
                <a:t>חקלאית בשיתוף הקהילה</a:t>
              </a:r>
              <a:r>
                <a:rPr lang="en-US" dirty="0">
                  <a:solidFill>
                    <a:srgbClr val="000000"/>
                  </a:solidFill>
                  <a:latin typeface="Lucida Sans Unicode" panose="020B0602030504020204" pitchFamily="34" charset="0"/>
                  <a:ea typeface="Lucida Sans Unicode" panose="020B0602030504020204" pitchFamily="34" charset="0"/>
                  <a:cs typeface="Arial" panose="020B0604020202020204" pitchFamily="34" charset="0"/>
                </a:rPr>
                <a:t>, </a:t>
              </a:r>
              <a:r>
                <a:rPr lang="he-IL" dirty="0">
                  <a:solidFill>
                    <a:srgbClr val="000000"/>
                  </a:solidFill>
                  <a:latin typeface="Calibri" panose="020F050202020403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rPr>
                <a:t>שמהווה מסגרת תעסוקתית וחינוכית עבור בני נוער שנשרו ממערכת החינוך הפורמלית</a:t>
              </a:r>
              <a:r>
                <a:rPr lang="en-US" dirty="0">
                  <a:solidFill>
                    <a:srgbClr val="000000"/>
                  </a:solidFill>
                  <a:latin typeface="Lucida Sans Unicode" panose="020B0602030504020204" pitchFamily="34" charset="0"/>
                  <a:ea typeface="Lucida Sans Unicode" panose="020B0602030504020204" pitchFamily="34" charset="0"/>
                  <a:cs typeface="Arial" panose="020B0604020202020204" pitchFamily="34" charset="0"/>
                </a:rPr>
                <a:t>. </a:t>
              </a:r>
              <a:endParaRPr lang="en-US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63716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482</TotalTime>
  <Words>51</Words>
  <Application>Microsoft Office PowerPoint</Application>
  <PresentationFormat>‫הצגה על המסך (4:3)</PresentationFormat>
  <Paragraphs>8</Paragraphs>
  <Slides>1</Slides>
  <Notes>0</Notes>
  <HiddenSlides>0</HiddenSlides>
  <MMClips>0</MMClips>
  <ScaleCrop>false</ScaleCrop>
  <HeadingPairs>
    <vt:vector size="8" baseType="variant">
      <vt:variant>
        <vt:lpstr>גופנים בשימוש</vt:lpstr>
      </vt:variant>
      <vt:variant>
        <vt:i4>7</vt:i4>
      </vt:variant>
      <vt:variant>
        <vt:lpstr>ערכת נושא</vt:lpstr>
      </vt:variant>
      <vt:variant>
        <vt:i4>1</vt:i4>
      </vt:variant>
      <vt:variant>
        <vt:lpstr>שרתי OLE מוטבעים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10" baseType="lpstr">
      <vt:lpstr>Arial Unicode MS</vt:lpstr>
      <vt:lpstr>Arial</vt:lpstr>
      <vt:lpstr>Calibri</vt:lpstr>
      <vt:lpstr>Ellinia CLM</vt:lpstr>
      <vt:lpstr>Lucida Sans Unicode</vt:lpstr>
      <vt:lpstr>Tahoma</vt:lpstr>
      <vt:lpstr>Times New Roman</vt:lpstr>
      <vt:lpstr>ערכת נושא Office</vt:lpstr>
      <vt:lpstr>Picture</vt:lpstr>
      <vt:lpstr>מצגת של PowerPoint</vt:lpstr>
    </vt:vector>
  </TitlesOfParts>
  <Company>מועצה איזורית- עמק חפר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עדי נחשון-זית</dc:creator>
  <cp:lastModifiedBy>irit shevach</cp:lastModifiedBy>
  <cp:revision>33</cp:revision>
  <dcterms:created xsi:type="dcterms:W3CDTF">2014-12-03T04:52:23Z</dcterms:created>
  <dcterms:modified xsi:type="dcterms:W3CDTF">2015-11-29T06:45:46Z</dcterms:modified>
</cp:coreProperties>
</file>