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7315200" cy="10790238"/>
  <p:notesSz cx="6718300" cy="98552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1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1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1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1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00CCFF"/>
    <a:srgbClr val="008000"/>
    <a:srgbClr val="FF5050"/>
    <a:srgbClr val="00CC99"/>
    <a:srgbClr val="333399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67213"/>
    <p:restoredTop sz="90929"/>
  </p:normalViewPr>
  <p:slideViewPr>
    <p:cSldViewPr>
      <p:cViewPr>
        <p:scale>
          <a:sx n="75" d="100"/>
          <a:sy n="75" d="100"/>
        </p:scale>
        <p:origin x="-1146" y="1776"/>
      </p:cViewPr>
      <p:guideLst>
        <p:guide orient="horz" pos="3399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49275" y="3351213"/>
            <a:ext cx="6216650" cy="2312987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96963" y="6115050"/>
            <a:ext cx="5121275" cy="27574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6CE11-AC21-43CC-B49E-2CD765B69B05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0EDC2-F6AA-48A8-9394-A5D6801AFA0E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5211763" y="960438"/>
            <a:ext cx="1554162" cy="8631237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549275" y="960438"/>
            <a:ext cx="4510088" cy="8631237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FA2B9-8663-4B7A-B6B3-3C76283119C3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6ED256-F021-4D0D-9AB9-38AE23DE8F85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77850" y="6934200"/>
            <a:ext cx="6218238" cy="214312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77850" y="4573588"/>
            <a:ext cx="6218238" cy="23606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3530C-B01E-4057-8AF2-287A0966FCF3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549275" y="3116263"/>
            <a:ext cx="3032125" cy="647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733800" y="3116263"/>
            <a:ext cx="3032125" cy="647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BB6E53-803B-47D3-A372-CFEEEAA0FFC7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65125" y="431800"/>
            <a:ext cx="6584950" cy="1798638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65125" y="2414588"/>
            <a:ext cx="3232150" cy="10080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65125" y="3422650"/>
            <a:ext cx="3232150" cy="62166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716338" y="2414588"/>
            <a:ext cx="3233737" cy="10080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716338" y="3422650"/>
            <a:ext cx="3233737" cy="62166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3D952-6CF1-44ED-A5BE-45BB862AFC33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80550-C8B2-4D51-8A9C-A8C6989720B5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C319A-9177-4ED3-8097-BEFF818AA08B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65125" y="430213"/>
            <a:ext cx="2406650" cy="1827212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860675" y="430213"/>
            <a:ext cx="4089400" cy="92090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65125" y="2257425"/>
            <a:ext cx="2406650" cy="73818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2FC20-0964-430B-83A2-1AFE6EE7A47C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3513" y="7553325"/>
            <a:ext cx="4389437" cy="892175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433513" y="963613"/>
            <a:ext cx="4389437" cy="64754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433513" y="8445500"/>
            <a:ext cx="4389437" cy="12652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FCBE1-52E2-4C3C-96EF-8D718E040246}" type="slidenum">
              <a:rPr lang="he-IL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960438"/>
            <a:ext cx="6216650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698" tIns="42849" rIns="85698" bIns="4284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3116263"/>
            <a:ext cx="6216650" cy="647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698" tIns="42849" rIns="85698" bIns="428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41925" y="9829800"/>
            <a:ext cx="15240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698" tIns="42849" rIns="85698" bIns="42849" numCol="1" anchor="t" anchorCtr="0" compatLnSpc="1">
            <a:prstTxWarp prst="textNoShape">
              <a:avLst/>
            </a:prstTxWarp>
          </a:bodyPr>
          <a:lstStyle>
            <a:lvl1pPr defTabSz="857250">
              <a:defRPr sz="13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98725" y="9829800"/>
            <a:ext cx="23177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698" tIns="42849" rIns="85698" bIns="42849" numCol="1" anchor="t" anchorCtr="0" compatLnSpc="1">
            <a:prstTxWarp prst="textNoShape">
              <a:avLst/>
            </a:prstTxWarp>
          </a:bodyPr>
          <a:lstStyle>
            <a:lvl1pPr algn="ctr" defTabSz="857250">
              <a:defRPr sz="13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9275" y="9829800"/>
            <a:ext cx="15240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698" tIns="42849" rIns="85698" bIns="42849" numCol="1" anchor="t" anchorCtr="0" compatLnSpc="1">
            <a:prstTxWarp prst="textNoShape">
              <a:avLst/>
            </a:prstTxWarp>
          </a:bodyPr>
          <a:lstStyle>
            <a:lvl1pPr algn="l" defTabSz="857250">
              <a:defRPr sz="1300">
                <a:cs typeface="+mn-cs"/>
              </a:defRPr>
            </a:lvl1pPr>
          </a:lstStyle>
          <a:p>
            <a:fld id="{2CCE71E0-C56E-4D11-811B-7F44848D42B4}" type="slidenum">
              <a:rPr lang="he-IL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defTabSz="857250" rtl="1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20675" indent="-320675" algn="r" defTabSz="857250" rtl="1" eaLnBrk="1" fontAlgn="base" hangingPunct="1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6913" indent="-268288" algn="r" defTabSz="857250" rtl="1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cs typeface="+mn-cs"/>
        </a:defRPr>
      </a:lvl2pPr>
      <a:lvl3pPr marL="1071563" indent="-214313" algn="r" defTabSz="857250" rtl="1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500188" indent="-214313" algn="r" defTabSz="857250" rtl="1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  <a:cs typeface="+mn-cs"/>
        </a:defRPr>
      </a:lvl4pPr>
      <a:lvl5pPr marL="1928813" indent="-214313" algn="r" defTabSz="857250" rtl="1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5pPr>
      <a:lvl6pPr marL="2386013" indent="-214313" algn="r" defTabSz="857250" rtl="1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6pPr>
      <a:lvl7pPr marL="2843213" indent="-214313" algn="r" defTabSz="857250" rtl="1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7pPr>
      <a:lvl8pPr marL="3300413" indent="-214313" algn="r" defTabSz="857250" rtl="1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8pPr>
      <a:lvl9pPr marL="3757613" indent="-214313" algn="r" defTabSz="857250" rtl="1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רקע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938" y="0"/>
            <a:ext cx="7323138" cy="10790238"/>
          </a:xfrm>
          <a:prstGeom prst="rect">
            <a:avLst/>
          </a:prstGeom>
          <a:noFill/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1000" y="519113"/>
            <a:ext cx="6475413" cy="8765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698" tIns="42849" rIns="85698" bIns="42849">
            <a:spAutoFit/>
          </a:bodyPr>
          <a:lstStyle/>
          <a:p>
            <a:pPr defTabSz="857250"/>
            <a:r>
              <a:rPr lang="he-IL" sz="3600" b="1" i="1" dirty="0">
                <a:solidFill>
                  <a:srgbClr val="FF9933"/>
                </a:solidFill>
                <a:latin typeface="Arial" charset="0"/>
                <a:cs typeface="Arial" charset="0"/>
              </a:rPr>
              <a:t>   סדנת ליווי התפתחותי</a:t>
            </a:r>
          </a:p>
          <a:p>
            <a:pPr defTabSz="857250"/>
            <a:r>
              <a:rPr lang="he-IL" sz="3600" b="1" i="1" dirty="0">
                <a:solidFill>
                  <a:srgbClr val="FF9933"/>
                </a:solidFill>
                <a:latin typeface="Arial" charset="0"/>
                <a:cs typeface="Arial" charset="0"/>
              </a:rPr>
              <a:t>     </a:t>
            </a: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תינוקות נולדים שונים זה מזה. תכונות מולדות הן רק חלק מהגורמים לשונות בין </a:t>
            </a: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התינוקות.</a:t>
            </a: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הסביבה בה גדל הילד, תגובות ההורים לצרכיו, הבנת הסימנים שהוא משדר, תורמים </a:t>
            </a: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משמעותית להתפתחותו, לאישיותו ולתפיסת עולמו העתידית.</a:t>
            </a:r>
          </a:p>
          <a:p>
            <a:pPr defTabSz="857250"/>
            <a:endParaRPr lang="he-IL" sz="1400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הסדנה מיועדת לתינוקות מגיל 3 עד 6 חודשים.</a:t>
            </a:r>
          </a:p>
          <a:p>
            <a:pPr defTabSz="857250"/>
            <a:endParaRPr lang="he-IL" sz="1400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הסדנה בת </a:t>
            </a:r>
            <a:r>
              <a:rPr lang="he-IL" sz="1400" dirty="0" smtClean="0">
                <a:solidFill>
                  <a:srgbClr val="333399"/>
                </a:solidFill>
                <a:latin typeface="Arial" charset="0"/>
                <a:cs typeface="Arial" charset="0"/>
              </a:rPr>
              <a:t>5 מפגשים </a:t>
            </a:r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שבועיים בני שעה </a:t>
            </a:r>
            <a:r>
              <a:rPr lang="he-IL" sz="1400" dirty="0" smtClean="0">
                <a:solidFill>
                  <a:srgbClr val="333399"/>
                </a:solidFill>
                <a:latin typeface="Arial" charset="0"/>
                <a:cs typeface="Arial" charset="0"/>
              </a:rPr>
              <a:t>וחצי בהנחיית </a:t>
            </a:r>
            <a:r>
              <a:rPr lang="he-IL" sz="1400" dirty="0">
                <a:solidFill>
                  <a:srgbClr val="333399"/>
                </a:solidFill>
                <a:latin typeface="Arial" charset="0"/>
                <a:cs typeface="Arial" charset="0"/>
              </a:rPr>
              <a:t>אחות מוסמכת.</a:t>
            </a:r>
          </a:p>
          <a:p>
            <a:pPr defTabSz="857250"/>
            <a:endParaRPr lang="he-IL" sz="1400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b="1" dirty="0">
                <a:solidFill>
                  <a:srgbClr val="008000"/>
                </a:solidFill>
                <a:latin typeface="Arial" charset="0"/>
                <a:cs typeface="Arial" charset="0"/>
              </a:rPr>
              <a:t>נושאי המפגשים:</a:t>
            </a:r>
          </a:p>
          <a:p>
            <a:pPr defTabSz="857250"/>
            <a:endParaRPr lang="he-IL" sz="1400" b="1" dirty="0">
              <a:solidFill>
                <a:srgbClr val="008000"/>
              </a:solidFill>
              <a:latin typeface="Arial" charset="0"/>
              <a:cs typeface="Arial" charset="0"/>
            </a:endParaRP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איזון טונוס שרירים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חשיבות המגע להתפתחות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תקשורת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תהליכים לזחילה והתהפכויות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קשר בין שמיעה ראיה והפניית ראש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התמודדות עם הצבת אתגרים ותהליכי למידה</a:t>
            </a:r>
          </a:p>
          <a:p>
            <a:pPr defTabSz="857250">
              <a:buClr>
                <a:srgbClr val="FF9933"/>
              </a:buClr>
              <a:buFontTx/>
              <a:buChar char="•"/>
            </a:pPr>
            <a:r>
              <a:rPr lang="he-IL" sz="1400" b="1" dirty="0">
                <a:solidFill>
                  <a:srgbClr val="FF9933"/>
                </a:solidFill>
                <a:latin typeface="Arial" charset="0"/>
                <a:cs typeface="Arial" charset="0"/>
              </a:rPr>
              <a:t> ריכוז צלילים</a:t>
            </a:r>
          </a:p>
          <a:p>
            <a:pPr defTabSz="857250"/>
            <a:endParaRPr lang="he-IL" sz="1400" dirty="0">
              <a:latin typeface="Arial" charset="0"/>
              <a:cs typeface="Arial" charset="0"/>
            </a:endParaRPr>
          </a:p>
          <a:p>
            <a:pPr defTabSz="857250"/>
            <a:r>
              <a:rPr lang="he-IL" sz="1400" dirty="0">
                <a:latin typeface="Arial" charset="0"/>
                <a:cs typeface="Arial" charset="0"/>
              </a:rPr>
              <a:t> </a:t>
            </a:r>
            <a:endParaRPr lang="he-IL" b="1" u="sng" dirty="0"/>
          </a:p>
          <a:p>
            <a:pPr defTabSz="857250"/>
            <a:r>
              <a:rPr lang="he-IL" b="1" u="sng" dirty="0"/>
              <a:t>  הסדנה תתקיים במועדון לחבר בארותיים </a:t>
            </a:r>
            <a:r>
              <a:rPr lang="he-IL" b="1" u="sng" dirty="0" smtClean="0"/>
              <a:t>בימי </a:t>
            </a:r>
            <a:r>
              <a:rPr lang="he-IL" b="1" u="sng" dirty="0" smtClean="0"/>
              <a:t>חמישי</a:t>
            </a:r>
          </a:p>
          <a:p>
            <a:pPr defTabSz="857250"/>
            <a:r>
              <a:rPr lang="he-IL" b="1" u="sng" dirty="0" smtClean="0"/>
              <a:t> </a:t>
            </a:r>
            <a:r>
              <a:rPr lang="he-IL" b="1" u="sng" dirty="0" smtClean="0"/>
              <a:t>החל מתאריך </a:t>
            </a:r>
            <a:r>
              <a:rPr lang="he-IL" b="1" u="sng" dirty="0" smtClean="0"/>
              <a:t>03/9/15</a:t>
            </a:r>
          </a:p>
          <a:p>
            <a:pPr defTabSz="857250"/>
            <a:endParaRPr lang="he-IL" b="1" u="sng" dirty="0"/>
          </a:p>
          <a:p>
            <a:pPr defTabSz="857250"/>
            <a:r>
              <a:rPr lang="he-IL" sz="1200" dirty="0">
                <a:solidFill>
                  <a:srgbClr val="333399"/>
                </a:solidFill>
                <a:latin typeface="Arial" charset="0"/>
                <a:cs typeface="Arial" charset="0"/>
              </a:rPr>
              <a:t>		</a:t>
            </a:r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מחיר הסדנה:    </a:t>
            </a:r>
            <a:r>
              <a:rPr lang="he-IL" sz="1400" b="1" dirty="0" smtClean="0">
                <a:solidFill>
                  <a:srgbClr val="333399"/>
                </a:solidFill>
                <a:latin typeface="Arial" charset="0"/>
                <a:cs typeface="Arial" charset="0"/>
              </a:rPr>
              <a:t>100  </a:t>
            </a:r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₪ ללקוחות המושלם</a:t>
            </a:r>
            <a:endParaRPr lang="en-US" sz="1400" b="1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b="1" dirty="0" smtClean="0">
                <a:solidFill>
                  <a:srgbClr val="333399"/>
                </a:solidFill>
                <a:latin typeface="Arial" charset="0"/>
                <a:cs typeface="Arial" charset="0"/>
              </a:rPr>
              <a:t>₪ </a:t>
            </a:r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ללקוחות הכללית</a:t>
            </a:r>
            <a:endParaRPr lang="en-US" sz="1400" b="1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b="1" dirty="0" smtClean="0">
                <a:solidFill>
                  <a:srgbClr val="333399"/>
                </a:solidFill>
                <a:latin typeface="Arial" charset="0"/>
                <a:cs typeface="Arial" charset="0"/>
              </a:rPr>
              <a:t>₪ </a:t>
            </a:r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ללקוחות קופות חולים אחרות</a:t>
            </a:r>
            <a:endParaRPr lang="en-US" sz="1400" b="1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en-US" dirty="0">
                <a:solidFill>
                  <a:srgbClr val="333399"/>
                </a:solidFill>
                <a:cs typeface="Times New Roman" pitchFamily="18" charset="0"/>
              </a:rPr>
              <a:t>                                       </a:t>
            </a:r>
            <a:endParaRPr lang="he-IL" dirty="0">
              <a:solidFill>
                <a:srgbClr val="333399"/>
              </a:solidFill>
              <a:cs typeface="Times New Roman" pitchFamily="18" charset="0"/>
            </a:endParaRPr>
          </a:p>
          <a:p>
            <a:pPr defTabSz="857250"/>
            <a:endParaRPr lang="he-IL" sz="1200" dirty="0">
              <a:solidFill>
                <a:srgbClr val="008000"/>
              </a:solidFill>
              <a:latin typeface="Arial" charset="0"/>
              <a:cs typeface="Arial" charset="0"/>
            </a:endParaRPr>
          </a:p>
          <a:p>
            <a:pPr algn="ctr" defTabSz="857250"/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לפרטים נוספים והרשמה:</a:t>
            </a:r>
          </a:p>
          <a:p>
            <a:pPr defTabSz="857250"/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		          מרפאת בת חפר :</a:t>
            </a:r>
            <a:r>
              <a:rPr lang="en-US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09-8787200</a:t>
            </a:r>
          </a:p>
          <a:p>
            <a:pPr defTabSz="857250"/>
            <a:r>
              <a:rPr lang="en-US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		</a:t>
            </a:r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          מלכה קליין: 052-5377199</a:t>
            </a:r>
          </a:p>
          <a:p>
            <a:pPr defTabSz="857250"/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		          </a:t>
            </a:r>
            <a:r>
              <a:rPr lang="he-IL" sz="1400" b="1" dirty="0">
                <a:solidFill>
                  <a:srgbClr val="009900"/>
                </a:solidFill>
                <a:latin typeface="Arial" charset="0"/>
                <a:cs typeface="Arial" charset="0"/>
              </a:rPr>
              <a:t>2700 * מכל טלפון</a:t>
            </a:r>
            <a:endParaRPr lang="he-IL" sz="1400" b="1" dirty="0">
              <a:solidFill>
                <a:srgbClr val="333399"/>
              </a:solidFill>
              <a:latin typeface="Arial" charset="0"/>
              <a:cs typeface="Arial" charset="0"/>
            </a:endParaRPr>
          </a:p>
          <a:p>
            <a:pPr defTabSz="857250"/>
            <a:r>
              <a:rPr lang="he-IL" sz="1400" b="1" dirty="0">
                <a:solidFill>
                  <a:srgbClr val="333399"/>
                </a:solidFill>
                <a:latin typeface="Arial" charset="0"/>
                <a:cs typeface="Arial" charset="0"/>
              </a:rPr>
              <a:t>		                </a:t>
            </a:r>
            <a:endParaRPr lang="en-US" sz="1400" b="1" dirty="0">
              <a:solidFill>
                <a:srgbClr val="333399"/>
              </a:solidFill>
              <a:latin typeface="Arial" charset="0"/>
              <a:cs typeface="Arial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290513"/>
            <a:ext cx="1447800" cy="838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e-IL"/>
          </a:p>
        </p:txBody>
      </p: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8120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ליווי התפתחותי 2">
  <a:themeElements>
    <a:clrScheme name="עיצוב ברירת מחדל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עיצוב ברירת מחדל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85725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85725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ליווי התפתחותי 2</Template>
  <TotalTime>7</TotalTime>
  <Words>112</Words>
  <Application>Microsoft Office PowerPoint</Application>
  <PresentationFormat>מותאם אישית</PresentationFormat>
  <Paragraphs>35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ליווי התפתחותי 2</vt:lpstr>
      <vt:lpstr>שקופית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XPPro</dc:creator>
  <cp:lastModifiedBy>HomeUSE</cp:lastModifiedBy>
  <cp:revision>3</cp:revision>
  <dcterms:created xsi:type="dcterms:W3CDTF">2015-08-10T22:29:44Z</dcterms:created>
  <dcterms:modified xsi:type="dcterms:W3CDTF">2015-08-17T09:27:37Z</dcterms:modified>
</cp:coreProperties>
</file>