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0" r:id="rId2"/>
    <p:sldId id="259" r:id="rId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showGuides="1">
      <p:cViewPr varScale="1">
        <p:scale>
          <a:sx n="65" d="100"/>
          <a:sy n="65" d="100"/>
        </p:scale>
        <p:origin x="60" y="1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249239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411038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e-IL" smtClean="0"/>
              <a:t>לחץ כדי לערוך סגנון כותרת של תבנית בסיס</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2742129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e-IL" smtClean="0"/>
              <a:t>לחץ כדי לערוך סגנון כותרת של תבנית בסיס</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e-IL" smtClean="0"/>
              <a:t>לחץ כדי לערוך סגנונות טקסט של תבנית בסיס</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255ECAA-A086-46C0-AAA7-AF41299B58E1}" type="slidenum">
              <a:rPr lang="he-IL" smtClean="0"/>
              <a:t>‹#›</a:t>
            </a:fld>
            <a:endParaRPr lang="he-I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08092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1628292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4"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3541469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4"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2330769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nchorCtr="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322311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317253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3"/>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336711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267046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73079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3825649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7" name="Date Placeholder 2"/>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5" name="Footer Placeholder 3"/>
          <p:cNvSpPr>
            <a:spLocks noGrp="1"/>
          </p:cNvSpPr>
          <p:nvPr>
            <p:ph type="ftr" sz="quarter" idx="11"/>
          </p:nvPr>
        </p:nvSpPr>
        <p:spPr/>
        <p:txBody>
          <a:bodyPr/>
          <a:lstStyle/>
          <a:p>
            <a:endParaRPr lang="he-IL"/>
          </a:p>
        </p:txBody>
      </p:sp>
      <p:sp>
        <p:nvSpPr>
          <p:cNvPr id="6" name="Slide Number Placeholder 4"/>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18653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5" name="Footer Placeholder 2"/>
          <p:cNvSpPr>
            <a:spLocks noGrp="1"/>
          </p:cNvSpPr>
          <p:nvPr>
            <p:ph type="ftr" sz="quarter" idx="11"/>
          </p:nvPr>
        </p:nvSpPr>
        <p:spPr/>
        <p:txBody>
          <a:bodyPr/>
          <a:lstStyle/>
          <a:p>
            <a:endParaRPr lang="he-IL"/>
          </a:p>
        </p:txBody>
      </p:sp>
      <p:sp>
        <p:nvSpPr>
          <p:cNvPr id="6" name="Slide Number Placeholder 3"/>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269222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7" name="Date Placeholder 4"/>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5" name="Footer Placeholder 5"/>
          <p:cNvSpPr>
            <a:spLocks noGrp="1"/>
          </p:cNvSpPr>
          <p:nvPr>
            <p:ph type="ftr" sz="quarter" idx="11"/>
          </p:nvPr>
        </p:nvSpPr>
        <p:spPr/>
        <p:txBody>
          <a:bodyPr/>
          <a:lstStyle/>
          <a:p>
            <a:endParaRPr lang="he-IL"/>
          </a:p>
        </p:txBody>
      </p:sp>
      <p:sp>
        <p:nvSpPr>
          <p:cNvPr id="6" name="Slide Number Placeholder 6"/>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30277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97242482-7748-4630-B248-6F41080C59D4}" type="datetimeFigureOut">
              <a:rPr lang="he-IL" smtClean="0"/>
              <a:t>כ"ז/שבט/תשע"ח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255ECAA-A086-46C0-AAA7-AF41299B58E1}" type="slidenum">
              <a:rPr lang="he-IL" smtClean="0"/>
              <a:t>‹#›</a:t>
            </a:fld>
            <a:endParaRPr lang="he-IL"/>
          </a:p>
        </p:txBody>
      </p:sp>
    </p:spTree>
    <p:extLst>
      <p:ext uri="{BB962C8B-B14F-4D97-AF65-F5344CB8AC3E}">
        <p14:creationId xmlns:p14="http://schemas.microsoft.com/office/powerpoint/2010/main" val="229952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242482-7748-4630-B248-6F41080C59D4}" type="datetimeFigureOut">
              <a:rPr lang="he-IL" smtClean="0"/>
              <a:t>כ"ז/שבט/תשע"ח</a:t>
            </a:fld>
            <a:endParaRPr lang="he-I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e-I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255ECAA-A086-46C0-AAA7-AF41299B58E1}" type="slidenum">
              <a:rPr lang="he-IL" smtClean="0"/>
              <a:t>‹#›</a:t>
            </a:fld>
            <a:endParaRPr lang="he-IL"/>
          </a:p>
        </p:txBody>
      </p:sp>
    </p:spTree>
    <p:extLst>
      <p:ext uri="{BB962C8B-B14F-4D97-AF65-F5344CB8AC3E}">
        <p14:creationId xmlns:p14="http://schemas.microsoft.com/office/powerpoint/2010/main" val="29961266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hyperlink" Target="mailto:liat@beit-yitzhak.org.il" TargetMode="External"/><Relationship Id="rId1" Type="http://schemas.openxmlformats.org/officeDocument/2006/relationships/slideLayout" Target="../slideLayouts/slideLayout2.xml"/><Relationship Id="rId6" Type="http://schemas.openxmlformats.org/officeDocument/2006/relationships/hyperlink" Target="http://www.hefer.org.il/"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hyperlink" Target="http://www.hefer.org.il/" TargetMode="External"/><Relationship Id="rId3" Type="http://schemas.openxmlformats.org/officeDocument/2006/relationships/hyperlink" Target="mailto:rinazayit@gmail.com" TargetMode="External"/><Relationship Id="rId7" Type="http://schemas.openxmlformats.org/officeDocument/2006/relationships/image" Target="../media/image7.png"/><Relationship Id="rId2" Type="http://schemas.openxmlformats.org/officeDocument/2006/relationships/hyperlink" Target="mailto:hadas.s@hefer.org.il"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mailto:adizayit@gmail.com" TargetMode="External"/><Relationship Id="rId10" Type="http://schemas.openxmlformats.org/officeDocument/2006/relationships/image" Target="../media/image11.png"/><Relationship Id="rId4" Type="http://schemas.openxmlformats.org/officeDocument/2006/relationships/hyperlink" Target="mailto:alitzayit@gmail.com"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 y="0"/>
            <a:ext cx="12192000" cy="1853248"/>
          </a:xfrm>
        </p:spPr>
        <p:txBody>
          <a:bodyPr>
            <a:normAutofit/>
          </a:bodyPr>
          <a:lstStyle/>
          <a:p>
            <a:pPr algn="ctr"/>
            <a:r>
              <a:rPr lang="he-IL" sz="2400" dirty="0" smtClean="0"/>
              <a:t> </a:t>
            </a:r>
            <a:br>
              <a:rPr lang="he-IL" sz="2400" dirty="0" smtClean="0"/>
            </a:br>
            <a:r>
              <a:rPr lang="he-IL" sz="2400" dirty="0"/>
              <a:t/>
            </a:r>
            <a:br>
              <a:rPr lang="he-IL" sz="2400" dirty="0"/>
            </a:br>
            <a:r>
              <a:rPr lang="he-IL" sz="2400" dirty="0" smtClean="0"/>
              <a:t>                                                                                           </a:t>
            </a:r>
            <a:r>
              <a:rPr lang="he-IL" sz="2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הספריה </a:t>
            </a:r>
            <a:r>
              <a:rPr lang="he-IL"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האזורית</a:t>
            </a:r>
            <a:r>
              <a:rPr lang="he-IL" sz="2200" dirty="0" smtClean="0"/>
              <a:t> </a:t>
            </a:r>
            <a:r>
              <a:rPr lang="he-IL" sz="2400" dirty="0" smtClean="0"/>
              <a:t>                  </a:t>
            </a:r>
            <a:br>
              <a:rPr lang="he-IL" sz="2400" dirty="0" smtClean="0"/>
            </a:br>
            <a:endParaRPr lang="he-IL" sz="2400" dirty="0"/>
          </a:p>
        </p:txBody>
      </p:sp>
      <p:sp>
        <p:nvSpPr>
          <p:cNvPr id="3" name="מציין מיקום תוכן 2"/>
          <p:cNvSpPr>
            <a:spLocks noGrp="1"/>
          </p:cNvSpPr>
          <p:nvPr>
            <p:ph idx="1"/>
          </p:nvPr>
        </p:nvSpPr>
        <p:spPr>
          <a:xfrm>
            <a:off x="437322" y="1554480"/>
            <a:ext cx="11261035" cy="5303520"/>
          </a:xfrm>
        </p:spPr>
        <p:txBody>
          <a:bodyPr>
            <a:noAutofit/>
          </a:bodyPr>
          <a:lstStyle/>
          <a:p>
            <a:pPr marL="0" indent="0" algn="ctr">
              <a:buNone/>
            </a:pPr>
            <a:r>
              <a:rPr lang="he-IL" sz="2400" b="1" dirty="0">
                <a:solidFill>
                  <a:srgbClr val="FFC000"/>
                </a:solidFill>
              </a:rPr>
              <a:t>תחרות הסיפור הקצר </a:t>
            </a:r>
            <a:r>
              <a:rPr lang="he-IL" sz="2400" b="1" dirty="0" smtClean="0">
                <a:solidFill>
                  <a:srgbClr val="FFC000"/>
                </a:solidFill>
              </a:rPr>
              <a:t>של עמק חפר לשנת תשע"ח </a:t>
            </a:r>
            <a:r>
              <a:rPr lang="he-IL" sz="2400" b="1" dirty="0">
                <a:solidFill>
                  <a:srgbClr val="FFC000"/>
                </a:solidFill>
              </a:rPr>
              <a:t>– </a:t>
            </a:r>
            <a:r>
              <a:rPr lang="he-IL" sz="2400" b="1" dirty="0" smtClean="0">
                <a:solidFill>
                  <a:srgbClr val="FFC000"/>
                </a:solidFill>
              </a:rPr>
              <a:t>2018</a:t>
            </a:r>
            <a:r>
              <a:rPr lang="he-IL" sz="2000" b="1" dirty="0" smtClean="0"/>
              <a:t> </a:t>
            </a:r>
          </a:p>
          <a:p>
            <a:pPr marL="0" indent="0">
              <a:spcBef>
                <a:spcPts val="600"/>
              </a:spcBef>
              <a:buNone/>
            </a:pPr>
            <a:r>
              <a:rPr lang="he-IL" dirty="0"/>
              <a:t>כמדי </a:t>
            </a:r>
            <a:r>
              <a:rPr lang="he-IL" dirty="0" smtClean="0"/>
              <a:t>שנה תתקיים גם השנה תחרות </a:t>
            </a:r>
            <a:r>
              <a:rPr lang="he-IL" dirty="0"/>
              <a:t>הסיפור הקצר של </a:t>
            </a:r>
            <a:r>
              <a:rPr lang="he-IL" dirty="0" smtClean="0"/>
              <a:t>עמק חפר. התחרות פתוחה </a:t>
            </a:r>
            <a:r>
              <a:rPr lang="he-IL" dirty="0"/>
              <a:t>לכל תושבי </a:t>
            </a:r>
            <a:r>
              <a:rPr lang="he-IL" dirty="0" smtClean="0"/>
              <a:t>העמק </a:t>
            </a:r>
            <a:r>
              <a:rPr lang="he-IL" dirty="0"/>
              <a:t>ותתקיים בשתי קטגוריות: קטגורית נוער וקטגורית </a:t>
            </a:r>
            <a:r>
              <a:rPr lang="he-IL" dirty="0" smtClean="0"/>
              <a:t>מבוגרים.</a:t>
            </a:r>
            <a:endParaRPr lang="he-IL" dirty="0"/>
          </a:p>
          <a:p>
            <a:pPr marL="0" indent="0">
              <a:spcBef>
                <a:spcPts val="600"/>
              </a:spcBef>
              <a:buNone/>
            </a:pPr>
            <a:r>
              <a:rPr lang="he-IL" dirty="0" smtClean="0"/>
              <a:t>המעוניינים </a:t>
            </a:r>
            <a:r>
              <a:rPr lang="he-IL" dirty="0"/>
              <a:t>להשתתף בתחרות ישלחו סיפור אחד בלבד, שאורכו לא יעלה על 2,500 מלים ושלא התפרסם עד כה בשום בימה אחרת, לכתובת הדואר האלקטרוני</a:t>
            </a:r>
            <a:r>
              <a:rPr lang="he-IL" dirty="0" smtClean="0"/>
              <a:t>: </a:t>
            </a:r>
            <a:r>
              <a:rPr lang="en-US" dirty="0" smtClean="0">
                <a:ln>
                  <a:solidFill>
                    <a:srgbClr val="FFC000"/>
                  </a:solidFill>
                </a:ln>
                <a:hlinkClick r:id="rId2"/>
              </a:rPr>
              <a:t>l</a:t>
            </a:r>
            <a:r>
              <a:rPr lang="en-US" dirty="0" smtClean="0">
                <a:ln>
                  <a:solidFill>
                    <a:srgbClr val="FFC000"/>
                  </a:solidFill>
                </a:ln>
                <a:solidFill>
                  <a:srgbClr val="FF0000"/>
                </a:solidFill>
                <a:hlinkClick r:id="rId2"/>
              </a:rPr>
              <a:t>iat@beit-yitzhak.org.il</a:t>
            </a:r>
            <a:r>
              <a:rPr lang="he-IL" sz="2000" dirty="0" smtClean="0">
                <a:ln>
                  <a:solidFill>
                    <a:srgbClr val="FFC000"/>
                  </a:solidFill>
                </a:ln>
                <a:solidFill>
                  <a:srgbClr val="FF0000"/>
                </a:solidFill>
              </a:rPr>
              <a:t> </a:t>
            </a:r>
          </a:p>
          <a:p>
            <a:pPr marL="0" indent="0">
              <a:spcBef>
                <a:spcPts val="600"/>
              </a:spcBef>
              <a:buNone/>
            </a:pPr>
            <a:r>
              <a:rPr lang="he-IL" dirty="0"/>
              <a:t>את הסיפור יש לשלוח מצורף בקובץ </a:t>
            </a:r>
            <a:r>
              <a:rPr lang="en-US" dirty="0"/>
              <a:t>Word </a:t>
            </a:r>
            <a:r>
              <a:rPr lang="he-IL" dirty="0" smtClean="0"/>
              <a:t> ללא </a:t>
            </a:r>
            <a:r>
              <a:rPr lang="he-IL" dirty="0"/>
              <a:t>שם הכותב וללא פרטים אישיים. </a:t>
            </a:r>
            <a:endParaRPr lang="he-IL" dirty="0" smtClean="0"/>
          </a:p>
          <a:p>
            <a:pPr marL="0" indent="0">
              <a:spcBef>
                <a:spcPts val="600"/>
              </a:spcBef>
              <a:buNone/>
            </a:pPr>
            <a:r>
              <a:rPr lang="he-IL" dirty="0" smtClean="0"/>
              <a:t>יש </a:t>
            </a:r>
            <a:r>
              <a:rPr lang="he-IL" dirty="0"/>
              <a:t>לציין בגוף הדוא"ל עצמו, בנפרד מקובץ הסיפור, את שם הכותב, כתובתו ומספר הטלפון. </a:t>
            </a:r>
            <a:endParaRPr lang="he-IL" dirty="0" smtClean="0"/>
          </a:p>
          <a:p>
            <a:pPr marL="0" indent="0">
              <a:spcBef>
                <a:spcPts val="600"/>
              </a:spcBef>
              <a:buNone/>
            </a:pPr>
            <a:r>
              <a:rPr lang="he-IL" dirty="0"/>
              <a:t>התאריך האחרון למשלוח: </a:t>
            </a:r>
            <a:r>
              <a:rPr lang="he-IL" dirty="0" smtClean="0"/>
              <a:t>21 במאי </a:t>
            </a:r>
            <a:r>
              <a:rPr lang="he-IL" dirty="0"/>
              <a:t>2018.</a:t>
            </a:r>
          </a:p>
          <a:p>
            <a:pPr marL="0" indent="0">
              <a:spcBef>
                <a:spcPts val="600"/>
              </a:spcBef>
              <a:buNone/>
            </a:pPr>
            <a:r>
              <a:rPr lang="he-IL" dirty="0"/>
              <a:t>הסיפורים ייקראו בעילום שם על ידי ועדה בת שלושה </a:t>
            </a:r>
            <a:r>
              <a:rPr lang="he-IL" dirty="0" smtClean="0"/>
              <a:t>שופטים. </a:t>
            </a:r>
          </a:p>
          <a:p>
            <a:pPr marL="0" indent="0">
              <a:spcBef>
                <a:spcPts val="600"/>
              </a:spcBef>
              <a:buNone/>
            </a:pPr>
            <a:r>
              <a:rPr lang="he-IL" dirty="0" smtClean="0"/>
              <a:t>הסיפורים </a:t>
            </a:r>
            <a:r>
              <a:rPr lang="he-IL" dirty="0"/>
              <a:t>הטובים ביותר </a:t>
            </a:r>
            <a:r>
              <a:rPr lang="he-IL" dirty="0" smtClean="0"/>
              <a:t>בכל קטגוריה </a:t>
            </a:r>
            <a:r>
              <a:rPr lang="he-IL" dirty="0"/>
              <a:t>יתפרסמו </a:t>
            </a:r>
            <a:r>
              <a:rPr lang="he-IL" dirty="0" smtClean="0"/>
              <a:t>בגיליונות "מצ"ב הרוח"- מוסף התרבות של עמק חפר, </a:t>
            </a:r>
            <a:r>
              <a:rPr lang="he-IL" dirty="0"/>
              <a:t>ויזכו את מחבריהם בפרסים </a:t>
            </a:r>
            <a:r>
              <a:rPr lang="he-IL" dirty="0" smtClean="0"/>
              <a:t>(שוברים לרכישת ספרים) שיוענקו </a:t>
            </a:r>
            <a:r>
              <a:rPr lang="he-IL" sz="2000" dirty="0" smtClean="0"/>
              <a:t>בערב </a:t>
            </a:r>
            <a:r>
              <a:rPr lang="he-IL" dirty="0" smtClean="0"/>
              <a:t>מיוחד שיתקיים </a:t>
            </a:r>
            <a:r>
              <a:rPr lang="he-IL" dirty="0"/>
              <a:t>במהלך שבוע </a:t>
            </a:r>
            <a:r>
              <a:rPr lang="he-IL" dirty="0" smtClean="0"/>
              <a:t>הספר בהשתתפות </a:t>
            </a:r>
            <a:r>
              <a:rPr lang="he-IL" dirty="0"/>
              <a:t>סופר אורח</a:t>
            </a:r>
            <a:r>
              <a:rPr lang="he-IL" dirty="0" smtClean="0"/>
              <a:t>. (המועד יפורסם בהמשך). </a:t>
            </a:r>
          </a:p>
          <a:p>
            <a:pPr marL="0" indent="0" algn="ctr">
              <a:spcBef>
                <a:spcPts val="600"/>
              </a:spcBef>
              <a:buNone/>
            </a:pPr>
            <a:endParaRPr lang="he-IL" b="1" dirty="0" smtClean="0">
              <a:solidFill>
                <a:srgbClr val="FFC000"/>
              </a:solidFill>
            </a:endParaRPr>
          </a:p>
          <a:p>
            <a:pPr marL="0" indent="0" algn="ctr">
              <a:spcBef>
                <a:spcPts val="600"/>
              </a:spcBef>
              <a:buNone/>
            </a:pPr>
            <a:r>
              <a:rPr lang="he-IL" b="1" dirty="0" smtClean="0">
                <a:solidFill>
                  <a:srgbClr val="FFC000"/>
                </a:solidFill>
              </a:rPr>
              <a:t>המועצה </a:t>
            </a:r>
            <a:r>
              <a:rPr lang="he-IL" b="1" dirty="0">
                <a:solidFill>
                  <a:srgbClr val="FFC000"/>
                </a:solidFill>
              </a:rPr>
              <a:t>האזורית עמק </a:t>
            </a:r>
            <a:r>
              <a:rPr lang="he-IL" b="1" dirty="0" smtClean="0">
                <a:solidFill>
                  <a:srgbClr val="FFC000"/>
                </a:solidFill>
              </a:rPr>
              <a:t>חפר, משרד התרבות והספורט, הספריה </a:t>
            </a:r>
            <a:r>
              <a:rPr lang="he-IL" b="1" dirty="0">
                <a:solidFill>
                  <a:srgbClr val="FFC000"/>
                </a:solidFill>
              </a:rPr>
              <a:t>האזורית, המרכז הקהילתי, זית ובית יצחק.</a:t>
            </a:r>
          </a:p>
          <a:p>
            <a:pPr marL="0" indent="0">
              <a:buNone/>
            </a:pPr>
            <a:endParaRPr lang="he-IL" sz="2000" b="1" dirty="0"/>
          </a:p>
        </p:txBody>
      </p:sp>
      <p:pic>
        <p:nvPicPr>
          <p:cNvPr id="4" name="תמונה 3" descr="C:\Users\dafna\Desktop\לוגו\לוגו מרכז קהילתי.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7" y="348744"/>
            <a:ext cx="1086992" cy="936000"/>
          </a:xfrm>
          <a:prstGeom prst="rect">
            <a:avLst/>
          </a:prstGeom>
          <a:noFill/>
          <a:ln>
            <a:noFill/>
          </a:ln>
        </p:spPr>
      </p:pic>
      <p:pic>
        <p:nvPicPr>
          <p:cNvPr id="7" name="Picture 2"/>
          <p:cNvPicPr/>
          <p:nvPr/>
        </p:nvPicPr>
        <p:blipFill rotWithShape="1">
          <a:blip r:embed="rId4" cstate="print">
            <a:extLst>
              <a:ext uri="{28A0092B-C50C-407E-A947-70E740481C1C}">
                <a14:useLocalDpi xmlns:a14="http://schemas.microsoft.com/office/drawing/2010/main" val="0"/>
              </a:ext>
            </a:extLst>
          </a:blip>
          <a:srcRect r="54164"/>
          <a:stretch/>
        </p:blipFill>
        <p:spPr bwMode="auto">
          <a:xfrm>
            <a:off x="6755368" y="297461"/>
            <a:ext cx="2189037" cy="781050"/>
          </a:xfrm>
          <a:prstGeom prst="rect">
            <a:avLst/>
          </a:prstGeom>
          <a:noFill/>
          <a:ln>
            <a:noFill/>
          </a:ln>
          <a:effectLst/>
          <a:extLst/>
        </p:spPr>
      </p:pic>
      <p:sp>
        <p:nvSpPr>
          <p:cNvPr id="9" name="TextBox 8"/>
          <p:cNvSpPr txBox="1"/>
          <p:nvPr/>
        </p:nvSpPr>
        <p:spPr>
          <a:xfrm>
            <a:off x="6983853" y="916693"/>
            <a:ext cx="1605280" cy="307777"/>
          </a:xfrm>
          <a:prstGeom prst="rect">
            <a:avLst/>
          </a:prstGeom>
          <a:noFill/>
        </p:spPr>
        <p:txBody>
          <a:bodyPr wrap="square" rtlCol="1">
            <a:spAutoFit/>
          </a:bodyPr>
          <a:lstStyle/>
          <a:p>
            <a:r>
              <a:rPr lang="he-IL" sz="1400" dirty="0" smtClean="0"/>
              <a:t>בית יצחק שער חפר</a:t>
            </a:r>
            <a:endParaRPr lang="he-IL" sz="1400" dirty="0"/>
          </a:p>
        </p:txBody>
      </p:sp>
      <p:pic>
        <p:nvPicPr>
          <p:cNvPr id="8" name="תמונה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9107" y="531845"/>
            <a:ext cx="1208136" cy="720000"/>
          </a:xfrm>
          <a:prstGeom prst="rect">
            <a:avLst/>
          </a:prstGeom>
        </p:spPr>
      </p:pic>
      <p:pic>
        <p:nvPicPr>
          <p:cNvPr id="1032" name="Picture 8" descr="מועצה אזורית עמק חפר">
            <a:hlinkClick r:id="rId6" tooltip="מועצה אזורית עמק חפר"/>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4226" y="445780"/>
            <a:ext cx="2318046" cy="792000"/>
          </a:xfrm>
          <a:prstGeom prst="rect">
            <a:avLst/>
          </a:prstGeom>
          <a:solidFill>
            <a:schemeClr val="tx1"/>
          </a:solidFill>
        </p:spPr>
      </p:pic>
      <p:pic>
        <p:nvPicPr>
          <p:cNvPr id="5" name="תמונה 4"/>
          <p:cNvPicPr>
            <a:picLocks noChangeAspect="1"/>
          </p:cNvPicPr>
          <p:nvPr/>
        </p:nvPicPr>
        <p:blipFill>
          <a:blip r:embed="rId8"/>
          <a:stretch>
            <a:fillRect/>
          </a:stretch>
        </p:blipFill>
        <p:spPr>
          <a:xfrm>
            <a:off x="5605602" y="245805"/>
            <a:ext cx="607334" cy="1044000"/>
          </a:xfrm>
          <a:prstGeom prst="rect">
            <a:avLst/>
          </a:prstGeom>
        </p:spPr>
      </p:pic>
    </p:spTree>
    <p:extLst>
      <p:ext uri="{BB962C8B-B14F-4D97-AF65-F5344CB8AC3E}">
        <p14:creationId xmlns:p14="http://schemas.microsoft.com/office/powerpoint/2010/main" val="1951293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 y="0"/>
            <a:ext cx="12192000" cy="1853248"/>
          </a:xfrm>
        </p:spPr>
        <p:txBody>
          <a:bodyPr>
            <a:normAutofit/>
          </a:bodyPr>
          <a:lstStyle/>
          <a:p>
            <a:pPr algn="ctr"/>
            <a:r>
              <a:rPr lang="he-IL" sz="2400" dirty="0" smtClean="0"/>
              <a:t> </a:t>
            </a:r>
            <a:br>
              <a:rPr lang="he-IL" sz="2400" dirty="0" smtClean="0"/>
            </a:br>
            <a:r>
              <a:rPr lang="he-IL" sz="2400" dirty="0"/>
              <a:t/>
            </a:r>
            <a:br>
              <a:rPr lang="he-IL" sz="2400" dirty="0"/>
            </a:br>
            <a:r>
              <a:rPr lang="he-IL" sz="2400" dirty="0" smtClean="0"/>
              <a:t>                                                                           </a:t>
            </a:r>
            <a:r>
              <a:rPr lang="he-IL"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הספריה </a:t>
            </a:r>
            <a:r>
              <a:rPr lang="he-IL"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האזורית</a:t>
            </a:r>
            <a:r>
              <a:rPr lang="he-IL" sz="2400" dirty="0" smtClean="0"/>
              <a:t>                   </a:t>
            </a:r>
            <a:br>
              <a:rPr lang="he-IL" sz="2400" dirty="0" smtClean="0"/>
            </a:br>
            <a:endParaRPr lang="he-IL" sz="2400" dirty="0"/>
          </a:p>
        </p:txBody>
      </p:sp>
      <p:sp>
        <p:nvSpPr>
          <p:cNvPr id="3" name="מציין מיקום תוכן 2"/>
          <p:cNvSpPr>
            <a:spLocks noGrp="1"/>
          </p:cNvSpPr>
          <p:nvPr>
            <p:ph idx="1"/>
          </p:nvPr>
        </p:nvSpPr>
        <p:spPr>
          <a:xfrm>
            <a:off x="576470" y="1554480"/>
            <a:ext cx="11052313" cy="5144494"/>
          </a:xfrm>
        </p:spPr>
        <p:txBody>
          <a:bodyPr>
            <a:noAutofit/>
          </a:bodyPr>
          <a:lstStyle/>
          <a:p>
            <a:pPr marL="0" indent="0" algn="ctr">
              <a:buNone/>
            </a:pPr>
            <a:endParaRPr lang="he-IL" b="1" dirty="0" smtClean="0">
              <a:solidFill>
                <a:srgbClr val="FFC000"/>
              </a:solidFill>
            </a:endParaRPr>
          </a:p>
          <a:p>
            <a:pPr marL="0" indent="0" algn="ctr">
              <a:buNone/>
            </a:pPr>
            <a:r>
              <a:rPr lang="he-IL" sz="2400" b="1" dirty="0">
                <a:solidFill>
                  <a:srgbClr val="FFC000"/>
                </a:solidFill>
              </a:rPr>
              <a:t>ערב השקה לסופרים </a:t>
            </a:r>
            <a:r>
              <a:rPr lang="he-IL" sz="2400" b="1" dirty="0" smtClean="0">
                <a:solidFill>
                  <a:srgbClr val="FFC000"/>
                </a:solidFill>
              </a:rPr>
              <a:t>ומשוררים מעמק </a:t>
            </a:r>
            <a:r>
              <a:rPr lang="he-IL" sz="2400" b="1" dirty="0">
                <a:solidFill>
                  <a:srgbClr val="FFC000"/>
                </a:solidFill>
              </a:rPr>
              <a:t>חפר</a:t>
            </a:r>
            <a:endParaRPr lang="en-US" sz="2400" b="1" dirty="0">
              <a:solidFill>
                <a:srgbClr val="FFC000"/>
              </a:solidFill>
            </a:endParaRPr>
          </a:p>
          <a:p>
            <a:pPr marL="0" indent="0">
              <a:buNone/>
            </a:pPr>
            <a:r>
              <a:rPr lang="he-IL" sz="2400" dirty="0" smtClean="0"/>
              <a:t>לכבוד </a:t>
            </a:r>
            <a:r>
              <a:rPr lang="he-IL" sz="2400" dirty="0"/>
              <a:t>שבוע הספר העברי לשנת </a:t>
            </a:r>
            <a:r>
              <a:rPr lang="he-IL" sz="2400" dirty="0" smtClean="0"/>
              <a:t>תשע"ח </a:t>
            </a:r>
            <a:r>
              <a:rPr lang="he-IL" sz="2400" dirty="0"/>
              <a:t>- </a:t>
            </a:r>
            <a:r>
              <a:rPr lang="he-IL" sz="2400" dirty="0" smtClean="0"/>
              <a:t>2018 </a:t>
            </a:r>
            <a:r>
              <a:rPr lang="he-IL" sz="2400" dirty="0"/>
              <a:t>נקיים אירוע מיוחד בו נארח סופרים ומשוררים מעמק חפר ונציין את יצירותיהם.</a:t>
            </a:r>
            <a:endParaRPr lang="en-US" sz="2400" dirty="0"/>
          </a:p>
          <a:p>
            <a:pPr marL="0" indent="0">
              <a:buNone/>
            </a:pPr>
            <a:r>
              <a:rPr lang="he-IL" sz="2400" dirty="0" smtClean="0"/>
              <a:t>אנו </a:t>
            </a:r>
            <a:r>
              <a:rPr lang="he-IL" sz="2400" dirty="0"/>
              <a:t>פונים בבקשה לקבל את פרטיהם של </a:t>
            </a:r>
            <a:r>
              <a:rPr lang="he-IL" sz="2400" dirty="0" smtClean="0"/>
              <a:t>כותבים </a:t>
            </a:r>
            <a:r>
              <a:rPr lang="he-IL" sz="2400" dirty="0"/>
              <a:t>שספריהם יצאו לאור בשנתיים האחרונות. (פרוזה, עיון, שירה ומחקר. למבוגרים, לנוער ולילדים).</a:t>
            </a:r>
            <a:endParaRPr lang="en-US" sz="2400" dirty="0"/>
          </a:p>
          <a:p>
            <a:pPr marL="0" indent="0">
              <a:buNone/>
            </a:pPr>
            <a:r>
              <a:rPr lang="he-IL" sz="2400" dirty="0"/>
              <a:t>נ</a:t>
            </a:r>
            <a:r>
              <a:rPr lang="he-IL" sz="2400" dirty="0" smtClean="0"/>
              <a:t>א </a:t>
            </a:r>
            <a:r>
              <a:rPr lang="he-IL" sz="2400" dirty="0"/>
              <a:t>לפנות </a:t>
            </a:r>
            <a:r>
              <a:rPr lang="he-IL" sz="2400" dirty="0" smtClean="0"/>
              <a:t>להדס שוורץ </a:t>
            </a:r>
            <a:r>
              <a:rPr lang="en-US" sz="2400" u="sng" dirty="0">
                <a:ln>
                  <a:solidFill>
                    <a:srgbClr val="FFC000"/>
                  </a:solidFill>
                </a:ln>
                <a:solidFill>
                  <a:srgbClr val="0563C1"/>
                </a:solidFill>
                <a:latin typeface="Calibri" panose="020F0502020204030204" pitchFamily="34" charset="0"/>
                <a:ea typeface="Calibri" panose="020F0502020204030204" pitchFamily="34" charset="0"/>
                <a:hlinkClick r:id="rId2"/>
              </a:rPr>
              <a:t>hadas.s@hefer.org.il</a:t>
            </a:r>
            <a:r>
              <a:rPr lang="he-IL" sz="2400" b="1" dirty="0" smtClean="0">
                <a:solidFill>
                  <a:srgbClr val="FFC000"/>
                </a:solidFill>
              </a:rPr>
              <a:t> </a:t>
            </a:r>
            <a:r>
              <a:rPr lang="he-IL" sz="2400" dirty="0" smtClean="0"/>
              <a:t>לרינה </a:t>
            </a:r>
            <a:r>
              <a:rPr lang="he-IL" sz="2400" dirty="0"/>
              <a:t>ברקאי </a:t>
            </a:r>
            <a:r>
              <a:rPr lang="en-US" sz="2400" u="sng" dirty="0">
                <a:ln>
                  <a:solidFill>
                    <a:srgbClr val="FFC000"/>
                  </a:solidFill>
                </a:ln>
                <a:solidFill>
                  <a:srgbClr val="0563C1"/>
                </a:solidFill>
                <a:latin typeface="Calibri" panose="020F0502020204030204" pitchFamily="34" charset="0"/>
                <a:ea typeface="Calibri" panose="020F0502020204030204" pitchFamily="34" charset="0"/>
                <a:hlinkClick r:id="rId3"/>
              </a:rPr>
              <a:t>rinazayit@gmail.com</a:t>
            </a:r>
            <a:r>
              <a:rPr lang="en-US" sz="2400" u="sng" dirty="0">
                <a:solidFill>
                  <a:srgbClr val="0563C1"/>
                </a:solidFill>
                <a:latin typeface="Calibri" panose="020F0502020204030204" pitchFamily="34" charset="0"/>
                <a:ea typeface="Calibri" panose="020F0502020204030204" pitchFamily="34" charset="0"/>
              </a:rPr>
              <a:t> </a:t>
            </a:r>
            <a:r>
              <a:rPr lang="he-IL" sz="2400" dirty="0" smtClean="0"/>
              <a:t> </a:t>
            </a:r>
            <a:r>
              <a:rPr lang="he-IL" sz="2400" dirty="0" smtClean="0"/>
              <a:t>לעלית גורן-כץ </a:t>
            </a:r>
            <a:r>
              <a:rPr lang="en-US" sz="2400" u="sng" dirty="0" smtClean="0">
                <a:ln>
                  <a:solidFill>
                    <a:srgbClr val="FFC000"/>
                  </a:solidFill>
                </a:ln>
                <a:solidFill>
                  <a:srgbClr val="0563C1"/>
                </a:solidFill>
                <a:latin typeface="Calibri" panose="020F0502020204030204" pitchFamily="34" charset="0"/>
                <a:ea typeface="Calibri" panose="020F0502020204030204" pitchFamily="34" charset="0"/>
                <a:hlinkClick r:id="rId4"/>
              </a:rPr>
              <a:t>alitzayit@gmail.com</a:t>
            </a:r>
            <a:r>
              <a:rPr lang="he-IL" sz="2400" dirty="0" smtClean="0"/>
              <a:t> </a:t>
            </a:r>
            <a:r>
              <a:rPr lang="he-IL" sz="2400" dirty="0" smtClean="0"/>
              <a:t>לעדי </a:t>
            </a:r>
            <a:r>
              <a:rPr lang="he-IL" sz="2400" dirty="0"/>
              <a:t>נחשון </a:t>
            </a:r>
            <a:r>
              <a:rPr lang="en-US" sz="2400" u="sng" dirty="0">
                <a:ln>
                  <a:solidFill>
                    <a:srgbClr val="FFC000"/>
                  </a:solidFill>
                </a:ln>
                <a:solidFill>
                  <a:srgbClr val="0563C1"/>
                </a:solidFill>
                <a:latin typeface="Calibri" panose="020F0502020204030204" pitchFamily="34" charset="0"/>
                <a:ea typeface="Calibri" panose="020F0502020204030204" pitchFamily="34" charset="0"/>
                <a:hlinkClick r:id="rId5"/>
              </a:rPr>
              <a:t>adizayit@gmail.com</a:t>
            </a:r>
            <a:r>
              <a:rPr lang="en-US" sz="2400" b="1" dirty="0"/>
              <a:t> </a:t>
            </a:r>
            <a:r>
              <a:rPr lang="he-IL" sz="2400" dirty="0" smtClean="0"/>
              <a:t> במרכז </a:t>
            </a:r>
            <a:r>
              <a:rPr lang="he-IL" sz="2400" dirty="0"/>
              <a:t>הקהילתי</a:t>
            </a:r>
            <a:r>
              <a:rPr lang="he-IL" sz="2400" dirty="0"/>
              <a:t>. </a:t>
            </a:r>
            <a:endParaRPr lang="he-IL" sz="2400" dirty="0" smtClean="0"/>
          </a:p>
          <a:p>
            <a:pPr marL="0" indent="0">
              <a:buNone/>
            </a:pPr>
            <a:r>
              <a:rPr lang="he-IL" sz="2400" dirty="0" smtClean="0"/>
              <a:t>מועד </a:t>
            </a:r>
            <a:r>
              <a:rPr lang="he-IL" sz="2400" dirty="0"/>
              <a:t>האירוע יפורסם בהמשך.</a:t>
            </a:r>
            <a:endParaRPr lang="en-US" sz="2400" dirty="0"/>
          </a:p>
          <a:p>
            <a:pPr marL="0" indent="0" algn="ctr">
              <a:buNone/>
            </a:pPr>
            <a:endParaRPr lang="he-IL" b="1" dirty="0">
              <a:solidFill>
                <a:srgbClr val="FFC000"/>
              </a:solidFill>
            </a:endParaRPr>
          </a:p>
          <a:p>
            <a:pPr marL="0" indent="0" algn="ctr">
              <a:buNone/>
            </a:pPr>
            <a:r>
              <a:rPr lang="he-IL" sz="2400" b="1" dirty="0" smtClean="0">
                <a:solidFill>
                  <a:srgbClr val="FFC000"/>
                </a:solidFill>
              </a:rPr>
              <a:t>המועצה </a:t>
            </a:r>
            <a:r>
              <a:rPr lang="he-IL" sz="2400" b="1" dirty="0">
                <a:solidFill>
                  <a:srgbClr val="FFC000"/>
                </a:solidFill>
              </a:rPr>
              <a:t>האזורית עמק </a:t>
            </a:r>
            <a:r>
              <a:rPr lang="he-IL" sz="2400" b="1" dirty="0" smtClean="0">
                <a:solidFill>
                  <a:srgbClr val="FFC000"/>
                </a:solidFill>
              </a:rPr>
              <a:t>חפר, </a:t>
            </a:r>
            <a:r>
              <a:rPr lang="he-IL" sz="2400" b="1" dirty="0">
                <a:solidFill>
                  <a:srgbClr val="FFC000"/>
                </a:solidFill>
              </a:rPr>
              <a:t>הספריה האזורית, המרכז הקהילתי, זית ובית יצחק.</a:t>
            </a:r>
          </a:p>
          <a:p>
            <a:pPr marL="0" indent="0">
              <a:buNone/>
            </a:pPr>
            <a:endParaRPr lang="he-IL" sz="2000" b="1" dirty="0"/>
          </a:p>
        </p:txBody>
      </p:sp>
      <p:pic>
        <p:nvPicPr>
          <p:cNvPr id="4" name="תמונה 3" descr="C:\Users\dafna\Desktop\לוגו\לוגו מרכז קהילתי.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653" y="506060"/>
            <a:ext cx="1271127" cy="1008000"/>
          </a:xfrm>
          <a:prstGeom prst="rect">
            <a:avLst/>
          </a:prstGeom>
          <a:noFill/>
          <a:ln>
            <a:noFill/>
          </a:ln>
        </p:spPr>
      </p:pic>
      <p:pic>
        <p:nvPicPr>
          <p:cNvPr id="7" name="Picture 2"/>
          <p:cNvPicPr/>
          <p:nvPr/>
        </p:nvPicPr>
        <p:blipFill rotWithShape="1">
          <a:blip r:embed="rId7" cstate="print">
            <a:extLst>
              <a:ext uri="{28A0092B-C50C-407E-A947-70E740481C1C}">
                <a14:useLocalDpi xmlns:a14="http://schemas.microsoft.com/office/drawing/2010/main" val="0"/>
              </a:ext>
            </a:extLst>
          </a:blip>
          <a:srcRect r="54164"/>
          <a:stretch/>
        </p:blipFill>
        <p:spPr bwMode="auto">
          <a:xfrm>
            <a:off x="6489898" y="356456"/>
            <a:ext cx="2189037" cy="781050"/>
          </a:xfrm>
          <a:prstGeom prst="rect">
            <a:avLst/>
          </a:prstGeom>
          <a:noFill/>
          <a:ln>
            <a:noFill/>
          </a:ln>
          <a:effectLst/>
          <a:extLst/>
        </p:spPr>
      </p:pic>
      <p:sp>
        <p:nvSpPr>
          <p:cNvPr id="9" name="TextBox 8"/>
          <p:cNvSpPr txBox="1"/>
          <p:nvPr/>
        </p:nvSpPr>
        <p:spPr>
          <a:xfrm>
            <a:off x="6728214" y="1005185"/>
            <a:ext cx="1605280" cy="307777"/>
          </a:xfrm>
          <a:prstGeom prst="rect">
            <a:avLst/>
          </a:prstGeom>
          <a:noFill/>
        </p:spPr>
        <p:txBody>
          <a:bodyPr wrap="square" rtlCol="1">
            <a:spAutoFit/>
          </a:bodyPr>
          <a:lstStyle/>
          <a:p>
            <a:r>
              <a:rPr lang="he-IL" sz="1400" dirty="0" smtClean="0"/>
              <a:t>בית יצחק שער חפר</a:t>
            </a:r>
            <a:endParaRPr lang="he-IL" sz="1400" dirty="0"/>
          </a:p>
        </p:txBody>
      </p:sp>
      <p:pic>
        <p:nvPicPr>
          <p:cNvPr id="10" name="Picture 8" descr="מועצה אזורית עמק חפר">
            <a:hlinkClick r:id="rId8" tooltip="מועצה אזורית עמק חפר"/>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43722" y="573596"/>
            <a:ext cx="2318046" cy="792000"/>
          </a:xfrm>
          <a:prstGeom prst="rect">
            <a:avLst/>
          </a:prstGeom>
          <a:solidFill>
            <a:schemeClr val="tx1"/>
          </a:solidFill>
        </p:spPr>
      </p:pic>
      <p:pic>
        <p:nvPicPr>
          <p:cNvPr id="5" name="תמונה 4"/>
          <p:cNvPicPr>
            <a:picLocks noChangeAspect="1"/>
          </p:cNvPicPr>
          <p:nvPr/>
        </p:nvPicPr>
        <p:blipFill>
          <a:blip r:embed="rId10"/>
          <a:stretch>
            <a:fillRect/>
          </a:stretch>
        </p:blipFill>
        <p:spPr>
          <a:xfrm>
            <a:off x="5027305" y="358143"/>
            <a:ext cx="683791" cy="1188000"/>
          </a:xfrm>
          <a:prstGeom prst="rect">
            <a:avLst/>
          </a:prstGeom>
        </p:spPr>
      </p:pic>
    </p:spTree>
    <p:extLst>
      <p:ext uri="{BB962C8B-B14F-4D97-AF65-F5344CB8AC3E}">
        <p14:creationId xmlns:p14="http://schemas.microsoft.com/office/powerpoint/2010/main" val="27492337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a:themeElements>
    <a:clrScheme name="יונים">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יונים">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יונים">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336</TotalTime>
  <Words>276</Words>
  <Application>Microsoft Office PowerPoint</Application>
  <PresentationFormat>מסך רחב</PresentationFormat>
  <Paragraphs>22</Paragraphs>
  <Slides>2</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vt:i4>
      </vt:variant>
    </vt:vector>
  </HeadingPairs>
  <TitlesOfParts>
    <vt:vector size="8" baseType="lpstr">
      <vt:lpstr>Arial</vt:lpstr>
      <vt:lpstr>Calibri</vt:lpstr>
      <vt:lpstr>Century Gothic</vt:lpstr>
      <vt:lpstr>Times New Roman</vt:lpstr>
      <vt:lpstr>Wingdings 3</vt:lpstr>
      <vt:lpstr>יונים</vt:lpstr>
      <vt:lpstr>                                                                                              הספריה האזורית                    </vt:lpstr>
      <vt:lpstr>                                                                              הספריה האזורית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תחרות הסיפור הקצר השביעית – תשע"ז - 2017 לכבוד שבוע הספר העברי לשנת תשע"ז - 2017, תתקיים גם השנה תחרות הסיפור הקצר.  התחרות פתוחה לכל תושבי עמק חפר. התחרות תתקיים בשתי קטגוריות: קטגורית נוער וקטגורית מבוגרים. המעוניינים להשתתף בתחרות ישלחו סיפור אחד בלבד בשלושה עותקים לכתובת הבאה: "תחרות הסיפור הקצר", הוועד המקומי בית יצחק שער-חפר.  יש להכניס את שלושת העותקים למעטפה אחת.  שם הכותב, קטגורית הסיפור (נוער או מבוגרים) כתובת ומספר הטלפון שלו ייכתבו על גבי המעטפה או על פתק נלווה בתוכה (ולא על גבי דפי הסיפור). אין לשלוח סיפורים בדואר האלקטרוני!  הסיפורים ייקראו בעילום שם על ידי חבר שופטים. כללי התחרות: 1. הסיפורים ייכתבו בשפה העברית בלבד, ויכללו עד 2,500 מילים. 2. על הסיפור להיות פרי יצירה מקורית של המשתתף ושלו בלבד. 3. כל משתתף רשאי להגיש לתחרות סיפור קצר אחד בלבד, פרי עטו. 4. המועד האחרון להגשת סיפורים לתחרות הוא – 21.5.2017 5. את הסיפורים יש לשלוח ל"וועד מקומי בית יצחק". 6. הסיפורים ושמות מחבריהם יתפרסמו ע"י המערכת. לשלושת כותבי הסיפורים הנבחרים בכל קטגוריה יוענקו פרסים (שוברים לרכישת ספרים) בערב מיוחד, בהשתתפות הסופרת איריס אליה כהן ובליווי מוסיקלי של גבריאל הדר, שיתקיים ביום ד' כ' סיון תשע"ז - 14.6.2017, בשעה 20:00 בבית העם בבית יצחק.</dc:title>
  <dc:creator>Herzel</dc:creator>
  <cp:lastModifiedBy>Herzel</cp:lastModifiedBy>
  <cp:revision>31</cp:revision>
  <dcterms:created xsi:type="dcterms:W3CDTF">2017-03-07T13:41:17Z</dcterms:created>
  <dcterms:modified xsi:type="dcterms:W3CDTF">2018-02-11T23:22:24Z</dcterms:modified>
</cp:coreProperties>
</file>