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5"/>
  </p:sldMasterIdLst>
  <p:sldIdLst>
    <p:sldId id="256" r:id="rId6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757"/>
    <a:srgbClr val="FCE2CC"/>
    <a:srgbClr val="FCE0C8"/>
    <a:srgbClr val="FCDDC4"/>
    <a:srgbClr val="FFD243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84380"/>
    <p:restoredTop sz="98969" autoAdjust="0"/>
  </p:normalViewPr>
  <p:slideViewPr>
    <p:cSldViewPr>
      <p:cViewPr>
        <p:scale>
          <a:sx n="64" d="100"/>
          <a:sy n="64" d="100"/>
        </p:scale>
        <p:origin x="-1932" y="55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028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051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430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823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086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10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093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4888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6960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178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4132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E5123-CF56-4278-BB68-C2C23E39EB74}" type="datetimeFigureOut">
              <a:rPr lang="he-IL" smtClean="0"/>
              <a:t>ח'/טבת/תשע"ח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2C3EB-03D0-42F7-BB47-751CDA714A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661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jpeg"/><Relationship Id="rId2" Type="http://schemas.openxmlformats.org/officeDocument/2006/relationships/hyperlink" Target="http://www.hefer.org.il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keren.yp@hefer.org.il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88640" y="251520"/>
            <a:ext cx="6480720" cy="8712968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he-I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  <a:t/>
            </a:r>
            <a:br>
              <a:rPr lang="he-I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</a:br>
            <a:r>
              <a:rPr lang="he-I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  <a:t/>
            </a:r>
            <a:br>
              <a:rPr lang="he-I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</a:br>
            <a:r>
              <a:rPr lang="he-IL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  <a:t/>
            </a:r>
            <a:br>
              <a:rPr lang="he-IL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</a:br>
            <a:r>
              <a:rPr lang="he-I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  <a:t/>
            </a:r>
            <a:br>
              <a:rPr lang="he-IL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+mn-cs"/>
              </a:rPr>
            </a:br>
            <a:r>
              <a:rPr lang="he-IL" sz="2400" b="1" dirty="0" smtClean="0">
                <a:solidFill>
                  <a:schemeClr val="tx2"/>
                </a:solidFill>
                <a:cs typeface="+mn-cs"/>
              </a:rPr>
              <a:t>הכנה לקראת </a:t>
            </a:r>
            <a:r>
              <a:rPr lang="he-IL" sz="2400" b="1" u="sng" dirty="0" smtClean="0">
                <a:solidFill>
                  <a:schemeClr val="tx2"/>
                </a:solidFill>
                <a:cs typeface="+mn-cs"/>
              </a:rPr>
              <a:t>תהליך הבחירות לועדים המקומיים </a:t>
            </a:r>
            <a:r>
              <a:rPr lang="he-IL" sz="2000" b="1" dirty="0" smtClean="0">
                <a:solidFill>
                  <a:schemeClr val="tx2"/>
                </a:solidFill>
                <a:cs typeface="+mn-cs"/>
              </a:rPr>
              <a:t>שיתקיים באוקטובר 2018</a:t>
            </a:r>
            <a:br>
              <a:rPr lang="he-IL" sz="2000" b="1" dirty="0" smtClean="0">
                <a:solidFill>
                  <a:schemeClr val="tx2"/>
                </a:solidFill>
                <a:cs typeface="+mn-cs"/>
              </a:rPr>
            </a:br>
            <a:r>
              <a:rPr lang="he-IL" sz="1800" b="1" dirty="0" smtClean="0">
                <a:solidFill>
                  <a:schemeClr val="tx2"/>
                </a:solidFill>
                <a:cs typeface="+mn-cs"/>
              </a:rPr>
              <a:t>הקורס כולל 5 מפגשים ומקנה ידע והבנה</a:t>
            </a:r>
            <a:r>
              <a:rPr lang="he-IL" sz="1800" b="1" dirty="0">
                <a:solidFill>
                  <a:schemeClr val="tx2"/>
                </a:solidFill>
                <a:cs typeface="+mn-cs"/>
              </a:rPr>
              <a:t> </a:t>
            </a:r>
            <a:r>
              <a:rPr lang="he-IL" sz="1800" b="1" dirty="0" smtClean="0">
                <a:solidFill>
                  <a:schemeClr val="tx2"/>
                </a:solidFill>
                <a:cs typeface="+mn-cs"/>
              </a:rPr>
              <a:t>למעוניינים </a:t>
            </a:r>
            <a:br>
              <a:rPr lang="he-IL" sz="1800" b="1" dirty="0" smtClean="0">
                <a:solidFill>
                  <a:schemeClr val="tx2"/>
                </a:solidFill>
                <a:cs typeface="+mn-cs"/>
              </a:rPr>
            </a:br>
            <a:r>
              <a:rPr lang="he-IL" sz="1800" b="1" dirty="0" smtClean="0">
                <a:solidFill>
                  <a:schemeClr val="tx2"/>
                </a:solidFill>
                <a:cs typeface="+mn-cs"/>
              </a:rPr>
              <a:t>להיות מובילי שינוי ומשפיעים בישוב</a:t>
            </a:r>
            <a:r>
              <a:rPr lang="he-IL" sz="2000" b="1" dirty="0" smtClean="0">
                <a:solidFill>
                  <a:schemeClr val="tx2"/>
                </a:solidFill>
                <a:cs typeface="+mn-cs"/>
              </a:rPr>
              <a:t/>
            </a:r>
            <a:br>
              <a:rPr lang="he-IL" sz="2000" b="1" dirty="0" smtClean="0">
                <a:solidFill>
                  <a:schemeClr val="tx2"/>
                </a:solidFill>
                <a:cs typeface="+mn-cs"/>
              </a:rPr>
            </a:br>
            <a:endParaRPr lang="he-IL" sz="2000" b="1" dirty="0">
              <a:solidFill>
                <a:schemeClr val="tx2"/>
              </a:solidFill>
              <a:cs typeface="+mn-cs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68983" y="1493610"/>
            <a:ext cx="6192688" cy="1368153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he-IL" sz="2400" b="1" dirty="0" smtClean="0">
                <a:solidFill>
                  <a:schemeClr val="tx2"/>
                </a:solidFill>
              </a:rPr>
              <a:t>רוצה להכיר קצת יותר את הייחודיות של החיים בישוב כפרי?</a:t>
            </a:r>
          </a:p>
          <a:p>
            <a:r>
              <a:rPr lang="he-IL" sz="2400" b="1" dirty="0" smtClean="0">
                <a:solidFill>
                  <a:schemeClr val="tx2"/>
                </a:solidFill>
              </a:rPr>
              <a:t>מעוניין/ת להשפיע על הקהילה בה את/ה חי/ה? </a:t>
            </a:r>
            <a:endParaRPr lang="he-IL" sz="2400" b="1" dirty="0">
              <a:solidFill>
                <a:schemeClr val="tx2"/>
              </a:solidFill>
            </a:endParaRPr>
          </a:p>
        </p:txBody>
      </p:sp>
      <p:pic>
        <p:nvPicPr>
          <p:cNvPr id="5" name="Picture 1" descr="hefersig_5e06a18e-4ca8-405e-abd5-17532617557e">
            <a:hlinkClick r:id="rId2" tooltip="&quot;מועצה אזורית עמק חפר&quot;"/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01" t="5044"/>
          <a:stretch/>
        </p:blipFill>
        <p:spPr bwMode="auto">
          <a:xfrm>
            <a:off x="3621832" y="532392"/>
            <a:ext cx="2915920" cy="4427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מציין מיקום תוכן 2"/>
          <p:cNvSpPr txBox="1">
            <a:spLocks/>
          </p:cNvSpPr>
          <p:nvPr/>
        </p:nvSpPr>
        <p:spPr>
          <a:xfrm>
            <a:off x="342900" y="2843808"/>
            <a:ext cx="6198283" cy="1440160"/>
          </a:xfrm>
          <a:prstGeom prst="rect">
            <a:avLst/>
          </a:prstGeom>
          <a:solidFill>
            <a:srgbClr val="FFD757"/>
          </a:solidFill>
        </p:spPr>
        <p:txBody>
          <a:bodyPr vert="horz" lIns="91440" tIns="45720" rIns="91440" bIns="45720" rtlCol="1">
            <a:no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he-IL" sz="4400" b="1" dirty="0" smtClean="0">
                <a:solidFill>
                  <a:schemeClr val="tx2"/>
                </a:solidFill>
                <a:latin typeface="+mj-lt"/>
              </a:rPr>
              <a:t>קורס מנהיגות </a:t>
            </a:r>
          </a:p>
          <a:p>
            <a:pPr>
              <a:spcBef>
                <a:spcPts val="0"/>
              </a:spcBef>
            </a:pPr>
            <a:r>
              <a:rPr lang="he-IL" sz="4400" b="1" dirty="0" smtClean="0">
                <a:solidFill>
                  <a:schemeClr val="tx2"/>
                </a:solidFill>
                <a:latin typeface="+mj-lt"/>
              </a:rPr>
              <a:t>ופעילות קהילתית</a:t>
            </a:r>
            <a:endParaRPr lang="he-IL" sz="44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6532913" y="2843808"/>
            <a:ext cx="325087" cy="4536503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CC00FF"/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0" y="2843808"/>
            <a:ext cx="342900" cy="453650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CC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8983" y="5749096"/>
            <a:ext cx="6146117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2000" b="1" dirty="0" smtClean="0">
                <a:solidFill>
                  <a:schemeClr val="tx2"/>
                </a:solidFill>
              </a:rPr>
              <a:t>תכני הקורס: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1600" b="1" dirty="0" smtClean="0"/>
              <a:t>היכרות עם מבנה השלטון הדו רובדי במועצות אזוריות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1600" b="1" dirty="0" smtClean="0"/>
              <a:t>תפקידי הועד המקומי וועדות בישוב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1600" b="1" dirty="0" smtClean="0"/>
              <a:t>הכירות עם צורכי הקהילה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1600" b="1" dirty="0" smtClean="0"/>
              <a:t>המציאות הכלכלית של הוועדים המקומיים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1600" b="1" dirty="0" smtClean="0"/>
              <a:t>שותפויות ושיתוף הציבור כמנוף להצלחת הועד והישוב</a:t>
            </a:r>
            <a:endParaRPr lang="he-IL" sz="1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250298" y="7629435"/>
            <a:ext cx="2255931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 smtClean="0"/>
              <a:t>ימי שני</a:t>
            </a:r>
            <a:r>
              <a:rPr lang="he-IL" sz="2400" b="1" dirty="0"/>
              <a:t> </a:t>
            </a:r>
            <a:r>
              <a:rPr lang="he-IL" sz="2400" b="1" dirty="0" smtClean="0"/>
              <a:t>החל מ- 29.1.18</a:t>
            </a:r>
            <a:endParaRPr lang="he-IL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2982" y="7632772"/>
            <a:ext cx="994370" cy="8996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048" y="7527240"/>
            <a:ext cx="1238250" cy="1035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72960" y="7810543"/>
            <a:ext cx="1669149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he-IL" sz="2000" b="1" dirty="0" smtClean="0"/>
              <a:t>19:30-22:00</a:t>
            </a:r>
            <a:endParaRPr lang="he-IL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8307705"/>
            <a:ext cx="650059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1600" b="1" dirty="0" smtClean="0"/>
          </a:p>
          <a:p>
            <a:r>
              <a:rPr lang="he-IL" sz="1600" b="1" u="sng" dirty="0" smtClean="0">
                <a:solidFill>
                  <a:schemeClr val="tx2"/>
                </a:solidFill>
              </a:rPr>
              <a:t>להרשמה</a:t>
            </a:r>
            <a:r>
              <a:rPr lang="he-IL" sz="1600" b="1" dirty="0" smtClean="0">
                <a:solidFill>
                  <a:schemeClr val="tx2"/>
                </a:solidFill>
              </a:rPr>
              <a:t>: קרן, מחלקת יישובי העמק </a:t>
            </a:r>
            <a:r>
              <a:rPr lang="en-US" sz="1600" b="1" dirty="0" smtClean="0">
                <a:solidFill>
                  <a:schemeClr val="tx2"/>
                </a:solidFill>
              </a:rPr>
              <a:t>I</a:t>
            </a:r>
            <a:r>
              <a:rPr lang="he-IL" sz="1600" b="1" dirty="0" smtClean="0">
                <a:solidFill>
                  <a:schemeClr val="tx2"/>
                </a:solidFill>
              </a:rPr>
              <a:t> 09-8973333 </a:t>
            </a:r>
            <a:r>
              <a:rPr lang="en-US" sz="1600" b="1" dirty="0" smtClean="0">
                <a:solidFill>
                  <a:schemeClr val="tx2"/>
                </a:solidFill>
                <a:hlinkClick r:id="rId6"/>
              </a:rPr>
              <a:t>keren.yp@hefer.org.il</a:t>
            </a:r>
            <a:endParaRPr lang="en-US" sz="1600" b="1" dirty="0" smtClean="0">
              <a:solidFill>
                <a:schemeClr val="tx2"/>
              </a:solidFill>
            </a:endParaRPr>
          </a:p>
          <a:p>
            <a:endParaRPr lang="he-IL" sz="16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388247"/>
            <a:ext cx="1173695" cy="1173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831264" y="976791"/>
            <a:ext cx="237626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400" b="1" dirty="0" smtClean="0">
                <a:solidFill>
                  <a:schemeClr val="tx2"/>
                </a:solidFill>
                <a:latin typeface="Guttman Yad" panose="02010401010101010101" pitchFamily="2" charset="-79"/>
                <a:cs typeface="Guttman Yad" panose="02010401010101010101" pitchFamily="2" charset="-79"/>
              </a:rPr>
              <a:t>מחלקת יישובי העמק</a:t>
            </a:r>
            <a:endParaRPr lang="he-IL" sz="1400" b="1" dirty="0">
              <a:solidFill>
                <a:schemeClr val="tx2"/>
              </a:solidFill>
              <a:latin typeface="Guttman Yad" panose="02010401010101010101" pitchFamily="2" charset="-79"/>
              <a:cs typeface="Guttman Yad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4343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B644C1BCC612B34785F5AD92BA13A671" ma:contentTypeVersion="1" ma:contentTypeDescription="צור מסמך חדש." ma:contentTypeScope="" ma:versionID="0f333cbd66ccd79f58b30facc661bb45">
  <xsd:schema xmlns:xsd="http://www.w3.org/2001/XMLSchema" xmlns:xs="http://www.w3.org/2001/XMLSchema" xmlns:p="http://schemas.microsoft.com/office/2006/metadata/properties" xmlns:ns1="http://schemas.microsoft.com/sharepoint/v3" xmlns:ns2="54adad87-d6e8-435b-88e1-23fc845c1fcf" targetNamespace="http://schemas.microsoft.com/office/2006/metadata/properties" ma:root="true" ma:fieldsID="0d989f690e2d67f8cd0da805f3c950b6" ns1:_="" ns2:_="">
    <xsd:import namespace="http://schemas.microsoft.com/sharepoint/v3"/>
    <xsd:import namespace="54adad87-d6e8-435b-88e1-23fc845c1f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מתזמן תאריך התחלה" ma:internalName="PublishingStartDate">
      <xsd:simpleType>
        <xsd:restriction base="dms:Unknown"/>
      </xsd:simpleType>
    </xsd:element>
    <xsd:element name="PublishingExpirationDate" ma:index="12" nillable="true" ma:displayName="מתזמן תאריך סיום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adad87-d6e8-435b-88e1-23fc845c1fc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ערך של מזהה מסמך" ma:description="הערך של מזהה המסמך שהוקצה לפריט זה." ma:internalName="_dlc_DocId" ma:readOnly="true">
      <xsd:simpleType>
        <xsd:restriction base="dms:Text"/>
      </xsd:simpleType>
    </xsd:element>
    <xsd:element name="_dlc_DocIdUrl" ma:index="9" nillable="true" ma:displayName="מזהה מסמך" ma:description="קישור קבוע למסמך זה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מזהה תמידי" ma:description="השאר מזהה בעת הוספה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54adad87-d6e8-435b-88e1-23fc845c1fcf">UW3NDE6DQTDZ-9-1036</_dlc_DocId>
    <_dlc_DocIdUrl xmlns="54adad87-d6e8-435b-88e1-23fc845c1fcf">
      <Url>http://ehportal/YeshuveyHaemek/_layouts/DocIdRedir.aspx?ID=UW3NDE6DQTDZ-9-1036</Url>
      <Description>UW3NDE6DQTDZ-9-1036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2E1B3FA-7732-4143-86AB-802C244369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4adad87-d6e8-435b-88e1-23fc845c1f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F17C33-23AD-4066-9D81-F01C48F48F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B9A93B-3AEB-429B-A65B-F91650FB7E88}">
  <ds:schemaRefs>
    <ds:schemaRef ds:uri="54adad87-d6e8-435b-88e1-23fc845c1fcf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2091E3E6-2AB9-4157-AF5D-2284C9E698A8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74</Words>
  <Application>Microsoft Office PowerPoint</Application>
  <PresentationFormat>‫הצגה על המסך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    הכנה לקראת תהליך הבחירות לועדים המקומיים שיתקיים באוקטובר 2018 הקורס כולל 5 מפגשים ומקנה ידע והבנה למעוניינים  להיות מובילי שינוי ומשפיעים בישוב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נחמה כהן</dc:creator>
  <cp:lastModifiedBy>נחמה כהן</cp:lastModifiedBy>
  <cp:revision>27</cp:revision>
  <dcterms:created xsi:type="dcterms:W3CDTF">2017-04-05T06:43:46Z</dcterms:created>
  <dcterms:modified xsi:type="dcterms:W3CDTF">2017-12-26T12:30:29Z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0x010100B644C1BCC612B34785F5AD92BA13A671</vt:lpwstr>
  </property>
  <property fmtid="{D5CDD505-2E9C-101B-9397-08002B2CF9AE}" pid="3" name="_dlc_DocIdItemGuid">
    <vt:lpwstr>d551f615-0f60-422f-8894-a102471e9463</vt:lpwstr>
  </property>
</Properties>
</file>