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9" r:id="rId1"/>
  </p:sldMasterIdLst>
  <p:notesMasterIdLst>
    <p:notesMasterId r:id="rId18"/>
  </p:notesMasterIdLst>
  <p:sldIdLst>
    <p:sldId id="256" r:id="rId2"/>
    <p:sldId id="278" r:id="rId3"/>
    <p:sldId id="279" r:id="rId4"/>
    <p:sldId id="259" r:id="rId5"/>
    <p:sldId id="277" r:id="rId6"/>
    <p:sldId id="268" r:id="rId7"/>
    <p:sldId id="281" r:id="rId8"/>
    <p:sldId id="282" r:id="rId9"/>
    <p:sldId id="283" r:id="rId10"/>
    <p:sldId id="280" r:id="rId11"/>
    <p:sldId id="269" r:id="rId12"/>
    <p:sldId id="274" r:id="rId13"/>
    <p:sldId id="275" r:id="rId14"/>
    <p:sldId id="276" r:id="rId15"/>
    <p:sldId id="284" r:id="rId16"/>
    <p:sldId id="28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EFE"/>
    <a:srgbClr val="EA92F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0" autoAdjust="0"/>
    <p:restoredTop sz="94664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Birman" userId="3252245a3a3d812f" providerId="LiveId" clId="{6E8E07D3-946F-4C17-92C2-5D5B12C9A606}"/>
    <pc:docChg chg="undo custSel addSld modSld replTag delTag">
      <pc:chgData name="Maya Birman" userId="3252245a3a3d812f" providerId="LiveId" clId="{6E8E07D3-946F-4C17-92C2-5D5B12C9A606}" dt="2023-03-13T17:55:32.447" v="524"/>
      <pc:docMkLst>
        <pc:docMk/>
      </pc:docMkLst>
      <pc:sldChg chg="replTag delTag">
        <pc:chgData name="Maya Birman" userId="3252245a3a3d812f" providerId="LiveId" clId="{6E8E07D3-946F-4C17-92C2-5D5B12C9A606}" dt="2023-03-13T17:43:32.998" v="522"/>
        <pc:sldMkLst>
          <pc:docMk/>
          <pc:sldMk cId="0" sldId="256"/>
        </pc:sldMkLst>
      </pc:sldChg>
      <pc:sldChg chg="replTag delTag">
        <pc:chgData name="Maya Birman" userId="3252245a3a3d812f" providerId="LiveId" clId="{6E8E07D3-946F-4C17-92C2-5D5B12C9A606}" dt="2023-03-13T17:39:25.936" v="512"/>
        <pc:sldMkLst>
          <pc:docMk/>
          <pc:sldMk cId="0" sldId="259"/>
        </pc:sldMkLst>
      </pc:sldChg>
      <pc:sldChg chg="mod replTag delTag modShow">
        <pc:chgData name="Maya Birman" userId="3252245a3a3d812f" providerId="LiveId" clId="{6E8E07D3-946F-4C17-92C2-5D5B12C9A606}" dt="2023-03-13T17:39:25.586" v="508"/>
        <pc:sldMkLst>
          <pc:docMk/>
          <pc:sldMk cId="0" sldId="268"/>
        </pc:sldMkLst>
      </pc:sldChg>
      <pc:sldChg chg="replTag delTag">
        <pc:chgData name="Maya Birman" userId="3252245a3a3d812f" providerId="LiveId" clId="{6E8E07D3-946F-4C17-92C2-5D5B12C9A606}" dt="2023-03-13T17:39:24.701" v="498"/>
        <pc:sldMkLst>
          <pc:docMk/>
          <pc:sldMk cId="0" sldId="269"/>
        </pc:sldMkLst>
      </pc:sldChg>
      <pc:sldChg chg="replTag delTag">
        <pc:chgData name="Maya Birman" userId="3252245a3a3d812f" providerId="LiveId" clId="{6E8E07D3-946F-4C17-92C2-5D5B12C9A606}" dt="2023-03-13T17:39:24.550" v="496"/>
        <pc:sldMkLst>
          <pc:docMk/>
          <pc:sldMk cId="0" sldId="274"/>
        </pc:sldMkLst>
      </pc:sldChg>
      <pc:sldChg chg="replTag delTag">
        <pc:chgData name="Maya Birman" userId="3252245a3a3d812f" providerId="LiveId" clId="{6E8E07D3-946F-4C17-92C2-5D5B12C9A606}" dt="2023-03-13T17:39:24.310" v="494"/>
        <pc:sldMkLst>
          <pc:docMk/>
          <pc:sldMk cId="0" sldId="275"/>
        </pc:sldMkLst>
      </pc:sldChg>
      <pc:sldChg chg="replTag delTag">
        <pc:chgData name="Maya Birman" userId="3252245a3a3d812f" providerId="LiveId" clId="{6E8E07D3-946F-4C17-92C2-5D5B12C9A606}" dt="2023-03-13T17:39:24.110" v="492"/>
        <pc:sldMkLst>
          <pc:docMk/>
          <pc:sldMk cId="2902899544" sldId="276"/>
        </pc:sldMkLst>
      </pc:sldChg>
      <pc:sldChg chg="replTag delTag">
        <pc:chgData name="Maya Birman" userId="3252245a3a3d812f" providerId="LiveId" clId="{6E8E07D3-946F-4C17-92C2-5D5B12C9A606}" dt="2023-03-13T17:39:25.777" v="510"/>
        <pc:sldMkLst>
          <pc:docMk/>
          <pc:sldMk cId="2256963340" sldId="277"/>
        </pc:sldMkLst>
      </pc:sldChg>
      <pc:sldChg chg="addSp delSp modSp mod replTag delTag">
        <pc:chgData name="Maya Birman" userId="3252245a3a3d812f" providerId="LiveId" clId="{6E8E07D3-946F-4C17-92C2-5D5B12C9A606}" dt="2023-03-13T17:39:27.779" v="520"/>
        <pc:sldMkLst>
          <pc:docMk/>
          <pc:sldMk cId="3880431794" sldId="278"/>
        </pc:sldMkLst>
        <pc:spChg chg="add mod">
          <ac:chgData name="Maya Birman" userId="3252245a3a3d812f" providerId="LiveId" clId="{6E8E07D3-946F-4C17-92C2-5D5B12C9A606}" dt="2023-02-22T19:57:43.192" v="84" actId="20577"/>
          <ac:spMkLst>
            <pc:docMk/>
            <pc:sldMk cId="3880431794" sldId="278"/>
            <ac:spMk id="2" creationId="{BC49F755-9FE2-45B3-F894-CF776F279C85}"/>
          </ac:spMkLst>
        </pc:spChg>
        <pc:spChg chg="mod">
          <ac:chgData name="Maya Birman" userId="3252245a3a3d812f" providerId="LiveId" clId="{6E8E07D3-946F-4C17-92C2-5D5B12C9A606}" dt="2023-02-22T19:50:17.327" v="27" actId="20577"/>
          <ac:spMkLst>
            <pc:docMk/>
            <pc:sldMk cId="3880431794" sldId="278"/>
            <ac:spMk id="5" creationId="{825B3F4B-8B5C-4239-B5BF-8DF61DAB0C78}"/>
          </ac:spMkLst>
        </pc:spChg>
        <pc:graphicFrameChg chg="del">
          <ac:chgData name="Maya Birman" userId="3252245a3a3d812f" providerId="LiveId" clId="{6E8E07D3-946F-4C17-92C2-5D5B12C9A606}" dt="2023-02-22T19:49:54.138" v="18" actId="478"/>
          <ac:graphicFrameMkLst>
            <pc:docMk/>
            <pc:sldMk cId="3880431794" sldId="278"/>
            <ac:graphicFrameMk id="8" creationId="{69AB31FD-C7A2-410F-8F27-ABF30CC17E5C}"/>
          </ac:graphicFrameMkLst>
        </pc:graphicFrameChg>
        <pc:graphicFrameChg chg="del mod">
          <ac:chgData name="Maya Birman" userId="3252245a3a3d812f" providerId="LiveId" clId="{6E8E07D3-946F-4C17-92C2-5D5B12C9A606}" dt="2023-02-22T19:49:52.025" v="17" actId="478"/>
          <ac:graphicFrameMkLst>
            <pc:docMk/>
            <pc:sldMk cId="3880431794" sldId="278"/>
            <ac:graphicFrameMk id="11" creationId="{1C97912F-9230-4828-B477-AFD55A2DB95E}"/>
          </ac:graphicFrameMkLst>
        </pc:graphicFrameChg>
        <pc:graphicFrameChg chg="del">
          <ac:chgData name="Maya Birman" userId="3252245a3a3d812f" providerId="LiveId" clId="{6E8E07D3-946F-4C17-92C2-5D5B12C9A606}" dt="2023-02-22T19:49:49.868" v="16" actId="478"/>
          <ac:graphicFrameMkLst>
            <pc:docMk/>
            <pc:sldMk cId="3880431794" sldId="278"/>
            <ac:graphicFrameMk id="14" creationId="{331BD72E-6336-4369-84A9-42EE87880E11}"/>
          </ac:graphicFrameMkLst>
        </pc:graphicFrameChg>
      </pc:sldChg>
      <pc:sldChg chg="addSp delSp modSp mod replTag delTag">
        <pc:chgData name="Maya Birman" userId="3252245a3a3d812f" providerId="LiveId" clId="{6E8E07D3-946F-4C17-92C2-5D5B12C9A606}" dt="2023-03-13T17:39:26.125" v="514"/>
        <pc:sldMkLst>
          <pc:docMk/>
          <pc:sldMk cId="2490525061" sldId="279"/>
        </pc:sldMkLst>
        <pc:spChg chg="mod">
          <ac:chgData name="Maya Birman" userId="3252245a3a3d812f" providerId="LiveId" clId="{6E8E07D3-946F-4C17-92C2-5D5B12C9A606}" dt="2023-02-22T20:00:55.563" v="127" actId="14100"/>
          <ac:spMkLst>
            <pc:docMk/>
            <pc:sldMk cId="2490525061" sldId="279"/>
            <ac:spMk id="5" creationId="{825B3F4B-8B5C-4239-B5BF-8DF61DAB0C78}"/>
          </ac:spMkLst>
        </pc:spChg>
        <pc:graphicFrameChg chg="add mod">
          <ac:chgData name="Maya Birman" userId="3252245a3a3d812f" providerId="LiveId" clId="{6E8E07D3-946F-4C17-92C2-5D5B12C9A606}" dt="2023-02-22T20:08:19.685" v="134" actId="1076"/>
          <ac:graphicFrameMkLst>
            <pc:docMk/>
            <pc:sldMk cId="2490525061" sldId="279"/>
            <ac:graphicFrameMk id="2" creationId="{DECAE963-2121-B528-1844-18AFDD74C0E3}"/>
          </ac:graphicFrameMkLst>
        </pc:graphicFrameChg>
        <pc:graphicFrameChg chg="del">
          <ac:chgData name="Maya Birman" userId="3252245a3a3d812f" providerId="LiveId" clId="{6E8E07D3-946F-4C17-92C2-5D5B12C9A606}" dt="2023-02-22T20:01:09.936" v="128" actId="478"/>
          <ac:graphicFrameMkLst>
            <pc:docMk/>
            <pc:sldMk cId="2490525061" sldId="279"/>
            <ac:graphicFrameMk id="15" creationId="{3716956A-D2A4-4D79-B651-D964112BA8DD}"/>
          </ac:graphicFrameMkLst>
        </pc:graphicFrameChg>
        <pc:graphicFrameChg chg="del mod">
          <ac:chgData name="Maya Birman" userId="3252245a3a3d812f" providerId="LiveId" clId="{6E8E07D3-946F-4C17-92C2-5D5B12C9A606}" dt="2023-02-22T20:01:29.822" v="130" actId="478"/>
          <ac:graphicFrameMkLst>
            <pc:docMk/>
            <pc:sldMk cId="2490525061" sldId="279"/>
            <ac:graphicFrameMk id="18" creationId="{FD0DB2C1-0C3F-497F-8C65-7AD4785A6868}"/>
          </ac:graphicFrameMkLst>
        </pc:graphicFrameChg>
      </pc:sldChg>
      <pc:sldChg chg="replTag delTag">
        <pc:chgData name="Maya Birman" userId="3252245a3a3d812f" providerId="LiveId" clId="{6E8E07D3-946F-4C17-92C2-5D5B12C9A606}" dt="2023-03-13T17:39:24.889" v="500"/>
        <pc:sldMkLst>
          <pc:docMk/>
          <pc:sldMk cId="486269449" sldId="280"/>
        </pc:sldMkLst>
      </pc:sldChg>
      <pc:sldChg chg="mod replTag delTag modShow">
        <pc:chgData name="Maya Birman" userId="3252245a3a3d812f" providerId="LiveId" clId="{6E8E07D3-946F-4C17-92C2-5D5B12C9A606}" dt="2023-03-13T17:39:25.404" v="506"/>
        <pc:sldMkLst>
          <pc:docMk/>
          <pc:sldMk cId="3148156392" sldId="281"/>
        </pc:sldMkLst>
      </pc:sldChg>
      <pc:sldChg chg="mod replTag delTag modShow">
        <pc:chgData name="Maya Birman" userId="3252245a3a3d812f" providerId="LiveId" clId="{6E8E07D3-946F-4C17-92C2-5D5B12C9A606}" dt="2023-03-13T17:39:25.244" v="504"/>
        <pc:sldMkLst>
          <pc:docMk/>
          <pc:sldMk cId="2963941047" sldId="282"/>
        </pc:sldMkLst>
      </pc:sldChg>
      <pc:sldChg chg="mod replTag delTag modShow">
        <pc:chgData name="Maya Birman" userId="3252245a3a3d812f" providerId="LiveId" clId="{6E8E07D3-946F-4C17-92C2-5D5B12C9A606}" dt="2023-03-13T17:39:25.062" v="502"/>
        <pc:sldMkLst>
          <pc:docMk/>
          <pc:sldMk cId="656736980" sldId="283"/>
        </pc:sldMkLst>
      </pc:sldChg>
      <pc:sldChg chg="modSp add mod replTag delTag">
        <pc:chgData name="Maya Birman" userId="3252245a3a3d812f" providerId="LiveId" clId="{6E8E07D3-946F-4C17-92C2-5D5B12C9A606}" dt="2023-03-13T17:39:23.889" v="490"/>
        <pc:sldMkLst>
          <pc:docMk/>
          <pc:sldMk cId="1043632464" sldId="284"/>
        </pc:sldMkLst>
        <pc:spChg chg="mod">
          <ac:chgData name="Maya Birman" userId="3252245a3a3d812f" providerId="LiveId" clId="{6E8E07D3-946F-4C17-92C2-5D5B12C9A606}" dt="2023-02-22T20:09:29.348" v="182" actId="122"/>
          <ac:spMkLst>
            <pc:docMk/>
            <pc:sldMk cId="1043632464" sldId="284"/>
            <ac:spMk id="5" creationId="{6F118327-FA14-4F91-A1D2-B8B73BDDD3E1}"/>
          </ac:spMkLst>
        </pc:spChg>
        <pc:spChg chg="mod">
          <ac:chgData name="Maya Birman" userId="3252245a3a3d812f" providerId="LiveId" clId="{6E8E07D3-946F-4C17-92C2-5D5B12C9A606}" dt="2023-02-22T20:13:52.909" v="392" actId="20577"/>
          <ac:spMkLst>
            <pc:docMk/>
            <pc:sldMk cId="1043632464" sldId="284"/>
            <ac:spMk id="9" creationId="{AACADA5D-725C-47B1-808A-967D7580A88D}"/>
          </ac:spMkLst>
        </pc:spChg>
      </pc:sldChg>
      <pc:sldChg chg="addSp delSp modSp add mod replTag delTag">
        <pc:chgData name="Maya Birman" userId="3252245a3a3d812f" providerId="LiveId" clId="{6E8E07D3-946F-4C17-92C2-5D5B12C9A606}" dt="2023-03-13T17:55:32.447" v="524"/>
        <pc:sldMkLst>
          <pc:docMk/>
          <pc:sldMk cId="739459110" sldId="285"/>
        </pc:sldMkLst>
        <pc:spChg chg="del mod">
          <ac:chgData name="Maya Birman" userId="3252245a3a3d812f" providerId="LiveId" clId="{6E8E07D3-946F-4C17-92C2-5D5B12C9A606}" dt="2023-02-22T20:13:39.763" v="371"/>
          <ac:spMkLst>
            <pc:docMk/>
            <pc:sldMk cId="739459110" sldId="285"/>
            <ac:spMk id="9" creationId="{AACADA5D-725C-47B1-808A-967D7580A88D}"/>
          </ac:spMkLst>
        </pc:spChg>
        <pc:graphicFrameChg chg="add mod modGraphic">
          <ac:chgData name="Maya Birman" userId="3252245a3a3d812f" providerId="LiveId" clId="{6E8E07D3-946F-4C17-92C2-5D5B12C9A606}" dt="2023-02-22T20:13:16.842" v="369" actId="113"/>
          <ac:graphicFrameMkLst>
            <pc:docMk/>
            <pc:sldMk cId="739459110" sldId="285"/>
            <ac:graphicFrameMk id="2" creationId="{12B11BA3-2C9F-2810-74D2-25B5F1E81A9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kumimoji="0" lang="he-IL" sz="2000" b="0" i="0" u="none" strike="noStrike" kern="1200" cap="none" spc="0" normalizeH="0" baseline="0">
              <a:ln>
                <a:noFill/>
              </a:ln>
              <a:solidFill>
                <a:srgbClr val="D53DD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מבנה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20-4199-86D8-132475F06EE9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20-4199-86D8-132475F06EE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20-4199-86D8-132475F06EE9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20-4199-86D8-132475F06EE9}"/>
              </c:ext>
            </c:extLst>
          </c:dPt>
          <c:dPt>
            <c:idx val="4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20-4199-86D8-132475F06E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גיליון1!$A$2:$A$6</c:f>
              <c:strCache>
                <c:ptCount val="5"/>
                <c:pt idx="0">
                  <c:v>מנהלת</c:v>
                </c:pt>
                <c:pt idx="1">
                  <c:v>גננות</c:v>
                </c:pt>
                <c:pt idx="2">
                  <c:v>מובילות</c:v>
                </c:pt>
                <c:pt idx="3">
                  <c:v>מטפלות</c:v>
                </c:pt>
                <c:pt idx="4">
                  <c:v>מחליפות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E-4876-AD66-7D0072E659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[העלאות שכר 2021-2023 כולל מתווה מארגן.xlsx]גיליון3!PivotTable6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מס'</a:t>
            </a:r>
            <a:r>
              <a:rPr lang="he-IL" baseline="0"/>
              <a:t> עובדות לפי ותק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גיליון3!$B$3</c:f>
              <c:strCache>
                <c:ptCount val="1"/>
                <c:pt idx="0">
                  <c:v>סה"כ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8-436C-96C1-73500B13D1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8-436C-96C1-73500B13D1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8-436C-96C1-73500B13D1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8-436C-96C1-73500B13D1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8-436C-96C1-73500B13D1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C8-436C-96C1-73500B13D1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C8-436C-96C1-73500B13D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גיליון3!$A$4:$A$11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</c:strCache>
            </c:strRef>
          </c:cat>
          <c:val>
            <c:numRef>
              <c:f>גיליון3!$B$4:$B$11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15</c:v>
                </c:pt>
                <c:pt idx="5">
                  <c:v>18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C8-436C-96C1-73500B13D1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9C20BB-3227-4035-BBB0-1834AABC2336}" type="datetimeFigureOut">
              <a:rPr lang="he-IL" smtClean="0"/>
              <a:t>כ'/אדר/תשפ"ג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A4F0FE-4899-4FE2-9A5D-452152E26C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634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4F0FE-4899-4FE2-9A5D-452152E26C3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039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4F0FE-4899-4FE2-9A5D-452152E26C3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99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4F0FE-4899-4FE2-9A5D-452152E26C31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34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034C6A0-5523-4396-A15F-906B28308C6E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altLang="he-I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00507F6-0880-424E-807F-7A4233C00402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6738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6947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9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6182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8934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7132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7075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8B33651-F511-4540-8805-091A0C3B5E6A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alt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B591C8-A43B-4765-8DC5-512FC73B1C56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0992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18D2-1A81-4717-99B0-AB26929E435C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altLang="he-I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B10D238-284D-4483-8471-FFC1625FC26D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925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CC84-E33E-41C7-A09C-D2E7F6A0381C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56EAB63-2B6B-483D-A721-6F31D7EDBC12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9333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EB89-2B19-43F7-9367-DCB6FCBE354D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A52080-1FE9-4AB5-88ED-6FFD609ADE95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5430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F1B5-E4E3-43B2-9B61-7FEAE5FAFE25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77FA8B3-50F7-4F8A-8FAD-F0E9BB31BC95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7806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257-ACC4-4D97-BA3F-1079C0572DD4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B8C185-8ECB-410D-824F-69F658352D34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731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DF1C-D28A-4621-BC75-0A2751AE7017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E2A0D45-93D8-4CB6-8CC2-EB192CDA757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2679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EF2-AF90-473D-AEBB-B0B21EA89EA5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E9B2D-D4AD-4831-91B6-DCEF4B03B793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937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531-CFC0-4C5E-ADEB-73AC2FC1AE10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863F339-8938-4EBC-BFD5-B1BA59F13737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779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C15D-F5E5-4881-83AA-21AC4F503DB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D530D3-4B47-4AA6-91A9-96B4A02DAEB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090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0C5E136-47BD-4324-AAC8-A87F1FA30A33}" type="datetimeFigureOut">
              <a:rPr lang="he-IL" altLang="he-IL" smtClean="0"/>
              <a:pPr/>
              <a:t>כ'/אדר/תשפ"ג</a:t>
            </a:fld>
            <a:endParaRPr lang="en-US" alt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altLang="he-I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77F178A-E19E-4DD5-9A69-8375CB2F00D1}" type="slidenum">
              <a:rPr lang="he-IL" altLang="he-IL" smtClean="0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272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www.piqsels.com/en/search?q=wond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hyperlink" Target="https://pixabay.com/en/people-child-kids-family-parent-108291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hyperlink" Target="http://www.pngall.com/kids-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hyperlink" Target="http://www.thaigoodview.com/node/1669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hyperlink" Target="http://www.pngall.com/kids-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hyperlink" Target="http://www.pngall.com/childrens-day-png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hyperlink" Target="http://www.pngall.com/childrens-day-png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hyperlink" Target="http://www.pngall.com/childrens-day-png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hyperlink" Target="http://mathhombre.blogspot.com/2010/11/math-and-multimedia-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s://he.wikipedia.org/wiki/%D7%91%D7%99%D7%AA_%D7%A9%D7%A2%D7%A8%D7%99%D7%9D_(%D7%9E%D7%95%D7%A9%D7%91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s://pixabay.com/en/people-child-kids-family-parent-108291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icondoit.wordpress.com/tag/bab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60141DC-F0B2-44DF-A3AD-CB227E92D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7545" y="2132856"/>
            <a:ext cx="8343578" cy="446449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315" y="2708920"/>
            <a:ext cx="7920037" cy="2520950"/>
          </a:xfrm>
        </p:spPr>
        <p:txBody>
          <a:bodyPr anchor="b"/>
          <a:lstStyle/>
          <a:p>
            <a:pPr algn="ctr"/>
            <a:r>
              <a:rPr lang="he-IL" altLang="he-IL" sz="7200" b="0" dirty="0">
                <a:solidFill>
                  <a:schemeClr val="accent6">
                    <a:lumMod val="50000"/>
                  </a:schemeClr>
                </a:solidFill>
              </a:rPr>
              <a:t>מערכת חינוך </a:t>
            </a:r>
            <a:br>
              <a:rPr lang="he-IL" altLang="he-IL" sz="72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e-IL" altLang="he-IL" sz="7200" b="0" dirty="0">
                <a:solidFill>
                  <a:schemeClr val="accent6">
                    <a:lumMod val="50000"/>
                  </a:schemeClr>
                </a:solidFill>
              </a:rPr>
              <a:t>הגיל הרך </a:t>
            </a:r>
            <a:br>
              <a:rPr lang="he-IL" altLang="he-IL" sz="72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e-IL" altLang="he-IL" sz="7200" b="0" dirty="0">
                <a:solidFill>
                  <a:schemeClr val="accent6">
                    <a:lumMod val="50000"/>
                  </a:schemeClr>
                </a:solidFill>
              </a:rPr>
              <a:t>בית שערים</a:t>
            </a:r>
            <a:endParaRPr lang="en-US" altLang="he-IL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0FE86E9-3BAF-4C1D-A051-04DC0C3B0B7E}"/>
              </a:ext>
            </a:extLst>
          </p:cNvPr>
          <p:cNvSpPr txBox="1"/>
          <p:nvPr/>
        </p:nvSpPr>
        <p:spPr>
          <a:xfrm>
            <a:off x="2267744" y="980728"/>
            <a:ext cx="5544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F6CE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אגודת החינוך בית שערים מציגה: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he-IL" altLang="he-IL" sz="6000" dirty="0">
                <a:solidFill>
                  <a:schemeClr val="hlink"/>
                </a:solidFill>
              </a:rPr>
              <a:t>עקרונות ליבה – אני מאמין</a:t>
            </a:r>
            <a:endParaRPr lang="en-US" altLang="he-IL" sz="6000" dirty="0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e-IL" altLang="he-IL" dirty="0"/>
          </a:p>
          <a:p>
            <a:pPr>
              <a:buFontTx/>
              <a:buNone/>
            </a:pPr>
            <a:endParaRPr lang="he-IL" altLang="he-IL" u="sng" dirty="0"/>
          </a:p>
          <a:p>
            <a:pPr>
              <a:buFontTx/>
              <a:buNone/>
            </a:pPr>
            <a:r>
              <a:rPr lang="he-IL" altLang="he-IL" sz="2800" u="sng" dirty="0">
                <a:solidFill>
                  <a:schemeClr val="accent6">
                    <a:lumMod val="75000"/>
                  </a:schemeClr>
                </a:solidFill>
              </a:rPr>
              <a:t>מערכת החינוך תפעל על בסיס עקרונות היסוד הבאים:</a:t>
            </a:r>
          </a:p>
          <a:p>
            <a:pPr>
              <a:buFontTx/>
              <a:buNone/>
            </a:pP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חיבור למקום ולקהילה:</a:t>
            </a:r>
          </a:p>
          <a:p>
            <a:r>
              <a:rPr lang="he-IL" altLang="he-IL" dirty="0"/>
              <a:t>מערכת המלווה את הילדים והוריהם מלידה ועד המעבר לבי"ס. (כולל צהרון לילדי א – ג)</a:t>
            </a:r>
          </a:p>
          <a:p>
            <a:r>
              <a:rPr lang="he-IL" altLang="he-IL" dirty="0"/>
              <a:t>מערכת הפועלת על פי תוכנית פסיכו-פדגוגית המותאמת לשלבי ההתפתחות של הילד, השואבת את חומרי הלימוד </a:t>
            </a:r>
            <a:r>
              <a:rPr lang="he-IL" altLang="he-IL" dirty="0" err="1"/>
              <a:t>מחיי</a:t>
            </a:r>
            <a:r>
              <a:rPr lang="he-IL" altLang="he-IL" dirty="0"/>
              <a:t> הקהילה ותרבותה – אקולוגיה מקומית.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תקיים קשר לקהילה ולסביבה ותבטא בערכיה את הזהות לבית שערים.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תיתן מענה מקצועי להורה כקליינט.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תתנהל בשקיפות מול הקהילה בכלל וציבור ההורים בפרט.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C737F39-637C-48C5-B7EC-16883034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285" y="4773037"/>
            <a:ext cx="1810216" cy="1562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26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he-IL" altLang="he-IL" sz="6600" dirty="0">
                <a:solidFill>
                  <a:schemeClr val="hlink"/>
                </a:solidFill>
              </a:rPr>
              <a:t>עקרונות ליבה – אני מאמין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497639" cy="4248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e-IL" altLang="he-IL" dirty="0"/>
          </a:p>
          <a:p>
            <a:pPr marL="0" indent="0">
              <a:lnSpc>
                <a:spcPct val="90000"/>
              </a:lnSpc>
              <a:buNone/>
            </a:pP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ניהול המערכת וצוותי הגנים: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תפעל על פי מבנה ארגוני שבו הגדרת התפקידים היררכית.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תשמור על תקנים איכותיים של יחס כ"א למספר הילדים בכל גן (לפי המלצת תו תקן </a:t>
            </a:r>
            <a:r>
              <a:rPr lang="he-IL" altLang="he-IL" dirty="0" err="1"/>
              <a:t>התק"מ</a:t>
            </a:r>
            <a:r>
              <a:rPr lang="he-IL" altLang="he-IL" dirty="0"/>
              <a:t>).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עובדי המערכת יהיו בעלי הכשרה מקצועית מתאימה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תקיים מערך השתלמויות וליווי מקצועי לצוותים.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תטפח את הקשרים ושיתוף הפעולה בתוך הצוותים ובין צוותי הגנים.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תפעל על פי נהלים אתיים ומקצועיים.</a:t>
            </a:r>
            <a:endParaRPr lang="en-US" altLang="he-IL" dirty="0"/>
          </a:p>
          <a:p>
            <a:pPr>
              <a:lnSpc>
                <a:spcPct val="90000"/>
              </a:lnSpc>
            </a:pPr>
            <a:r>
              <a:rPr lang="he-IL" altLang="he-IL" dirty="0"/>
              <a:t>תפעל על פי מדיניות ונהלים מערכתיים מוגדרים וברורים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תתנהל מבחינה כלכלית כיחידה שלמה על בסיס תקציב במשק סגור.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5E76BFC-8CD1-4B59-B3FE-E10790104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825" y="3789040"/>
            <a:ext cx="2520280" cy="15121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74638"/>
            <a:ext cx="7834064" cy="1143000"/>
          </a:xfrm>
        </p:spPr>
        <p:txBody>
          <a:bodyPr/>
          <a:lstStyle/>
          <a:p>
            <a:pPr algn="ctr"/>
            <a:r>
              <a:rPr lang="he-IL" altLang="he-IL" sz="6600" dirty="0">
                <a:solidFill>
                  <a:schemeClr val="hlink"/>
                </a:solidFill>
              </a:rPr>
              <a:t>נהלים עיקריים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D6944D5-3D58-4D84-BE1B-B6ABC1D57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7584" y="4805691"/>
            <a:ext cx="3168352" cy="2044098"/>
          </a:xfrm>
          <a:prstGeom prst="rect">
            <a:avLst/>
          </a:prstGeom>
        </p:spPr>
      </p:pic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12875"/>
            <a:ext cx="8353623" cy="5257800"/>
          </a:xfrm>
        </p:spPr>
        <p:txBody>
          <a:bodyPr/>
          <a:lstStyle/>
          <a:p>
            <a:endParaRPr lang="he-IL" altLang="he-IL" u="sng" dirty="0"/>
          </a:p>
          <a:p>
            <a:endParaRPr lang="he-IL" altLang="he-IL" u="sng" dirty="0"/>
          </a:p>
          <a:p>
            <a:r>
              <a:rPr lang="he-IL" altLang="he-IL" u="sng" dirty="0"/>
              <a:t>שעות פתיחת המערכת</a:t>
            </a:r>
            <a:r>
              <a:rPr lang="he-IL" altLang="he-IL" dirty="0"/>
              <a:t> – בימי א-ה  07:00- 16:30, בימי שישי וערבי חג 07:00 -13:00 (למעט גן תות הפועל לפי </a:t>
            </a:r>
            <a:r>
              <a:rPr lang="he-IL" altLang="he-IL" dirty="0" err="1"/>
              <a:t>משרה"ח</a:t>
            </a:r>
            <a:r>
              <a:rPr lang="he-IL" altLang="he-IL" dirty="0"/>
              <a:t>) </a:t>
            </a:r>
          </a:p>
          <a:p>
            <a:r>
              <a:rPr lang="he-IL" altLang="he-IL" u="sng" dirty="0"/>
              <a:t>חופשים</a:t>
            </a:r>
            <a:r>
              <a:rPr lang="he-IL" altLang="he-IL" dirty="0"/>
              <a:t> – המערכת תעבוד במשך כל השנה.</a:t>
            </a:r>
          </a:p>
          <a:p>
            <a:pPr>
              <a:buFontTx/>
              <a:buNone/>
            </a:pPr>
            <a:r>
              <a:rPr lang="he-IL" altLang="he-IL" dirty="0"/>
              <a:t>    בערבי חג עד 13:00 (למעט יום </a:t>
            </a:r>
            <a:r>
              <a:rPr lang="he-IL" altLang="he-IL" dirty="0" err="1"/>
              <a:t>הזכרון</a:t>
            </a:r>
            <a:r>
              <a:rPr lang="he-IL" altLang="he-IL" dirty="0"/>
              <a:t>  אז מסיימים ב 12:00.)</a:t>
            </a:r>
          </a:p>
          <a:p>
            <a:pPr>
              <a:buFontTx/>
              <a:buNone/>
            </a:pPr>
            <a:r>
              <a:rPr lang="he-IL" altLang="he-IL" dirty="0"/>
              <a:t>   6 ימי הערכות בשבוע האחרון של שנה"ל.</a:t>
            </a:r>
          </a:p>
          <a:p>
            <a:pPr>
              <a:buFontTx/>
              <a:buNone/>
            </a:pPr>
            <a:r>
              <a:rPr lang="he-IL" altLang="he-IL" dirty="0"/>
              <a:t>    עד 6 גשרים בחגים על פי לוח השנה.</a:t>
            </a:r>
          </a:p>
          <a:p>
            <a:pPr>
              <a:buFontTx/>
              <a:buNone/>
            </a:pPr>
            <a:r>
              <a:rPr lang="he-IL" altLang="he-IL" dirty="0"/>
              <a:t>   יום גיבוש לצוותים – פעם בשנה, יתקיים ביום שישי - המערכת תיסגר באותו יום.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e-IL" altLang="he-IL" sz="6600" dirty="0">
                <a:solidFill>
                  <a:schemeClr val="hlink"/>
                </a:solidFill>
              </a:rPr>
              <a:t>נהלים עיקריים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7638"/>
            <a:ext cx="7978775" cy="4027586"/>
          </a:xfrm>
        </p:spPr>
        <p:txBody>
          <a:bodyPr/>
          <a:lstStyle/>
          <a:p>
            <a:endParaRPr lang="he-IL" altLang="he-IL" u="sng" dirty="0"/>
          </a:p>
          <a:p>
            <a:endParaRPr lang="he-IL" altLang="he-IL" u="sng" dirty="0"/>
          </a:p>
          <a:p>
            <a:r>
              <a:rPr lang="he-IL" altLang="he-IL" u="sng" dirty="0"/>
              <a:t>תקני כ"א בחתך גנים (המלצת תו התקן):</a:t>
            </a:r>
            <a:r>
              <a:rPr lang="he-IL" altLang="he-IL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he-IL" altLang="he-IL" u="sng" dirty="0"/>
              <a:t>תינוקות </a:t>
            </a:r>
            <a:r>
              <a:rPr lang="he-IL" altLang="he-IL" sz="1800" u="sng" dirty="0"/>
              <a:t>ניצנים</a:t>
            </a:r>
            <a:r>
              <a:rPr lang="he-IL" altLang="he-IL" u="sng" dirty="0"/>
              <a:t> </a:t>
            </a:r>
            <a:r>
              <a:rPr lang="he-IL" altLang="he-IL" dirty="0">
                <a:latin typeface="Arial"/>
              </a:rPr>
              <a:t>– 1:4 מקסימום 12 תינוקות.</a:t>
            </a:r>
          </a:p>
          <a:p>
            <a:pPr>
              <a:buFont typeface="Wingdings" pitchFamily="2" charset="2"/>
              <a:buChar char="ü"/>
            </a:pPr>
            <a:r>
              <a:rPr lang="he-IL" altLang="he-IL" u="sng" dirty="0"/>
              <a:t>פעוטון </a:t>
            </a:r>
            <a:r>
              <a:rPr lang="he-IL" altLang="he-IL" sz="1800" u="sng" dirty="0"/>
              <a:t>פרפר ( פרפר צעיר)</a:t>
            </a:r>
            <a:r>
              <a:rPr lang="he-IL" altLang="he-IL" dirty="0"/>
              <a:t> – 1:5 מקסימום 15 ילדים.</a:t>
            </a:r>
          </a:p>
          <a:p>
            <a:pPr>
              <a:buFont typeface="Wingdings" pitchFamily="2" charset="2"/>
              <a:buChar char="ü"/>
            </a:pPr>
            <a:r>
              <a:rPr lang="he-IL" altLang="he-IL" u="sng" dirty="0"/>
              <a:t>גנון </a:t>
            </a:r>
            <a:r>
              <a:rPr lang="he-IL" altLang="he-IL" sz="1800" u="sng" dirty="0"/>
              <a:t>דרורים</a:t>
            </a:r>
            <a:r>
              <a:rPr lang="he-IL" altLang="he-IL" dirty="0"/>
              <a:t> </a:t>
            </a:r>
            <a:r>
              <a:rPr lang="he-IL" altLang="he-IL" sz="1800" dirty="0"/>
              <a:t>(פרפר בוגר) </a:t>
            </a:r>
            <a:r>
              <a:rPr lang="he-IL" altLang="he-IL" dirty="0">
                <a:latin typeface="Arial"/>
              </a:rPr>
              <a:t>– 1:6 מקסימום  18 ילדים.</a:t>
            </a:r>
          </a:p>
          <a:p>
            <a:pPr>
              <a:buFont typeface="Wingdings" pitchFamily="2" charset="2"/>
              <a:buChar char="ü"/>
            </a:pPr>
            <a:r>
              <a:rPr lang="he-IL" altLang="he-IL" u="sng" dirty="0"/>
              <a:t>גן צעיר </a:t>
            </a:r>
            <a:r>
              <a:rPr lang="he-IL" altLang="he-IL" sz="1800" u="sng" dirty="0" err="1"/>
              <a:t>הדר</a:t>
            </a:r>
            <a:r>
              <a:rPr lang="he-IL" altLang="he-IL" u="sng" dirty="0" err="1"/>
              <a:t>,גן</a:t>
            </a:r>
            <a:r>
              <a:rPr lang="he-IL" altLang="he-IL" u="sng" dirty="0"/>
              <a:t> בוגר </a:t>
            </a:r>
            <a:r>
              <a:rPr lang="he-IL" altLang="he-IL" sz="1800" u="sng" dirty="0"/>
              <a:t>תות</a:t>
            </a:r>
            <a:r>
              <a:rPr lang="he-IL" altLang="he-IL" dirty="0"/>
              <a:t> – 1:7/8 מקסימום 35 ילדים ובהתאם לתקני משרד החינוך. </a:t>
            </a:r>
          </a:p>
          <a:p>
            <a:pPr>
              <a:buFont typeface="Wingdings" pitchFamily="2" charset="2"/>
              <a:buChar char="ü"/>
            </a:pPr>
            <a:r>
              <a:rPr lang="he-IL" altLang="he-IL" dirty="0"/>
              <a:t>סייעת נוספת בגן תות תהיה </a:t>
            </a:r>
            <a:r>
              <a:rPr lang="he-IL" altLang="he-IL" dirty="0" err="1"/>
              <a:t>עח</a:t>
            </a:r>
            <a:r>
              <a:rPr lang="he-IL" altLang="he-IL" dirty="0"/>
              <a:t> ההורים, כחלק מהמדיניות.</a:t>
            </a:r>
          </a:p>
          <a:p>
            <a:r>
              <a:rPr lang="he-IL" altLang="he-IL" dirty="0"/>
              <a:t>יופעל שיקול דעת וגמישות מעבר לתקני כוח אדם בהתאם להרכב </a:t>
            </a:r>
            <a:r>
              <a:rPr lang="he-IL" altLang="he-IL" dirty="0" err="1"/>
              <a:t>הקבוצה,המבנה</a:t>
            </a:r>
            <a:r>
              <a:rPr lang="he-IL" altLang="he-IL" dirty="0"/>
              <a:t> והצוות.</a:t>
            </a:r>
          </a:p>
          <a:p>
            <a:endParaRPr lang="en-US" alt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2FF7BE6-3A25-4878-AC8A-D415C29BD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8852" y="4941168"/>
            <a:ext cx="7086296" cy="17702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118327-FA14-4F91-A1D2-B8B73BDDD3E1}"/>
              </a:ext>
            </a:extLst>
          </p:cNvPr>
          <p:cNvSpPr txBox="1"/>
          <p:nvPr/>
        </p:nvSpPr>
        <p:spPr>
          <a:xfrm>
            <a:off x="2771800" y="69269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alt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8F8F8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Times New Roman" panose="02020603050405020304" pitchFamily="18" charset="0"/>
              </a:rPr>
              <a:t>נהלים עיקריים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ACADA5D-725C-47B1-808A-967D7580A88D}"/>
              </a:ext>
            </a:extLst>
          </p:cNvPr>
          <p:cNvSpPr txBox="1"/>
          <p:nvPr/>
        </p:nvSpPr>
        <p:spPr>
          <a:xfrm>
            <a:off x="2051720" y="2348880"/>
            <a:ext cx="6390456" cy="425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he-IL" altLang="he-IL" sz="2800" dirty="0" err="1">
                <a:solidFill>
                  <a:schemeClr val="accent6">
                    <a:lumMod val="75000"/>
                  </a:schemeClr>
                </a:solidFill>
              </a:rPr>
              <a:t>ישום</a:t>
            </a: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 "האני מאמין" בפועל: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מנהלת גיל רך מקצועית הכפופה </a:t>
            </a:r>
            <a:r>
              <a:rPr kumimoji="0" lang="he-IL" alt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לועד</a:t>
            </a: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האגודה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מרבית הצוותים עברו הכשרה מקצועית וכולן מקבלות ליווי מקצועי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כל הצוותים עברו הכשרה כמגישות עזרה ראשונה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חצרות גרוטאות והגשת חומרי יצירה עפ"י מלכה הס - אורנים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e-IL" altLang="he-IL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מתקימות</a:t>
            </a: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 שיחות צוות ומפגשי מובילות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ליווי של מדריכה פדגוגית – גב' איילת להב.</a:t>
            </a:r>
            <a:endParaRPr kumimoji="0" lang="he-IL" alt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מתקיימים טיולים רבים ככל הניתן, רצוי יומיומיים</a:t>
            </a:r>
            <a:endParaRPr kumimoji="0" lang="en-US" alt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9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בכל הגנים מוגשת  ארוחת בוקר משותפת לילדים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סייעת נוספת במימון הורים בגן תות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ארוחת </a:t>
            </a:r>
            <a:r>
              <a:rPr lang="he-IL" altLang="he-IL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צהריים</a:t>
            </a: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 לילדי </a:t>
            </a:r>
            <a:r>
              <a:rPr lang="he-IL" altLang="he-IL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גן הדר</a:t>
            </a:r>
            <a:endParaRPr lang="he-IL" altLang="he-I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6D1D113-7289-4203-AFAF-97DECC86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469" t="41716" r="32281" b="1"/>
          <a:stretch/>
        </p:blipFill>
        <p:spPr>
          <a:xfrm>
            <a:off x="467544" y="3717032"/>
            <a:ext cx="2880320" cy="2171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89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118327-FA14-4F91-A1D2-B8B73BDDD3E1}"/>
              </a:ext>
            </a:extLst>
          </p:cNvPr>
          <p:cNvSpPr txBox="1"/>
          <p:nvPr/>
        </p:nvSpPr>
        <p:spPr>
          <a:xfrm>
            <a:off x="2771800" y="69269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alt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8F8F8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Times New Roman" panose="02020603050405020304" pitchFamily="18" charset="0"/>
              </a:rPr>
              <a:t>אתגרים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ACADA5D-725C-47B1-808A-967D7580A88D}"/>
              </a:ext>
            </a:extLst>
          </p:cNvPr>
          <p:cNvSpPr txBox="1"/>
          <p:nvPr/>
        </p:nvSpPr>
        <p:spPr>
          <a:xfrm>
            <a:off x="1862572" y="2348880"/>
            <a:ext cx="6390456" cy="326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אתגר דמוגרפי: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קיטון משמעותי במספרי הילדים במושב</a:t>
            </a:r>
          </a:p>
          <a:p>
            <a:pPr marL="342900" marR="0" lvl="0" indent="-34290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יוביל לגן בוגר </a:t>
            </a:r>
            <a:r>
              <a:rPr lang="he-IL" altLang="he-IL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תלת גילאי – "בריחת ילדים"</a:t>
            </a:r>
            <a:endParaRPr lang="he-IL" altLang="he-I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Bef>
                <a:spcPts val="1000"/>
              </a:spcBef>
              <a:buClr>
                <a:srgbClr val="B31166"/>
              </a:buClr>
              <a:buSzPct val="80000"/>
              <a:defRPr/>
            </a:pP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אתגר </a:t>
            </a:r>
            <a:r>
              <a:rPr lang="he-IL" altLang="he-IL" sz="2800" dirty="0" err="1">
                <a:solidFill>
                  <a:schemeClr val="accent6">
                    <a:lumMod val="75000"/>
                  </a:schemeClr>
                </a:solidFill>
              </a:rPr>
              <a:t>כח</a:t>
            </a: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 אדם (גיוס ושימור):</a:t>
            </a:r>
          </a:p>
          <a:p>
            <a:pPr marL="285750" marR="0" lvl="0" indent="-28575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קושי בגיוס </a:t>
            </a:r>
            <a:r>
              <a:rPr lang="he-IL" altLang="he-IL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כח</a:t>
            </a: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 אדם </a:t>
            </a:r>
            <a:r>
              <a:rPr lang="he-IL" altLang="he-IL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מיקצועי</a:t>
            </a: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 איכותי</a:t>
            </a:r>
          </a:p>
          <a:p>
            <a:pPr marL="285750" marR="0" lvl="0" indent="-28575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he-IL" altLang="he-I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Arial" panose="020B0604020202020204" pitchFamily="34" charset="0"/>
              </a:rPr>
              <a:t>קושי בשימור, פיתוח</a:t>
            </a:r>
          </a:p>
          <a:p>
            <a:pPr marR="0" lvl="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lang="he-IL" altLang="he-I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cs typeface="Arial" panose="020B0604020202020204" pitchFamily="34" charset="0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he-IL" altLang="he-I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6D1D113-7289-4203-AFAF-97DECC86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469" t="41716" r="32281" b="1"/>
          <a:stretch/>
        </p:blipFill>
        <p:spPr>
          <a:xfrm>
            <a:off x="467544" y="3717032"/>
            <a:ext cx="2880320" cy="2171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63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F118327-FA14-4F91-A1D2-B8B73BDDD3E1}"/>
              </a:ext>
            </a:extLst>
          </p:cNvPr>
          <p:cNvSpPr txBox="1"/>
          <p:nvPr/>
        </p:nvSpPr>
        <p:spPr>
          <a:xfrm>
            <a:off x="2771800" y="69269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alt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8F8F8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Times New Roman" panose="02020603050405020304" pitchFamily="18" charset="0"/>
              </a:rPr>
              <a:t>אתגרים</a:t>
            </a:r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6D1D113-7289-4203-AFAF-97DECC86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469" t="41716" r="32281" b="1"/>
          <a:stretch/>
        </p:blipFill>
        <p:spPr>
          <a:xfrm>
            <a:off x="467544" y="3717032"/>
            <a:ext cx="2880320" cy="2171757"/>
          </a:xfrm>
          <a:prstGeom prst="rect">
            <a:avLst/>
          </a:prstGeom>
        </p:spPr>
      </p:pic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2B11BA3-2C9F-2810-74D2-25B5F1E81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93129"/>
              </p:ext>
            </p:extLst>
          </p:nvPr>
        </p:nvGraphicFramePr>
        <p:xfrm>
          <a:off x="4139952" y="2204864"/>
          <a:ext cx="3764283" cy="445008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44261">
                  <a:extLst>
                    <a:ext uri="{9D8B030D-6E8A-4147-A177-3AD203B41FA5}">
                      <a16:colId xmlns:a16="http://schemas.microsoft.com/office/drawing/2014/main" val="660751524"/>
                    </a:ext>
                  </a:extLst>
                </a:gridCol>
                <a:gridCol w="850508">
                  <a:extLst>
                    <a:ext uri="{9D8B030D-6E8A-4147-A177-3AD203B41FA5}">
                      <a16:colId xmlns:a16="http://schemas.microsoft.com/office/drawing/2014/main" val="998365182"/>
                    </a:ext>
                  </a:extLst>
                </a:gridCol>
                <a:gridCol w="834757">
                  <a:extLst>
                    <a:ext uri="{9D8B030D-6E8A-4147-A177-3AD203B41FA5}">
                      <a16:colId xmlns:a16="http://schemas.microsoft.com/office/drawing/2014/main" val="4245089913"/>
                    </a:ext>
                  </a:extLst>
                </a:gridCol>
                <a:gridCol w="834757">
                  <a:extLst>
                    <a:ext uri="{9D8B030D-6E8A-4147-A177-3AD203B41FA5}">
                      <a16:colId xmlns:a16="http://schemas.microsoft.com/office/drawing/2014/main" val="269804955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</a:rPr>
                        <a:t>2003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u="none" strike="noStrike">
                          <a:effectLst/>
                        </a:rPr>
                        <a:t>תשפ"ג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u="none" strike="noStrike" dirty="0">
                          <a:effectLst/>
                        </a:rPr>
                        <a:t>תשפ"ד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459069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2004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16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67071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2005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8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יב'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556053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2006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13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יא'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933504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2007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14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י'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486267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2008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14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ט'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74800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2009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16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ח'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6499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2010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16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ז'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685442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2011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22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ו'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212126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2012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14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ה'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ו'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53383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2013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15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ד'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ה'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581192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2014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18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ג'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ד'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084272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2015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16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ב'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ג'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60527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2016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14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א'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ב'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43776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2017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17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תות בוגר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כיתה א'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87904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2018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13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תות צעיר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תות בוגר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396315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2019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13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הדר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תות צעיר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945339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2020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11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דרורים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הדר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199938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2021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15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פרפר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דרורים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350993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2022</a:t>
                      </a:r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u="none" strike="noStrike">
                          <a:effectLst/>
                        </a:rPr>
                        <a:t>1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>
                          <a:effectLst/>
                        </a:rPr>
                        <a:t>ניצן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u="none" strike="noStrike" dirty="0">
                          <a:effectLst/>
                        </a:rPr>
                        <a:t>פרפר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22323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3945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62E4266-0D4B-4945-B002-265BF737E278}"/>
              </a:ext>
            </a:extLst>
          </p:cNvPr>
          <p:cNvSpPr txBox="1"/>
          <p:nvPr/>
        </p:nvSpPr>
        <p:spPr>
          <a:xfrm>
            <a:off x="3851920" y="836712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alt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8F8F8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Times New Roman" panose="02020603050405020304" pitchFamily="18" charset="0"/>
              </a:rPr>
              <a:t>נתונים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25B3F4B-8B5C-4239-B5BF-8DF61DAB0C78}"/>
              </a:ext>
            </a:extLst>
          </p:cNvPr>
          <p:cNvSpPr txBox="1"/>
          <p:nvPr/>
        </p:nvSpPr>
        <p:spPr>
          <a:xfrm>
            <a:off x="251520" y="2197104"/>
            <a:ext cx="8892480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קצת נתונים על הילדים:</a:t>
            </a:r>
          </a:p>
          <a:p>
            <a:pPr marL="342900" marR="0" lvl="0" indent="-34290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91 ילדים מחולקים:5 </a:t>
            </a:r>
            <a:r>
              <a:rPr lang="he-IL" altLang="he-IL" sz="32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 גנים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49F755-9FE2-45B3-F894-CF776F279C85}"/>
              </a:ext>
            </a:extLst>
          </p:cNvPr>
          <p:cNvSpPr txBox="1"/>
          <p:nvPr/>
        </p:nvSpPr>
        <p:spPr>
          <a:xfrm>
            <a:off x="2627784" y="4149080"/>
            <a:ext cx="34563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64 ילדים – תושבי המושב – 70%</a:t>
            </a:r>
          </a:p>
          <a:p>
            <a:pPr algn="r" rtl="1"/>
            <a:r>
              <a:rPr lang="he-IL" dirty="0"/>
              <a:t>49 בנים; 42 בנות</a:t>
            </a:r>
          </a:p>
          <a:p>
            <a:pPr algn="r" rtl="1"/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43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62E4266-0D4B-4945-B002-265BF737E278}"/>
              </a:ext>
            </a:extLst>
          </p:cNvPr>
          <p:cNvSpPr txBox="1"/>
          <p:nvPr/>
        </p:nvSpPr>
        <p:spPr>
          <a:xfrm>
            <a:off x="3851920" y="836712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8F8F8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נתונים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25B3F4B-8B5C-4239-B5BF-8DF61DAB0C78}"/>
              </a:ext>
            </a:extLst>
          </p:cNvPr>
          <p:cNvSpPr txBox="1"/>
          <p:nvPr/>
        </p:nvSpPr>
        <p:spPr>
          <a:xfrm>
            <a:off x="1043608" y="2279774"/>
            <a:ext cx="7369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קצת נתונים על 19 עובדות קבועות + מנהלת:</a:t>
            </a:r>
          </a:p>
        </p:txBody>
      </p:sp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EC7CD498-DDE9-441A-9AAC-5353609E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606431"/>
              </p:ext>
            </p:extLst>
          </p:nvPr>
        </p:nvGraphicFramePr>
        <p:xfrm>
          <a:off x="125761" y="3337827"/>
          <a:ext cx="3222104" cy="318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DECAE963-2121-B528-1844-18AFDD74C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802969"/>
              </p:ext>
            </p:extLst>
          </p:nvPr>
        </p:nvGraphicFramePr>
        <p:xfrm>
          <a:off x="4794120" y="3541693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9052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63574"/>
            <a:ext cx="8229600" cy="1686995"/>
          </a:xfrm>
        </p:spPr>
        <p:txBody>
          <a:bodyPr/>
          <a:lstStyle/>
          <a:p>
            <a:pPr algn="ctr"/>
            <a:r>
              <a:rPr lang="he-IL" altLang="he-IL" sz="6600" dirty="0">
                <a:solidFill>
                  <a:schemeClr val="hlink"/>
                </a:solidFill>
              </a:rPr>
              <a:t>רקע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991B187-19A8-4E7A-A315-AE397552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1560" y="4757359"/>
            <a:ext cx="2786120" cy="1695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8748" y="2492896"/>
            <a:ext cx="7931224" cy="305345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e-IL" altLang="he-IL" sz="3200" dirty="0">
                <a:solidFill>
                  <a:schemeClr val="accent6">
                    <a:lumMod val="50000"/>
                  </a:schemeClr>
                </a:solidFill>
              </a:rPr>
              <a:t>   מערכת החינוך בבית שערים הוקמה על מנת להעניק חינוך מיטבי לילדי המושב.</a:t>
            </a:r>
          </a:p>
          <a:p>
            <a:pPr>
              <a:buFontTx/>
              <a:buNone/>
            </a:pPr>
            <a:r>
              <a:rPr lang="he-IL" altLang="he-IL" sz="3200" dirty="0">
                <a:solidFill>
                  <a:schemeClr val="accent6">
                    <a:lumMod val="50000"/>
                  </a:schemeClr>
                </a:solidFill>
              </a:rPr>
              <a:t> מאז הקמתה ועד היום, גדלה, התעצבה ומדייקת כל העת את הצורך הרצוי תוך שמירה על העקרונות הבאים:</a:t>
            </a:r>
          </a:p>
          <a:p>
            <a:pPr>
              <a:buFontTx/>
              <a:buNone/>
            </a:pPr>
            <a:r>
              <a:rPr lang="he-IL" altLang="he-IL" dirty="0"/>
              <a:t>.</a:t>
            </a:r>
          </a:p>
          <a:p>
            <a:endParaRPr lang="en-US" altLang="he-IL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345FDEC-9C29-445B-AF87-AAC0D11EB909}"/>
              </a:ext>
            </a:extLst>
          </p:cNvPr>
          <p:cNvSpPr txBox="1"/>
          <p:nvPr/>
        </p:nvSpPr>
        <p:spPr>
          <a:xfrm>
            <a:off x="2555776" y="764704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altLang="he-IL" sz="6600" b="0" i="0" u="none" strike="noStrike" kern="1200" cap="none" spc="0" normalizeH="0" baseline="0" noProof="0" dirty="0">
                <a:ln>
                  <a:noFill/>
                </a:ln>
                <a:solidFill>
                  <a:srgbClr val="8F8F8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Times New Roman" panose="02020603050405020304" pitchFamily="18" charset="0"/>
              </a:rPr>
              <a:t>"אני מאמין"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0E44C9B-C80C-4928-8D44-1B063DB6C47F}"/>
              </a:ext>
            </a:extLst>
          </p:cNvPr>
          <p:cNvSpPr txBox="1"/>
          <p:nvPr/>
        </p:nvSpPr>
        <p:spPr>
          <a:xfrm>
            <a:off x="1619672" y="2564904"/>
            <a:ext cx="7056784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4572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*  כבוד וסבלנות                                     </a:t>
            </a:r>
          </a:p>
          <a:p>
            <a:pPr marL="342900" marR="0" lvl="0" indent="-342900" algn="r" defTabSz="457200" rtl="1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lang="he-IL" altLang="he-IL" sz="32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*</a:t>
            </a: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 אהבת הארץ, המושב וחיבור לקהילה</a:t>
            </a:r>
          </a:p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*  קבלת האחר ושיווין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*  הדדיות ושותפות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D53DD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*  אחריות ומקצועיות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endParaRPr lang="he-IL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C5E71F52-93C7-4571-83D8-95306545E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163" y="3861048"/>
            <a:ext cx="3762837" cy="2637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96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9" y="692696"/>
            <a:ext cx="8686800" cy="1143000"/>
          </a:xfrm>
        </p:spPr>
        <p:txBody>
          <a:bodyPr/>
          <a:lstStyle/>
          <a:p>
            <a:pPr algn="r"/>
            <a:r>
              <a:rPr lang="he-IL" altLang="he-IL" sz="6000" dirty="0">
                <a:solidFill>
                  <a:schemeClr val="hlink"/>
                </a:solidFill>
              </a:rPr>
              <a:t>משימות ההתפתחותיות של שנת החיים הראשונה - "ניצן"</a:t>
            </a:r>
            <a:endParaRPr lang="en-US" altLang="he-IL" sz="6000" dirty="0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e-IL" altLang="he-IL" dirty="0"/>
          </a:p>
          <a:p>
            <a:pPr>
              <a:buFontTx/>
              <a:buNone/>
            </a:pPr>
            <a:endParaRPr lang="he-IL" altLang="he-IL" u="sng" dirty="0"/>
          </a:p>
          <a:p>
            <a:pPr>
              <a:buFontTx/>
              <a:buNone/>
            </a:pPr>
            <a:r>
              <a:rPr lang="he-IL" altLang="he-IL" sz="2800" u="sng" dirty="0">
                <a:solidFill>
                  <a:schemeClr val="accent6">
                    <a:lumMod val="75000"/>
                  </a:schemeClr>
                </a:solidFill>
              </a:rPr>
              <a:t>שנת החיים הראשונה - גילאי לידה עד שנה:</a:t>
            </a:r>
          </a:p>
          <a:p>
            <a:r>
              <a:rPr lang="he-IL" altLang="he-IL" dirty="0"/>
              <a:t>בנית אמון בסיסי בעולם- ע"י מתן מענה מהיר ונכון לצרכים הבסיסים.</a:t>
            </a:r>
          </a:p>
          <a:p>
            <a:r>
              <a:rPr lang="he-IL" altLang="he-IL" dirty="0"/>
              <a:t>תנועתיות (מוטוריקה גסה) – מעבר משכיבה לישיבה מזחילה להליכה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למידה חושית תנועתית (סנסומוטורית)- כמה שיותר חושים משתתפים בלמידה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"קבעון אובייקט" – היכולת להבין שדבר שאינו נראה לעיין עדיין קיים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נבדלות – הבנה שהתינוק הינו ישות נפרדת מהאם/אב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C737F39-637C-48C5-B7EC-16883034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285" y="4773037"/>
            <a:ext cx="1810216" cy="15627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he-IL" altLang="he-IL" sz="6600" dirty="0">
                <a:solidFill>
                  <a:schemeClr val="hlink"/>
                </a:solidFill>
              </a:rPr>
              <a:t>סדר היום – "ניצן"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497639" cy="4248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e-IL" altLang="he-IL" dirty="0"/>
          </a:p>
          <a:p>
            <a:pPr marL="0" indent="0">
              <a:lnSpc>
                <a:spcPct val="90000"/>
              </a:lnSpc>
              <a:buNone/>
            </a:pPr>
            <a:r>
              <a:rPr lang="he-IL" altLang="he-IL" sz="2800" dirty="0">
                <a:solidFill>
                  <a:schemeClr val="accent6">
                    <a:lumMod val="75000"/>
                  </a:schemeClr>
                </a:solidFill>
              </a:rPr>
              <a:t>סדר היום בניצן מותאם כולו לצרכיהם של התינוקות: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קבלת הילדים בבוקר ע"י צוות מוכר וקבוע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סביבה חינוכית מותאמת ומזמינה חקר וגירויים עם ריצפת פרקט נעימה לזוחלים וג'מבורי מאתגר לפיתוח המוטוריקה בגסה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משחק בתיבות ממוינות המזמנות גירויים מגוונים, מכילות מוצרים השונים בצורתם ובתכונותיהם, עץ/מתכת, בדים שונים, פתח/סגור, מתגלגלים. צבעים </a:t>
            </a:r>
            <a:r>
              <a:rPr lang="he-IL" altLang="he-IL" dirty="0" err="1"/>
              <a:t>וכו</a:t>
            </a:r>
            <a:r>
              <a:rPr lang="he-IL" altLang="he-IL" dirty="0"/>
              <a:t>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ארוחות מותאמות- מזון טחון, מרק ירקות לטעימות ראשונות.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שנת בוקר/</a:t>
            </a:r>
            <a:r>
              <a:rPr lang="he-IL" altLang="he-IL" dirty="0" err="1"/>
              <a:t>צהריים</a:t>
            </a:r>
            <a:r>
              <a:rPr lang="he-IL" altLang="he-IL" dirty="0"/>
              <a:t> במיטות אישיות בחדר נפרד נטול גירויים המותאם לשינה..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חצר הגן- דשא/חול/חצץ מרקמים שונים, מסלולי זחילה וחפצים מעוררי סקרנות.</a:t>
            </a:r>
            <a:endParaRPr lang="en-US" alt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67B0425-BA15-4002-BD42-511DF4B4A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897" y="4221088"/>
            <a:ext cx="1862336" cy="186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15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he-IL" altLang="he-IL" sz="6600" dirty="0">
                <a:solidFill>
                  <a:schemeClr val="hlink"/>
                </a:solidFill>
              </a:rPr>
              <a:t>משמעות תפעולית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276872"/>
            <a:ext cx="8497639" cy="4248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e-IL" altLang="he-IL" sz="2400" u="sng" dirty="0">
                <a:solidFill>
                  <a:schemeClr val="accent6">
                    <a:lumMod val="75000"/>
                  </a:schemeClr>
                </a:solidFill>
              </a:rPr>
              <a:t>כבוד: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 לכל ילד יש את המקום הקבוע והמוכר, לישון לאכול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מענה לצרכים בסיסים- 3 מטפלות כל היום כל צרכיו של התינוק נענים מהר וביעילות</a:t>
            </a:r>
          </a:p>
          <a:p>
            <a:pPr>
              <a:lnSpc>
                <a:spcPct val="90000"/>
              </a:lnSpc>
            </a:pPr>
            <a:endParaRPr lang="he-IL" altLang="he-IL" dirty="0"/>
          </a:p>
          <a:p>
            <a:pPr marL="0" indent="0">
              <a:lnSpc>
                <a:spcPct val="90000"/>
              </a:lnSpc>
              <a:buNone/>
            </a:pPr>
            <a:r>
              <a:rPr lang="he-IL" altLang="he-IL" sz="2400" u="sng" dirty="0">
                <a:solidFill>
                  <a:schemeClr val="accent6">
                    <a:lumMod val="75000"/>
                  </a:schemeClr>
                </a:solidFill>
              </a:rPr>
              <a:t>אהבת הארץ והמושב וחיבור לקהילה: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טיול יומיומי בסביבה הקרובה, מעקב אחר שינויים, ביקור במשקים הכרת התושבים.</a:t>
            </a:r>
          </a:p>
          <a:p>
            <a:pPr marL="0" indent="0">
              <a:lnSpc>
                <a:spcPct val="90000"/>
              </a:lnSpc>
              <a:buNone/>
            </a:pPr>
            <a:endParaRPr lang="he-IL" altLang="he-IL" dirty="0"/>
          </a:p>
          <a:p>
            <a:pPr marL="0" indent="0">
              <a:lnSpc>
                <a:spcPct val="90000"/>
              </a:lnSpc>
              <a:buNone/>
            </a:pPr>
            <a:r>
              <a:rPr lang="he-IL" altLang="he-IL" sz="2400" u="sng" dirty="0">
                <a:solidFill>
                  <a:schemeClr val="accent6">
                    <a:lumMod val="75000"/>
                  </a:schemeClr>
                </a:solidFill>
              </a:rPr>
              <a:t>קבלת האחר: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כל הילדים מקבלים יחס שווה ללא קשר למינם, מקום המגורים או הכרות מוקדמת, כולם אהובים באותה מידה.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9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he-IL" altLang="he-IL" sz="6600" dirty="0">
                <a:solidFill>
                  <a:schemeClr val="hlink"/>
                </a:solidFill>
              </a:rPr>
              <a:t>משמעות תפעולית</a:t>
            </a:r>
            <a:endParaRPr lang="en-US" altLang="he-IL" sz="6600" dirty="0">
              <a:solidFill>
                <a:schemeClr val="hlin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49763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altLang="he-IL" sz="24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altLang="he-IL" sz="2400" u="sng" dirty="0">
                <a:solidFill>
                  <a:schemeClr val="accent6">
                    <a:lumMod val="75000"/>
                  </a:schemeClr>
                </a:solidFill>
              </a:rPr>
              <a:t>הדדיות ושיתוף פעולה: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מעבר מידע מההורים לצוות וההפך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חגיגת חגים עם גן פרפר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צוות מקבל הדרכה כללית ע"י מדריכה פדגוגי ומנהלת</a:t>
            </a:r>
          </a:p>
          <a:p>
            <a:pPr>
              <a:lnSpc>
                <a:spcPct val="90000"/>
              </a:lnSpc>
            </a:pPr>
            <a:endParaRPr lang="he-IL" altLang="he-IL" dirty="0"/>
          </a:p>
          <a:p>
            <a:pPr marL="0" indent="0">
              <a:buNone/>
            </a:pPr>
            <a:r>
              <a:rPr lang="he-IL" altLang="he-IL" sz="2400" u="sng" dirty="0">
                <a:solidFill>
                  <a:schemeClr val="accent6">
                    <a:lumMod val="75000"/>
                  </a:schemeClr>
                </a:solidFill>
              </a:rPr>
              <a:t>אחריות ומקצועיות: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צוות הגן הינו צוות קבוע ותיק ואחראי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מובילת בלימודים באורנים ומטפלות בעלות תעודת מטפלת סוג 1</a:t>
            </a:r>
          </a:p>
          <a:p>
            <a:pPr>
              <a:lnSpc>
                <a:spcPct val="90000"/>
              </a:lnSpc>
            </a:pPr>
            <a:r>
              <a:rPr lang="he-IL" altLang="he-IL" dirty="0"/>
              <a:t>כל הצוות עבר קורס עזרה ראשונה והתנהלות בטוחה של ארגון "בטרם"</a:t>
            </a:r>
            <a:endParaRPr lang="en-US" altLang="he-IL" dirty="0"/>
          </a:p>
          <a:p>
            <a:pPr>
              <a:lnSpc>
                <a:spcPct val="90000"/>
              </a:lnSpc>
            </a:pPr>
            <a:endParaRPr lang="en-US" alt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736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 - חדר ישיבות">
  <a:themeElements>
    <a:clrScheme name="יונים - חדר ישיבות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יונים - חדר ישיבות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 - חדר ישיבות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806</TotalTime>
  <Words>1003</Words>
  <Application>Microsoft Office PowerPoint</Application>
  <PresentationFormat>‫הצגה על המסך (4:3)</PresentationFormat>
  <Paragraphs>193</Paragraphs>
  <Slides>16</Slides>
  <Notes>3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יונים - חדר ישיבות</vt:lpstr>
      <vt:lpstr>מערכת חינוך  הגיל הרך  בית שערים</vt:lpstr>
      <vt:lpstr>מצגת של PowerPoint‏</vt:lpstr>
      <vt:lpstr>מצגת של PowerPoint‏</vt:lpstr>
      <vt:lpstr>רקע</vt:lpstr>
      <vt:lpstr>מצגת של PowerPoint‏</vt:lpstr>
      <vt:lpstr>משימות ההתפתחותיות של שנת החיים הראשונה - "ניצן"</vt:lpstr>
      <vt:lpstr>סדר היום – "ניצן"</vt:lpstr>
      <vt:lpstr>משמעות תפעולית</vt:lpstr>
      <vt:lpstr>משמעות תפעולית</vt:lpstr>
      <vt:lpstr>עקרונות ליבה – אני מאמין</vt:lpstr>
      <vt:lpstr>עקרונות ליבה – אני מאמין</vt:lpstr>
      <vt:lpstr>נהלים עיקריים</vt:lpstr>
      <vt:lpstr>נהלים עיקריים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ovadia</dc:creator>
  <cp:lastModifiedBy>מיה בירמן</cp:lastModifiedBy>
  <cp:revision>117</cp:revision>
  <dcterms:created xsi:type="dcterms:W3CDTF">2008-04-16T22:34:53Z</dcterms:created>
  <dcterms:modified xsi:type="dcterms:W3CDTF">2023-03-13T18:51:50Z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3015B43D-ED4E-4CF6-B40D-4C544FACB17D</vt:lpwstr>
  </property>
  <property fmtid="{D5CDD505-2E9C-101B-9397-08002B2CF9AE}" pid="3" name="ArticulatePath">
    <vt:lpwstr>https://d.docs.live.net/3252245a3a3d812f/מיה/אגודת החינוך/אסיפות חברים/מצגת עקרונות ליבה מאגודת החינוך בית שערים 28.10.2020</vt:lpwstr>
  </property>
</Properties>
</file>