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307D33"/>
    <a:srgbClr val="E5A55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8"/>
    <p:restoredTop sz="94720"/>
  </p:normalViewPr>
  <p:slideViewPr>
    <p:cSldViewPr snapToGrid="0">
      <p:cViewPr varScale="1">
        <p:scale>
          <a:sx n="67" d="100"/>
          <a:sy n="67" d="100"/>
        </p:scale>
        <p:origin x="37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E81C5-FB86-6930-E784-6846C320F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805AF-8CDE-544C-330A-03DA23F55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986A-D455-B041-A152-2E39B6A01EFC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003F5-F259-C17E-A493-53041A68C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833E1-AC52-0294-5F7C-B6B0E5874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D99B-D9FA-0F4C-83BC-2FE0FB5A67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9085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0F-9219-854E-BCCA-D24ACDB3E7CF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04817-98D7-324A-9CD2-319A5E74E90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842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80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327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865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220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37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421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07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0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032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300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35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6D34-5165-7F40-A65C-018ED4E27D9E}" type="datetimeFigureOut">
              <a:rPr lang="en-IL" smtClean="0"/>
              <a:t>23/11/2023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92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green rectangular object with black lines&#10;&#10;Description automatically generated">
            <a:extLst>
              <a:ext uri="{FF2B5EF4-FFF2-40B4-BE49-F238E27FC236}">
                <a16:creationId xmlns:a16="http://schemas.microsoft.com/office/drawing/2014/main" id="{359400B5-840F-FA85-74DC-D5293DC9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74" y="9430224"/>
            <a:ext cx="4931370" cy="1268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E75B4-59B2-3DE2-4395-456C275DC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99" y="1427614"/>
            <a:ext cx="5923538" cy="744960"/>
          </a:xfrm>
        </p:spPr>
        <p:txBody>
          <a:bodyPr>
            <a:noAutofit/>
          </a:bodyPr>
          <a:lstStyle/>
          <a:p>
            <a:pPr algn="r" defTabSz="755934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4000" b="1" dirty="0" smtClean="0">
                <a:solidFill>
                  <a:srgbClr val="307D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טכנולוג/</a:t>
            </a:r>
            <a:r>
              <a:rPr lang="he-IL" sz="4000" b="1" dirty="0" err="1" smtClean="0">
                <a:solidFill>
                  <a:srgbClr val="307D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ית</a:t>
            </a:r>
            <a:r>
              <a:rPr lang="he-IL" sz="4000" b="1" dirty="0" smtClean="0">
                <a:solidFill>
                  <a:srgbClr val="307D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4000" b="1" dirty="0">
                <a:solidFill>
                  <a:srgbClr val="307D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איכות ובטיחות מזון</a:t>
            </a:r>
            <a:endParaRPr lang="en-IL" sz="4000" b="1" dirty="0">
              <a:solidFill>
                <a:srgbClr val="307D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F1F18-C3B8-4171-41FB-21FD3F3BC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615" y="3268607"/>
            <a:ext cx="5696233" cy="2790401"/>
          </a:xfrm>
        </p:spPr>
        <p:txBody>
          <a:bodyPr>
            <a:noAutofit/>
          </a:bodyPr>
          <a:lstStyle/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הובלת מערך </a:t>
            </a:r>
            <a:r>
              <a:rPr lang="he-IL" sz="1500" dirty="0">
                <a:solidFill>
                  <a:srgbClr val="535353"/>
                </a:solidFill>
              </a:rPr>
              <a:t>בטיחות </a:t>
            </a:r>
            <a:r>
              <a:rPr lang="he-IL" sz="1500" dirty="0" smtClean="0">
                <a:solidFill>
                  <a:srgbClr val="535353"/>
                </a:solidFill>
              </a:rPr>
              <a:t>המזון בחברה</a:t>
            </a:r>
            <a:endParaRPr lang="he-IL" sz="1500" dirty="0">
              <a:solidFill>
                <a:srgbClr val="535353"/>
              </a:solidFill>
            </a:endParaRP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1500" dirty="0">
                <a:solidFill>
                  <a:srgbClr val="535353"/>
                </a:solidFill>
              </a:rPr>
              <a:t>אחריות על הגדרה, הסמכה ותיקוף של תהליכי </a:t>
            </a:r>
            <a:r>
              <a:rPr lang="he-IL" sz="1500" dirty="0" smtClean="0">
                <a:solidFill>
                  <a:srgbClr val="535353"/>
                </a:solidFill>
              </a:rPr>
              <a:t>עבודה</a:t>
            </a:r>
            <a:endParaRPr lang="en-US" sz="1500" dirty="0">
              <a:solidFill>
                <a:srgbClr val="535353"/>
              </a:solidFill>
            </a:endParaRP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ניהול </a:t>
            </a:r>
            <a:r>
              <a:rPr lang="he-IL" sz="1500" dirty="0">
                <a:solidFill>
                  <a:srgbClr val="535353"/>
                </a:solidFill>
              </a:rPr>
              <a:t>צוות בקרת איכות </a:t>
            </a:r>
            <a:r>
              <a:rPr lang="he-IL" sz="1500" dirty="0" smtClean="0">
                <a:solidFill>
                  <a:srgbClr val="535353"/>
                </a:solidFill>
              </a:rPr>
              <a:t>/ מעבדת תהליך</a:t>
            </a:r>
            <a:endParaRPr lang="he-IL" sz="1500" dirty="0">
              <a:solidFill>
                <a:srgbClr val="535353"/>
              </a:solidFill>
            </a:endParaRP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הובלת מערך </a:t>
            </a:r>
            <a:r>
              <a:rPr lang="he-IL" sz="1500" dirty="0">
                <a:solidFill>
                  <a:srgbClr val="535353"/>
                </a:solidFill>
              </a:rPr>
              <a:t>בקרת מוצר לא </a:t>
            </a:r>
            <a:r>
              <a:rPr lang="he-IL" sz="1500" dirty="0" smtClean="0">
                <a:solidFill>
                  <a:srgbClr val="535353"/>
                </a:solidFill>
              </a:rPr>
              <a:t>מתאים, ניהול אירועי איכות, תהליכי שיפור מתמיד והתייעלות</a:t>
            </a:r>
            <a:endParaRPr lang="he-IL" sz="1500" dirty="0">
              <a:solidFill>
                <a:srgbClr val="535353"/>
              </a:solidFill>
            </a:endParaRP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עבודה מול גורמי רגולציה חיצוניים ולקוחות החברה</a:t>
            </a:r>
            <a:endParaRPr lang="he-IL" sz="1500" dirty="0">
              <a:solidFill>
                <a:srgbClr val="535353"/>
              </a:solidFill>
            </a:endParaRP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1500" dirty="0">
                <a:solidFill>
                  <a:srgbClr val="535353"/>
                </a:solidFill>
              </a:rPr>
              <a:t>הטמעה של תקנים חדשים בשטח רצפות </a:t>
            </a:r>
            <a:r>
              <a:rPr lang="he-IL" sz="1500" dirty="0" smtClean="0">
                <a:solidFill>
                  <a:srgbClr val="535353"/>
                </a:solidFill>
              </a:rPr>
              <a:t>התפעול</a:t>
            </a:r>
            <a:endParaRPr lang="en-US" sz="1500" dirty="0">
              <a:solidFill>
                <a:srgbClr val="535353"/>
              </a:solidFill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4257675" y="2491099"/>
            <a:ext cx="3302000" cy="575654"/>
            <a:chOff x="4257675" y="2664835"/>
            <a:chExt cx="3302000" cy="575654"/>
          </a:xfrm>
        </p:grpSpPr>
        <p:pic>
          <p:nvPicPr>
            <p:cNvPr id="30" name="Picture 29" descr="A green rectangular object with black border&#10;&#10;Description automatically generated">
              <a:extLst>
                <a:ext uri="{FF2B5EF4-FFF2-40B4-BE49-F238E27FC236}">
                  <a16:creationId xmlns:a16="http://schemas.microsoft.com/office/drawing/2014/main" id="{3D6A19F7-0553-6B12-290B-61EBCE94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7675" y="2706342"/>
              <a:ext cx="3302000" cy="534147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9EC23B3-1603-CAB9-0C18-3092A597ECC5}"/>
                </a:ext>
              </a:extLst>
            </p:cNvPr>
            <p:cNvSpPr txBox="1">
              <a:spLocks/>
            </p:cNvSpPr>
            <p:nvPr/>
          </p:nvSpPr>
          <p:spPr>
            <a:xfrm>
              <a:off x="4395966" y="2664835"/>
              <a:ext cx="2760700" cy="4560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he-IL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תחומי אחריות וסמכות</a:t>
              </a:r>
              <a:endParaRPr lang="en-IL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249106" y="5726212"/>
            <a:ext cx="3310569" cy="535533"/>
            <a:chOff x="4257675" y="6546489"/>
            <a:chExt cx="3310569" cy="535533"/>
          </a:xfrm>
        </p:grpSpPr>
        <p:pic>
          <p:nvPicPr>
            <p:cNvPr id="33" name="Picture 32" descr="A close-up of a brown rectangle&#10;&#10;Description automatically generated">
              <a:extLst>
                <a:ext uri="{FF2B5EF4-FFF2-40B4-BE49-F238E27FC236}">
                  <a16:creationId xmlns:a16="http://schemas.microsoft.com/office/drawing/2014/main" id="{4B6F56BF-6FDE-AB03-3D8E-E57DF584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7675" y="6546489"/>
              <a:ext cx="3310569" cy="535533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B86008E3-19E0-55A5-112F-CABD6DCFA7D9}"/>
                </a:ext>
              </a:extLst>
            </p:cNvPr>
            <p:cNvSpPr txBox="1">
              <a:spLocks/>
            </p:cNvSpPr>
            <p:nvPr/>
          </p:nvSpPr>
          <p:spPr>
            <a:xfrm>
              <a:off x="4395966" y="6546489"/>
              <a:ext cx="2760700" cy="4560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he-IL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השכלה </a:t>
              </a:r>
              <a:r>
                <a:rPr lang="he-IL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וניסיון </a:t>
              </a:r>
              <a:r>
                <a:rPr lang="he-IL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נדרשים</a:t>
              </a:r>
              <a:endParaRPr lang="en-IL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14B3B20C-A6A0-1A5F-EEF1-C1213857781F}"/>
              </a:ext>
            </a:extLst>
          </p:cNvPr>
          <p:cNvSpPr txBox="1">
            <a:spLocks/>
          </p:cNvSpPr>
          <p:nvPr/>
        </p:nvSpPr>
        <p:spPr>
          <a:xfrm>
            <a:off x="524026" y="6499455"/>
            <a:ext cx="6632640" cy="238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 fontAlgn="base">
              <a:buBlip>
                <a:blip r:embed="rId6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תואר </a:t>
            </a:r>
            <a:r>
              <a:rPr lang="he-IL" sz="1500" dirty="0">
                <a:solidFill>
                  <a:srgbClr val="535353"/>
                </a:solidFill>
              </a:rPr>
              <a:t>ראשון </a:t>
            </a:r>
            <a:r>
              <a:rPr lang="he-IL" sz="1500" dirty="0" smtClean="0">
                <a:solidFill>
                  <a:srgbClr val="535353"/>
                </a:solidFill>
              </a:rPr>
              <a:t>בהנדסת ביוטכנולוגיה / כימיה / מדעי המזון</a:t>
            </a:r>
            <a:endParaRPr lang="en-US" sz="1500" dirty="0">
              <a:solidFill>
                <a:srgbClr val="535353"/>
              </a:solidFill>
            </a:endParaRPr>
          </a:p>
          <a:p>
            <a:pPr marL="285750" indent="-285750" algn="r" rtl="1">
              <a:buBlip>
                <a:blip r:embed="rId6"/>
              </a:buBlip>
            </a:pPr>
            <a:r>
              <a:rPr lang="he-IL" sz="1500" dirty="0">
                <a:solidFill>
                  <a:srgbClr val="535353"/>
                </a:solidFill>
              </a:rPr>
              <a:t>ניסיון קודם בחברה יצרנית בתחום המזון / חקלאות / </a:t>
            </a:r>
            <a:r>
              <a:rPr lang="en-US" sz="1500" dirty="0">
                <a:solidFill>
                  <a:srgbClr val="535353"/>
                </a:solidFill>
              </a:rPr>
              <a:t>FEED</a:t>
            </a:r>
            <a:r>
              <a:rPr lang="he-IL" sz="1500" dirty="0">
                <a:solidFill>
                  <a:srgbClr val="535353"/>
                </a:solidFill>
              </a:rPr>
              <a:t>, שנתיים </a:t>
            </a:r>
            <a:r>
              <a:rPr lang="he-IL" sz="1500" dirty="0" smtClean="0">
                <a:solidFill>
                  <a:srgbClr val="535353"/>
                </a:solidFill>
              </a:rPr>
              <a:t>לפחות</a:t>
            </a:r>
            <a:endParaRPr lang="en-US" sz="1500" dirty="0">
              <a:solidFill>
                <a:srgbClr val="535353"/>
              </a:solidFill>
            </a:endParaRPr>
          </a:p>
          <a:p>
            <a:pPr marL="285750" indent="-285750" algn="r" rtl="1">
              <a:buBlip>
                <a:blip r:embed="rId6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היכרות עם תקני איכות ובטיחות מזון:  </a:t>
            </a:r>
            <a:r>
              <a:rPr lang="en-US" sz="1500" dirty="0" smtClean="0">
                <a:solidFill>
                  <a:srgbClr val="535353"/>
                </a:solidFill>
              </a:rPr>
              <a:t>HACCP</a:t>
            </a:r>
            <a:r>
              <a:rPr lang="he-IL" sz="1500" dirty="0" smtClean="0">
                <a:solidFill>
                  <a:srgbClr val="535353"/>
                </a:solidFill>
              </a:rPr>
              <a:t> / </a:t>
            </a:r>
            <a:r>
              <a:rPr lang="en-US" sz="1500" dirty="0" smtClean="0">
                <a:solidFill>
                  <a:srgbClr val="535353"/>
                </a:solidFill>
              </a:rPr>
              <a:t>ISO-FSSC 22,000</a:t>
            </a:r>
            <a:r>
              <a:rPr lang="he-IL" sz="1500" dirty="0" smtClean="0">
                <a:solidFill>
                  <a:srgbClr val="535353"/>
                </a:solidFill>
              </a:rPr>
              <a:t> </a:t>
            </a:r>
            <a:endParaRPr lang="he-IL" sz="1500" dirty="0" smtClean="0">
              <a:solidFill>
                <a:srgbClr val="535353"/>
              </a:solidFill>
            </a:endParaRPr>
          </a:p>
          <a:p>
            <a:pPr marL="285750" indent="-285750" algn="r" rtl="1">
              <a:buBlip>
                <a:blip r:embed="rId6"/>
              </a:buBlip>
            </a:pPr>
            <a:r>
              <a:rPr lang="he-IL" sz="1500" dirty="0">
                <a:solidFill>
                  <a:srgbClr val="535353"/>
                </a:solidFill>
              </a:rPr>
              <a:t>ניסיון בניהול צוות עובדים בתחום – יתרון </a:t>
            </a:r>
            <a:r>
              <a:rPr lang="he-IL" sz="1500" dirty="0" smtClean="0">
                <a:solidFill>
                  <a:srgbClr val="535353"/>
                </a:solidFill>
              </a:rPr>
              <a:t>משמעותי</a:t>
            </a:r>
          </a:p>
          <a:p>
            <a:pPr marL="285750" indent="-285750" algn="r" rtl="1">
              <a:buBlip>
                <a:blip r:embed="rId6"/>
              </a:buBlip>
            </a:pPr>
            <a:r>
              <a:rPr lang="he-IL" sz="1500" dirty="0">
                <a:solidFill>
                  <a:srgbClr val="535353"/>
                </a:solidFill>
              </a:rPr>
              <a:t>הסמכה לראש צוות בטיחות מזון, עריכת מבדקים, </a:t>
            </a:r>
            <a:r>
              <a:rPr lang="en-US" sz="1500" dirty="0">
                <a:solidFill>
                  <a:srgbClr val="535353"/>
                </a:solidFill>
              </a:rPr>
              <a:t>CQE</a:t>
            </a:r>
            <a:r>
              <a:rPr lang="he-IL" sz="1500" dirty="0">
                <a:solidFill>
                  <a:srgbClr val="535353"/>
                </a:solidFill>
              </a:rPr>
              <a:t> – יתרון</a:t>
            </a:r>
            <a:endParaRPr lang="en-US" sz="1500" dirty="0">
              <a:solidFill>
                <a:srgbClr val="535353"/>
              </a:solidFill>
            </a:endParaRPr>
          </a:p>
          <a:p>
            <a:pPr marL="285750" indent="-285750" algn="r" rtl="1">
              <a:buBlip>
                <a:blip r:embed="rId6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שליטה </a:t>
            </a:r>
            <a:r>
              <a:rPr lang="he-IL" sz="1500" dirty="0">
                <a:solidFill>
                  <a:srgbClr val="535353"/>
                </a:solidFill>
              </a:rPr>
              <a:t>באנגלית ברמה גבוהה </a:t>
            </a:r>
            <a:endParaRPr lang="he-IL" sz="1500" dirty="0" smtClean="0">
              <a:solidFill>
                <a:srgbClr val="535353"/>
              </a:solidFill>
            </a:endParaRPr>
          </a:p>
          <a:p>
            <a:pPr marL="285750" indent="-285750" algn="r" rtl="1">
              <a:buBlip>
                <a:blip r:embed="rId6"/>
              </a:buBlip>
            </a:pPr>
            <a:r>
              <a:rPr lang="he-IL" sz="1500" dirty="0" smtClean="0">
                <a:solidFill>
                  <a:srgbClr val="535353"/>
                </a:solidFill>
              </a:rPr>
              <a:t>שליטה </a:t>
            </a:r>
            <a:r>
              <a:rPr lang="he-IL" sz="1500" dirty="0">
                <a:solidFill>
                  <a:srgbClr val="535353"/>
                </a:solidFill>
              </a:rPr>
              <a:t>מלאה במערכות </a:t>
            </a:r>
            <a:r>
              <a:rPr lang="en-US" sz="1500" dirty="0" smtClean="0">
                <a:solidFill>
                  <a:srgbClr val="535353"/>
                </a:solidFill>
              </a:rPr>
              <a:t>OFFICE</a:t>
            </a:r>
            <a:endParaRPr lang="he-IL" sz="1500" dirty="0" smtClean="0">
              <a:solidFill>
                <a:srgbClr val="535353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B9C31E5-1506-16A4-F131-012C1558FFF0}"/>
              </a:ext>
            </a:extLst>
          </p:cNvPr>
          <p:cNvSpPr txBox="1">
            <a:spLocks/>
          </p:cNvSpPr>
          <p:nvPr/>
        </p:nvSpPr>
        <p:spPr>
          <a:xfrm>
            <a:off x="4006122" y="9541622"/>
            <a:ext cx="3150544" cy="964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Blip>
                <a:blip r:embed="rId7"/>
              </a:buBlip>
            </a:pPr>
            <a:r>
              <a:rPr lang="he-IL" sz="1500" dirty="0">
                <a:solidFill>
                  <a:schemeClr val="bg1"/>
                </a:solidFill>
              </a:rPr>
              <a:t>משרה </a:t>
            </a:r>
            <a:r>
              <a:rPr lang="he-IL" sz="1500" dirty="0" smtClean="0">
                <a:solidFill>
                  <a:schemeClr val="bg1"/>
                </a:solidFill>
              </a:rPr>
              <a:t>מלאה</a:t>
            </a:r>
          </a:p>
          <a:p>
            <a:pPr marL="285750" indent="-285750" algn="r" rtl="1">
              <a:buBlip>
                <a:blip r:embed="rId7"/>
              </a:buBlip>
            </a:pPr>
            <a:r>
              <a:rPr lang="he-IL" sz="1500" dirty="0">
                <a:solidFill>
                  <a:schemeClr val="bg1"/>
                </a:solidFill>
              </a:rPr>
              <a:t>זמינות לשעות נוספות במידת </a:t>
            </a:r>
            <a:r>
              <a:rPr lang="he-IL" sz="1500" dirty="0" smtClean="0">
                <a:solidFill>
                  <a:schemeClr val="bg1"/>
                </a:solidFill>
              </a:rPr>
              <a:t>הצורך</a:t>
            </a:r>
            <a:endParaRPr lang="he-IL" sz="1500" dirty="0">
              <a:solidFill>
                <a:schemeClr val="bg1"/>
              </a:solidFill>
            </a:endParaRPr>
          </a:p>
          <a:p>
            <a:pPr marL="285750" indent="-285750" algn="r" rtl="1">
              <a:buBlip>
                <a:blip r:embed="rId7"/>
              </a:buBlip>
            </a:pPr>
            <a:r>
              <a:rPr lang="he-IL" sz="1500" dirty="0" smtClean="0">
                <a:solidFill>
                  <a:schemeClr val="bg1"/>
                </a:solidFill>
              </a:rPr>
              <a:t>עבודת </a:t>
            </a:r>
            <a:r>
              <a:rPr lang="he-IL" sz="1500" dirty="0">
                <a:solidFill>
                  <a:schemeClr val="bg1"/>
                </a:solidFill>
              </a:rPr>
              <a:t>משרד לצד עבודת </a:t>
            </a:r>
            <a:r>
              <a:rPr lang="he-IL" sz="1500" dirty="0" smtClean="0">
                <a:solidFill>
                  <a:schemeClr val="bg1"/>
                </a:solidFill>
              </a:rPr>
              <a:t>שטח</a:t>
            </a:r>
            <a:endParaRPr lang="en-IL" sz="1500" dirty="0">
              <a:solidFill>
                <a:schemeClr val="bg1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DA5AB0A-329B-028B-51E8-4A4D5C860B88}"/>
              </a:ext>
            </a:extLst>
          </p:cNvPr>
          <p:cNvSpPr txBox="1">
            <a:spLocks/>
          </p:cNvSpPr>
          <p:nvPr/>
        </p:nvSpPr>
        <p:spPr>
          <a:xfrm>
            <a:off x="524026" y="9667925"/>
            <a:ext cx="2198875" cy="671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600" dirty="0">
                <a:solidFill>
                  <a:srgbClr val="535353"/>
                </a:solidFill>
              </a:rPr>
              <a:t>הגשת קו״ח למייל:</a:t>
            </a:r>
          </a:p>
          <a:p>
            <a:pPr algn="r" rtl="1"/>
            <a:r>
              <a:rPr lang="en-US" sz="1600" b="1" dirty="0" smtClean="0">
                <a:solidFill>
                  <a:srgbClr val="307D33"/>
                </a:solidFill>
              </a:rPr>
              <a:t>jobs@miloubar.co.il</a:t>
            </a:r>
            <a:endParaRPr lang="en-IL" sz="1600" b="1" dirty="0">
              <a:solidFill>
                <a:srgbClr val="307D33"/>
              </a:solidFill>
            </a:endParaRPr>
          </a:p>
        </p:txBody>
      </p:sp>
      <p:pic>
        <p:nvPicPr>
          <p:cNvPr id="27" name="Picture 26" descr="A black and grey logo&#10;&#10;Description automatically generated">
            <a:extLst>
              <a:ext uri="{FF2B5EF4-FFF2-40B4-BE49-F238E27FC236}">
                <a16:creationId xmlns:a16="http://schemas.microsoft.com/office/drawing/2014/main" id="{3E11D885-A3B9-81A8-7497-B7E3557A0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6888" y="567004"/>
            <a:ext cx="1651001" cy="435381"/>
          </a:xfrm>
          <a:prstGeom prst="rect">
            <a:avLst/>
          </a:prstGeom>
        </p:spPr>
      </p:pic>
      <p:pic>
        <p:nvPicPr>
          <p:cNvPr id="40" name="Picture 39" descr="A green spikelet of wheat&#10;&#10;Description automatically generated">
            <a:extLst>
              <a:ext uri="{FF2B5EF4-FFF2-40B4-BE49-F238E27FC236}">
                <a16:creationId xmlns:a16="http://schemas.microsoft.com/office/drawing/2014/main" id="{24AAC8B7-5B8C-80FC-BBCF-15E52AA29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266" y="-2385631"/>
            <a:ext cx="1563265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</TotalTime>
  <Words>138</Words>
  <Application>Microsoft Office PowerPoint</Application>
  <PresentationFormat>מותאם אישית</PresentationFormat>
  <Paragraphs>21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טכנולוג/ית איכות ובטיחות מזון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משרות פתוחות</dc:title>
  <dc:creator>Sharon Herman</dc:creator>
  <cp:lastModifiedBy>Shimrit Arbili</cp:lastModifiedBy>
  <cp:revision>28</cp:revision>
  <dcterms:created xsi:type="dcterms:W3CDTF">2023-11-21T10:20:51Z</dcterms:created>
  <dcterms:modified xsi:type="dcterms:W3CDTF">2023-11-23T08:02:09Z</dcterms:modified>
</cp:coreProperties>
</file>