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72" r:id="rId4"/>
  </p:sldMasterIdLst>
  <p:sldIdLst>
    <p:sldId id="256" r:id="rId5"/>
  </p:sldIdLst>
  <p:sldSz cx="6858000" cy="9144000" type="screen4x3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5005" autoAdjust="0"/>
    <p:restoredTop sz="94699" autoAdjust="0"/>
  </p:normalViewPr>
  <p:slideViewPr>
    <p:cSldViewPr snapToGrid="0">
      <p:cViewPr>
        <p:scale>
          <a:sx n="57" d="100"/>
          <a:sy n="57" d="100"/>
        </p:scale>
        <p:origin x="-2184" y="-42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he-IL" smtClean="0"/>
              <a:t>לחץ כדי לערוך סגנון כותרת משנה של תבנית בסיס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BAA112-35F8-4D28-A5D4-423432135ACA}" type="datetimeFigureOut">
              <a:rPr lang="he-IL" smtClean="0"/>
              <a:t>כ"ז/טבת/תשע"ח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29A9C5-E5CB-47C8-93FD-9BC7725AEEE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3367629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BAA112-35F8-4D28-A5D4-423432135ACA}" type="datetimeFigureOut">
              <a:rPr lang="he-IL" smtClean="0"/>
              <a:t>כ"ז/טבת/תשע"ח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29A9C5-E5CB-47C8-93FD-9BC7725AEEE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6750647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BAA112-35F8-4D28-A5D4-423432135ACA}" type="datetimeFigureOut">
              <a:rPr lang="he-IL" smtClean="0"/>
              <a:t>כ"ז/טבת/תשע"ח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29A9C5-E5CB-47C8-93FD-9BC7725AEEE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6428290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BAA112-35F8-4D28-A5D4-423432135ACA}" type="datetimeFigureOut">
              <a:rPr lang="he-IL" smtClean="0"/>
              <a:t>כ"ז/טבת/תשע"ח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29A9C5-E5CB-47C8-93FD-9BC7725AEEE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5570918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BAA112-35F8-4D28-A5D4-423432135ACA}" type="datetimeFigureOut">
              <a:rPr lang="he-IL" smtClean="0"/>
              <a:t>כ"ז/טבת/תשע"ח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29A9C5-E5CB-47C8-93FD-9BC7725AEEE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5158938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BAA112-35F8-4D28-A5D4-423432135ACA}" type="datetimeFigureOut">
              <a:rPr lang="he-IL" smtClean="0"/>
              <a:t>כ"ז/טבת/תשע"ח</a:t>
            </a:fld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29A9C5-E5CB-47C8-93FD-9BC7725AEEE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7567255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BAA112-35F8-4D28-A5D4-423432135ACA}" type="datetimeFigureOut">
              <a:rPr lang="he-IL" smtClean="0"/>
              <a:t>כ"ז/טבת/תשע"ח</a:t>
            </a:fld>
            <a:endParaRPr lang="he-I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29A9C5-E5CB-47C8-93FD-9BC7725AEEE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2130062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BAA112-35F8-4D28-A5D4-423432135ACA}" type="datetimeFigureOut">
              <a:rPr lang="he-IL" smtClean="0"/>
              <a:t>כ"ז/טבת/תשע"ח</a:t>
            </a:fld>
            <a:endParaRPr lang="he-I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29A9C5-E5CB-47C8-93FD-9BC7725AEEE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6793362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BAA112-35F8-4D28-A5D4-423432135ACA}" type="datetimeFigureOut">
              <a:rPr lang="he-IL" smtClean="0"/>
              <a:t>כ"ז/טבת/תשע"ח</a:t>
            </a:fld>
            <a:endParaRPr lang="he-I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29A9C5-E5CB-47C8-93FD-9BC7725AEEE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8654911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BAA112-35F8-4D28-A5D4-423432135ACA}" type="datetimeFigureOut">
              <a:rPr lang="he-IL" smtClean="0"/>
              <a:t>כ"ז/טבת/תשע"ח</a:t>
            </a:fld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29A9C5-E5CB-47C8-93FD-9BC7725AEEE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5186412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he-IL" smtClean="0"/>
              <a:t>לחץ על הסמל כדי להוסיף תמונה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BAA112-35F8-4D28-A5D4-423432135ACA}" type="datetimeFigureOut">
              <a:rPr lang="he-IL" smtClean="0"/>
              <a:t>כ"ז/טבת/תשע"ח</a:t>
            </a:fld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29A9C5-E5CB-47C8-93FD-9BC7725AEEE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5318687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BAA112-35F8-4D28-A5D4-423432135ACA}" type="datetimeFigureOut">
              <a:rPr lang="he-IL" smtClean="0"/>
              <a:t>כ"ז/טבת/תשע"ח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29A9C5-E5CB-47C8-93FD-9BC7725AEEE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5839108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1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r" defTabSz="685800" rtl="1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r" defTabSz="685800" rtl="1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r" defTabSz="685800" rtl="1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r" defTabSz="685800" rtl="1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r" defTabSz="685800" rtl="1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r" defTabSz="685800" rtl="1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r" defTabSz="685800" rtl="1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r" defTabSz="685800" rtl="1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r" defTabSz="685800" rtl="1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685800" rtl="1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r" defTabSz="685800" rtl="1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r" defTabSz="685800" rtl="1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r" defTabSz="685800" rtl="1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r" defTabSz="685800" rtl="1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r" defTabSz="685800" rtl="1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r" defTabSz="685800" rtl="1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r" defTabSz="685800" rtl="1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r" defTabSz="685800" rtl="1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jpeg"/><Relationship Id="rId13" Type="http://schemas.openxmlformats.org/officeDocument/2006/relationships/image" Target="../media/image9.jpeg"/><Relationship Id="rId3" Type="http://schemas.openxmlformats.org/officeDocument/2006/relationships/hyperlink" Target="mailto:shmritb@hefer.org.il" TargetMode="External"/><Relationship Id="rId7" Type="http://schemas.openxmlformats.org/officeDocument/2006/relationships/image" Target="../media/image3.jpeg"/><Relationship Id="rId12" Type="http://schemas.openxmlformats.org/officeDocument/2006/relationships/image" Target="../media/image8.jpeg"/><Relationship Id="rId2" Type="http://schemas.openxmlformats.org/officeDocument/2006/relationships/hyperlink" Target="mailto:anatbd@hefer.org.il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11" Type="http://schemas.openxmlformats.org/officeDocument/2006/relationships/image" Target="../media/image7.jpeg"/><Relationship Id="rId5" Type="http://schemas.openxmlformats.org/officeDocument/2006/relationships/image" Target="../media/image1.png"/><Relationship Id="rId10" Type="http://schemas.openxmlformats.org/officeDocument/2006/relationships/image" Target="../media/image6.png"/><Relationship Id="rId4" Type="http://schemas.openxmlformats.org/officeDocument/2006/relationships/hyperlink" Target="mailto:malca@hefer.org.il" TargetMode="External"/><Relationship Id="rId9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168444" y="2193955"/>
            <a:ext cx="6605335" cy="1533039"/>
          </a:xfrm>
          <a:ln>
            <a:solidFill>
              <a:srgbClr val="0070C0"/>
            </a:solidFill>
          </a:ln>
        </p:spPr>
        <p:txBody>
          <a:bodyPr anchor="t">
            <a:noAutofit/>
          </a:bodyPr>
          <a:lstStyle/>
          <a:p>
            <a:pPr algn="r"/>
            <a:r>
              <a:rPr lang="he-IL" sz="1800" b="1" dirty="0" smtClean="0"/>
              <a:t>מנהלת מח' </a:t>
            </a:r>
            <a:r>
              <a:rPr lang="he-IL" sz="1800" b="1" dirty="0"/>
              <a:t>איכות הסביבה, קיימות ותברואה: ענת בן </a:t>
            </a:r>
            <a:r>
              <a:rPr lang="he-IL" sz="1800" b="1" dirty="0" smtClean="0"/>
              <a:t>דרור </a:t>
            </a:r>
            <a:br>
              <a:rPr lang="he-IL" sz="1800" b="1" dirty="0" smtClean="0"/>
            </a:br>
            <a:r>
              <a:rPr lang="he-IL" sz="1800" b="1" dirty="0"/>
              <a:t> </a:t>
            </a:r>
            <a:r>
              <a:rPr lang="he-IL" sz="1800" b="1" dirty="0" smtClean="0"/>
              <a:t>                                             </a:t>
            </a:r>
            <a:r>
              <a:rPr lang="he-IL" sz="1800" dirty="0" smtClean="0"/>
              <a:t>מייל: </a:t>
            </a:r>
            <a:r>
              <a:rPr lang="en-US" sz="1800" dirty="0" smtClean="0">
                <a:hlinkClick r:id="rId2"/>
              </a:rPr>
              <a:t>anatbd@hefer.org.il</a:t>
            </a:r>
            <a:r>
              <a:rPr lang="he-IL" sz="1800" dirty="0" smtClean="0"/>
              <a:t> טל' 09-8981652</a:t>
            </a:r>
            <a:r>
              <a:rPr lang="he-IL" sz="1800" dirty="0"/>
              <a:t/>
            </a:r>
            <a:br>
              <a:rPr lang="he-IL" sz="1800" dirty="0"/>
            </a:br>
            <a:r>
              <a:rPr lang="he-IL" sz="1800" dirty="0" smtClean="0"/>
              <a:t/>
            </a:r>
            <a:br>
              <a:rPr lang="he-IL" sz="1800" dirty="0" smtClean="0"/>
            </a:br>
            <a:r>
              <a:rPr lang="he-IL" sz="1800" b="1" dirty="0" smtClean="0"/>
              <a:t>רכזת </a:t>
            </a:r>
            <a:r>
              <a:rPr lang="he-IL" sz="1800" b="1" dirty="0"/>
              <a:t>מיחזור: שמרית </a:t>
            </a:r>
            <a:r>
              <a:rPr lang="he-IL" sz="1800" b="1" dirty="0" smtClean="0"/>
              <a:t>בשן </a:t>
            </a:r>
            <a:r>
              <a:rPr lang="he-IL" sz="1800" dirty="0" smtClean="0"/>
              <a:t>מייל:  </a:t>
            </a:r>
            <a:r>
              <a:rPr lang="en-US" sz="1800" dirty="0" smtClean="0">
                <a:hlinkClick r:id="rId3"/>
              </a:rPr>
              <a:t>shmritb@hefer.org.il</a:t>
            </a:r>
            <a:r>
              <a:rPr lang="he-IL" sz="1800" dirty="0" smtClean="0"/>
              <a:t>  טלפון: 09-8973324</a:t>
            </a:r>
            <a:br>
              <a:rPr lang="he-IL" sz="1800" dirty="0" smtClean="0"/>
            </a:br>
            <a:r>
              <a:rPr lang="he-IL" sz="1800" b="1" dirty="0" smtClean="0"/>
              <a:t>מזכירת </a:t>
            </a:r>
            <a:r>
              <a:rPr lang="he-IL" sz="1800" b="1" dirty="0"/>
              <a:t>המחלקה: מלכה </a:t>
            </a:r>
            <a:r>
              <a:rPr lang="he-IL" sz="1800" b="1" dirty="0" err="1" smtClean="0"/>
              <a:t>ריזה</a:t>
            </a:r>
            <a:r>
              <a:rPr lang="he-IL" sz="1800" b="1" dirty="0" smtClean="0"/>
              <a:t> </a:t>
            </a:r>
            <a:r>
              <a:rPr lang="he-IL" sz="1800" dirty="0" smtClean="0"/>
              <a:t>מייל: </a:t>
            </a:r>
            <a:r>
              <a:rPr lang="en-US" sz="1800" dirty="0" smtClean="0">
                <a:hlinkClick r:id="rId4"/>
              </a:rPr>
              <a:t>malca@hefer.org.il</a:t>
            </a:r>
            <a:r>
              <a:rPr lang="he-IL" sz="1800" dirty="0" smtClean="0"/>
              <a:t>  טלפון</a:t>
            </a:r>
            <a:r>
              <a:rPr lang="he-IL" sz="1800" dirty="0"/>
              <a:t>: 09-8981665</a:t>
            </a:r>
            <a:br>
              <a:rPr lang="he-IL" sz="1800" dirty="0"/>
            </a:br>
            <a:r>
              <a:rPr lang="he-IL" sz="1800" b="1" dirty="0"/>
              <a:t>מוקד הרשות – </a:t>
            </a:r>
            <a:r>
              <a:rPr lang="he-IL" sz="1800" b="1" dirty="0" smtClean="0"/>
              <a:t>107</a:t>
            </a:r>
            <a:endParaRPr lang="he-IL" sz="20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342902" y="3866146"/>
            <a:ext cx="6256420" cy="4495791"/>
          </a:xfrm>
        </p:spPr>
        <p:txBody>
          <a:bodyPr>
            <a:noAutofit/>
          </a:bodyPr>
          <a:lstStyle/>
          <a:p>
            <a:r>
              <a:rPr lang="he-IL" sz="1600" b="1" dirty="0" smtClean="0">
                <a:solidFill>
                  <a:schemeClr val="accent6">
                    <a:lumMod val="75000"/>
                  </a:schemeClr>
                </a:solidFill>
              </a:rPr>
              <a:t>פתרונות למחזור פסולת ציוד חשמלי, אלקטרוני וסוללות</a:t>
            </a:r>
          </a:p>
          <a:p>
            <a:pPr marL="457200" indent="-457200" algn="r">
              <a:buFont typeface="+mj-lt"/>
              <a:buAutoNum type="arabicPeriod"/>
            </a:pPr>
            <a:r>
              <a:rPr lang="he-IL" sz="1600" dirty="0" smtClean="0">
                <a:solidFill>
                  <a:schemeClr val="accent6">
                    <a:lumMod val="75000"/>
                  </a:schemeClr>
                </a:solidFill>
              </a:rPr>
              <a:t>מחזור ציוד ביתי באמצעות עגלה ניידת העוברת בין                                 יישובי המועצה. תאום העברה נעשה באמצעות                               מזכירות הישוב.</a:t>
            </a:r>
          </a:p>
          <a:p>
            <a:pPr marL="457200" indent="-457200" algn="r">
              <a:buFont typeface="+mj-lt"/>
              <a:buAutoNum type="arabicPeriod"/>
            </a:pPr>
            <a:r>
              <a:rPr lang="he-IL" sz="1600" dirty="0" smtClean="0">
                <a:solidFill>
                  <a:schemeClr val="accent6">
                    <a:lumMod val="75000"/>
                  </a:schemeClr>
                </a:solidFill>
              </a:rPr>
              <a:t>מחזור ציוד גדול כמו: מקרר, מ. כביסה וכד' – פינוי                                      מהבית בהשתתפות תשלום של התושב בעלות של 180 ₪.                              תאום הפינוי דרך מוקד המועצה (107).</a:t>
            </a:r>
          </a:p>
          <a:p>
            <a:pPr marL="457200" indent="-457200" algn="r">
              <a:buFont typeface="+mj-lt"/>
              <a:buAutoNum type="arabicPeriod"/>
            </a:pPr>
            <a:r>
              <a:rPr lang="he-IL" sz="1600" dirty="0" smtClean="0">
                <a:solidFill>
                  <a:schemeClr val="accent6">
                    <a:lumMod val="75000"/>
                  </a:schemeClr>
                </a:solidFill>
              </a:rPr>
              <a:t>הפרדת סוללות – ניתן להפריד סוללות במיכל </a:t>
            </a:r>
            <a:r>
              <a:rPr lang="he-IL" sz="1600" dirty="0">
                <a:solidFill>
                  <a:schemeClr val="accent6">
                    <a:lumMod val="75000"/>
                  </a:schemeClr>
                </a:solidFill>
              </a:rPr>
              <a:t>הייעודי במרכזי </a:t>
            </a:r>
            <a:r>
              <a:rPr lang="he-IL" sz="1600" dirty="0" smtClean="0">
                <a:solidFill>
                  <a:schemeClr val="accent6">
                    <a:lumMod val="75000"/>
                  </a:schemeClr>
                </a:solidFill>
              </a:rPr>
              <a:t>                 ההפרדה למחזור ביישובים וכן בכל סניפי הדואר, שופרסל,              סופרפארם ובכל יתר העסקים המשווקים סוללות. </a:t>
            </a:r>
          </a:p>
          <a:p>
            <a:pPr marL="457200" indent="-457200" algn="r">
              <a:buFont typeface="+mj-lt"/>
              <a:buAutoNum type="arabicPeriod"/>
            </a:pPr>
            <a:r>
              <a:rPr lang="he-IL" sz="1600" dirty="0" smtClean="0">
                <a:solidFill>
                  <a:schemeClr val="accent6">
                    <a:lumMod val="75000"/>
                  </a:schemeClr>
                </a:solidFill>
              </a:rPr>
              <a:t>חינוך והסברה – מורות וגננות המעוניינות להעביר הסברה להגברת המודעות בנושא מחזור ציוד חשמלי, אלקטרוני וסוללות יכולות לפנות באמצעות המועצה לקבלת ערכת סרטונים על מחזור וקבלת האחר.</a:t>
            </a:r>
          </a:p>
          <a:p>
            <a:pPr marL="457200" indent="-457200" algn="r">
              <a:buAutoNum type="arabicPeriod"/>
            </a:pPr>
            <a:endParaRPr lang="he-IL" sz="1600" dirty="0" smtClean="0">
              <a:solidFill>
                <a:schemeClr val="accent6">
                  <a:lumMod val="75000"/>
                </a:schemeClr>
              </a:solidFill>
            </a:endParaRPr>
          </a:p>
          <a:p>
            <a:pPr marL="457200" indent="-457200" algn="r">
              <a:buAutoNum type="arabicPeriod"/>
            </a:pPr>
            <a:endParaRPr lang="he-IL" sz="1600" dirty="0">
              <a:solidFill>
                <a:schemeClr val="accent6">
                  <a:lumMod val="75000"/>
                </a:schemeClr>
              </a:solidFill>
            </a:endParaRPr>
          </a:p>
          <a:p>
            <a:pPr marL="457200" indent="-457200" algn="r">
              <a:buAutoNum type="arabicPeriod"/>
            </a:pPr>
            <a:endParaRPr lang="he-IL" sz="1600" dirty="0" smtClean="0">
              <a:solidFill>
                <a:schemeClr val="accent6">
                  <a:lumMod val="75000"/>
                </a:schemeClr>
              </a:solidFill>
            </a:endParaRPr>
          </a:p>
          <a:p>
            <a:pPr marL="342900" indent="-342900" algn="r">
              <a:buFont typeface="Arial" panose="020B0604020202020204" pitchFamily="34" charset="0"/>
              <a:buChar char="•"/>
            </a:pPr>
            <a:r>
              <a:rPr lang="he-IL" sz="1600" b="1" dirty="0" smtClean="0">
                <a:solidFill>
                  <a:schemeClr val="accent6">
                    <a:lumMod val="75000"/>
                  </a:schemeClr>
                </a:solidFill>
              </a:rPr>
              <a:t>פינוי ציוד מבתי עסק בתחומי המועצה של כל סוגי הציוד החשמלי, האלקטרוני והסוללת יעשה בתיאום ישירות בין התאגיד למול בית העסק.</a:t>
            </a:r>
          </a:p>
          <a:p>
            <a:pPr algn="r"/>
            <a:endParaRPr lang="he-IL" sz="1600" dirty="0" smtClean="0">
              <a:solidFill>
                <a:schemeClr val="accent6">
                  <a:lumMod val="75000"/>
                </a:schemeClr>
              </a:solidFill>
            </a:endParaRPr>
          </a:p>
          <a:p>
            <a:pPr marL="457200" indent="-457200" algn="r">
              <a:buAutoNum type="arabicPeriod"/>
            </a:pPr>
            <a:endParaRPr lang="he-IL" sz="1600" dirty="0">
              <a:solidFill>
                <a:schemeClr val="accent6">
                  <a:lumMod val="75000"/>
                </a:schemeClr>
              </a:solidFill>
            </a:endParaRPr>
          </a:p>
        </p:txBody>
      </p:sp>
      <p:pic>
        <p:nvPicPr>
          <p:cNvPr id="4" name="תמונה 3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990312" y="96660"/>
            <a:ext cx="820936" cy="921753"/>
          </a:xfrm>
          <a:prstGeom prst="rect">
            <a:avLst/>
          </a:prstGeom>
        </p:spPr>
      </p:pic>
      <p:sp>
        <p:nvSpPr>
          <p:cNvPr id="5" name="כותרת 1"/>
          <p:cNvSpPr txBox="1">
            <a:spLocks/>
          </p:cNvSpPr>
          <p:nvPr/>
        </p:nvSpPr>
        <p:spPr>
          <a:xfrm>
            <a:off x="510338" y="1145340"/>
            <a:ext cx="6187239" cy="705294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685800" rtl="1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he-IL" sz="3600" b="1" dirty="0" smtClean="0">
                <a:solidFill>
                  <a:schemeClr val="accent6">
                    <a:lumMod val="75000"/>
                  </a:schemeClr>
                </a:solidFill>
              </a:rPr>
              <a:t>מחזור ציוד חשמלי, אלקטרוני, נורות  וסוללות</a:t>
            </a:r>
            <a:endParaRPr lang="he-IL" sz="3600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grpSp>
        <p:nvGrpSpPr>
          <p:cNvPr id="10" name="קבוצה 9"/>
          <p:cNvGrpSpPr/>
          <p:nvPr/>
        </p:nvGrpSpPr>
        <p:grpSpPr>
          <a:xfrm>
            <a:off x="1082842" y="97485"/>
            <a:ext cx="1576145" cy="1081602"/>
            <a:chOff x="733930" y="193740"/>
            <a:chExt cx="1768642" cy="1183549"/>
          </a:xfrm>
        </p:grpSpPr>
        <p:pic>
          <p:nvPicPr>
            <p:cNvPr id="7" name="תמונה 6"/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38467" y="229836"/>
              <a:ext cx="1441031" cy="839998"/>
            </a:xfrm>
            <a:prstGeom prst="rect">
              <a:avLst/>
            </a:prstGeom>
          </p:spPr>
        </p:pic>
        <p:sp>
          <p:nvSpPr>
            <p:cNvPr id="8" name="TextBox 7"/>
            <p:cNvSpPr txBox="1"/>
            <p:nvPr/>
          </p:nvSpPr>
          <p:spPr>
            <a:xfrm>
              <a:off x="938467" y="1038735"/>
              <a:ext cx="1441031" cy="338554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he-IL" sz="800" dirty="0" smtClean="0"/>
                <a:t>תאגיד חברתי למחזור פסולת אלקטרונית בע"מ</a:t>
              </a:r>
              <a:endParaRPr lang="he-IL" sz="800" dirty="0"/>
            </a:p>
          </p:txBody>
        </p:sp>
        <p:sp>
          <p:nvSpPr>
            <p:cNvPr id="9" name="מלבן 8"/>
            <p:cNvSpPr/>
            <p:nvPr/>
          </p:nvSpPr>
          <p:spPr>
            <a:xfrm>
              <a:off x="733930" y="193740"/>
              <a:ext cx="1768642" cy="1147453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</p:grpSp>
      <p:pic>
        <p:nvPicPr>
          <p:cNvPr id="12" name="תמונה 11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6196" y="4219645"/>
            <a:ext cx="986106" cy="655656"/>
          </a:xfrm>
          <a:prstGeom prst="rect">
            <a:avLst/>
          </a:prstGeom>
        </p:spPr>
      </p:pic>
      <p:pic>
        <p:nvPicPr>
          <p:cNvPr id="13" name="תמונה 12"/>
          <p:cNvPicPr>
            <a:picLocks noChangeAspect="1"/>
          </p:cNvPicPr>
          <p:nvPr/>
        </p:nvPicPr>
        <p:blipFill rotWithShape="1"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491" t="22894" r="20878"/>
          <a:stretch/>
        </p:blipFill>
        <p:spPr>
          <a:xfrm>
            <a:off x="746196" y="5924508"/>
            <a:ext cx="565663" cy="464256"/>
          </a:xfrm>
          <a:prstGeom prst="rect">
            <a:avLst/>
          </a:prstGeom>
        </p:spPr>
      </p:pic>
      <p:pic>
        <p:nvPicPr>
          <p:cNvPr id="14" name="תמונה 13"/>
          <p:cNvPicPr>
            <a:picLocks noChangeAspect="1"/>
          </p:cNvPicPr>
          <p:nvPr/>
        </p:nvPicPr>
        <p:blipFill rotWithShape="1">
          <a:blip r:embed="rId9"/>
          <a:srcRect l="5655" t="15331" r="11568" b="23210"/>
          <a:stretch/>
        </p:blipFill>
        <p:spPr>
          <a:xfrm>
            <a:off x="474242" y="5047954"/>
            <a:ext cx="908354" cy="506082"/>
          </a:xfrm>
          <a:prstGeom prst="rect">
            <a:avLst/>
          </a:prstGeom>
        </p:spPr>
      </p:pic>
      <p:pic>
        <p:nvPicPr>
          <p:cNvPr id="15" name="תמונה 14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 flipH="1">
            <a:off x="42113" y="6695025"/>
            <a:ext cx="673770" cy="549982"/>
          </a:xfrm>
          <a:prstGeom prst="rect">
            <a:avLst/>
          </a:prstGeom>
        </p:spPr>
      </p:pic>
      <p:pic>
        <p:nvPicPr>
          <p:cNvPr id="6" name="תמונה 5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08841" y="7437768"/>
            <a:ext cx="1020405" cy="678460"/>
          </a:xfrm>
          <a:prstGeom prst="rect">
            <a:avLst/>
          </a:prstGeom>
        </p:spPr>
      </p:pic>
      <p:pic>
        <p:nvPicPr>
          <p:cNvPr id="11" name="תמונה 10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83772" y="7437768"/>
            <a:ext cx="1020404" cy="678460"/>
          </a:xfrm>
          <a:prstGeom prst="rect">
            <a:avLst/>
          </a:prstGeom>
        </p:spPr>
      </p:pic>
      <p:pic>
        <p:nvPicPr>
          <p:cNvPr id="16" name="תמונה 15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8808" y="7437768"/>
            <a:ext cx="1020404" cy="6784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741125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ערכת נושא Office">
  <a:themeElements>
    <a:clrScheme name="ערכת נושא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ערכת נושא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ערכת נושא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מסמך" ma:contentTypeID="0x010100E5B49853B8506547AE02986D897A3929" ma:contentTypeVersion="0" ma:contentTypeDescription="צור מסמך חדש." ma:contentTypeScope="" ma:versionID="d9ff86a87aad043d0f464b3dfa812f93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c0a8b64840a5e1cf6af9bf71e3838102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סוג תוכן" ma:readOnly="true"/>
        <xsd:element ref="dc:title" minOccurs="0" maxOccurs="1" ma:index="4" ma:displayName="כותרת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356D82C-94F1-4C30-A5DD-4EA86B89A49F}">
  <ds:schemaRefs>
    <ds:schemaRef ds:uri="http://schemas.microsoft.com/office/2006/documentManagement/types"/>
    <ds:schemaRef ds:uri="http://purl.org/dc/dcmitype/"/>
    <ds:schemaRef ds:uri="http://schemas.microsoft.com/office/2006/metadata/properties"/>
    <ds:schemaRef ds:uri="http://schemas.microsoft.com/office/infopath/2007/PartnerControls"/>
    <ds:schemaRef ds:uri="http://www.w3.org/XML/1998/namespace"/>
    <ds:schemaRef ds:uri="http://purl.org/dc/elements/1.1/"/>
    <ds:schemaRef ds:uri="http://purl.org/dc/terms/"/>
    <ds:schemaRef ds:uri="http://schemas.openxmlformats.org/package/2006/metadata/core-properties"/>
  </ds:schemaRefs>
</ds:datastoreItem>
</file>

<file path=customXml/itemProps2.xml><?xml version="1.0" encoding="utf-8"?>
<ds:datastoreItem xmlns:ds="http://schemas.openxmlformats.org/officeDocument/2006/customXml" ds:itemID="{D331B54B-7CAA-4152-8C50-BCBB89C8697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A6741C57-8F03-4992-B8F4-4D26FE58819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92</TotalTime>
  <Words>162</Words>
  <Application>Microsoft Office PowerPoint</Application>
  <PresentationFormat>‫הצגה על המסך (4:3)</PresentationFormat>
  <Paragraphs>12</Paragraphs>
  <Slides>1</Slides>
  <Notes>0</Notes>
  <HiddenSlides>0</HiddenSlides>
  <MMClips>0</MMClips>
  <ScaleCrop>false</ScaleCrop>
  <HeadingPairs>
    <vt:vector size="4" baseType="variant"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1</vt:i4>
      </vt:variant>
    </vt:vector>
  </HeadingPairs>
  <TitlesOfParts>
    <vt:vector size="2" baseType="lpstr">
      <vt:lpstr>ערכת נושא Office</vt:lpstr>
      <vt:lpstr>מנהלת מח' איכות הסביבה, קיימות ותברואה: ענת בן דרור                                                מייל: anatbd@hefer.org.il טל' 09-8981652  רכזת מיחזור: שמרית בשן מייל:  shmritb@hefer.org.il  טלפון: 09-8973324 מזכירת המחלקה: מלכה ריזה מייל: malca@hefer.org.il  טלפון: 09-8981665 מוקד הרשות – 107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טלפונים חשובים – אגף שפ"ע – 09-7777777 מוקד הרשות - 103</dc:title>
  <dc:creator>user</dc:creator>
  <cp:lastModifiedBy>ענת בן דרור</cp:lastModifiedBy>
  <cp:revision>12</cp:revision>
  <dcterms:created xsi:type="dcterms:W3CDTF">2018-01-04T11:35:59Z</dcterms:created>
  <dcterms:modified xsi:type="dcterms:W3CDTF">2018-01-14T14:16:45Z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0x010100E5B49853B8506547AE02986D897A3929</vt:lpwstr>
  </property>
</Properties>
</file>