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300" r:id="rId3"/>
    <p:sldId id="288" r:id="rId4"/>
    <p:sldId id="291" r:id="rId5"/>
    <p:sldId id="292" r:id="rId6"/>
    <p:sldId id="287" r:id="rId7"/>
    <p:sldId id="293" r:id="rId8"/>
    <p:sldId id="301" r:id="rId9"/>
    <p:sldId id="303" r:id="rId10"/>
    <p:sldId id="302" r:id="rId11"/>
    <p:sldId id="304" r:id="rId12"/>
    <p:sldId id="294" r:id="rId13"/>
    <p:sldId id="295" r:id="rId14"/>
    <p:sldId id="297" r:id="rId15"/>
    <p:sldId id="305" r:id="rId16"/>
    <p:sldId id="296" r:id="rId17"/>
    <p:sldId id="306" r:id="rId18"/>
    <p:sldId id="276" r:id="rId19"/>
    <p:sldId id="298" r:id="rId20"/>
    <p:sldId id="277" r:id="rId21"/>
    <p:sldId id="299"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2898" userDrawn="1">
          <p15:clr>
            <a:srgbClr val="A4A3A4"/>
          </p15:clr>
        </p15:guide>
        <p15:guide id="3" pos="5634" userDrawn="1">
          <p15:clr>
            <a:srgbClr val="A4A3A4"/>
          </p15:clr>
        </p15:guide>
        <p15:guide id="4" pos="108" userDrawn="1">
          <p15:clr>
            <a:srgbClr val="A4A3A4"/>
          </p15:clr>
        </p15:guide>
        <p15:guide id="5" orient="horz" pos="624" userDrawn="1">
          <p15:clr>
            <a:srgbClr val="A4A3A4"/>
          </p15:clr>
        </p15:guide>
        <p15:guide id="6" orient="horz" pos="4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C8E"/>
    <a:srgbClr val="75BDA7"/>
    <a:srgbClr val="479DA4"/>
    <a:srgbClr val="2E5E48"/>
    <a:srgbClr val="E6EEF0"/>
    <a:srgbClr val="BAB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52" autoAdjust="0"/>
  </p:normalViewPr>
  <p:slideViewPr>
    <p:cSldViewPr snapToGrid="0" showGuides="1">
      <p:cViewPr varScale="1">
        <p:scale>
          <a:sx n="74" d="100"/>
          <a:sy n="74" d="100"/>
        </p:scale>
        <p:origin x="1206" y="72"/>
      </p:cViewPr>
      <p:guideLst>
        <p:guide orient="horz" pos="2328"/>
        <p:guide pos="2898"/>
        <p:guide pos="5634"/>
        <p:guide pos="108"/>
        <p:guide orient="horz" pos="624"/>
        <p:guide orient="horz" pos="40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____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הכנסות</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0807-1F42-9A0D-5DFC99B9E5B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0807-1F42-9A0D-5DFC99B9E5B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0807-1F42-9A0D-5DFC99B9E5B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0807-1F42-9A0D-5DFC99B9E5BE}"/>
              </c:ext>
            </c:extLst>
          </c:dPt>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Narkisim" panose="020E0502050101010101" pitchFamily="34" charset="-79"/>
                    <a:ea typeface="+mn-ea"/>
                    <a:cs typeface="Narkisim" panose="020E0502050101010101" pitchFamily="34" charset="-79"/>
                  </a:defRPr>
                </a:pPr>
                <a:endParaRPr lang="he-IL"/>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תשלום תושבים</c:v>
                </c:pt>
                <c:pt idx="1">
                  <c:v>השתתפות המועצה</c:v>
                </c:pt>
                <c:pt idx="2">
                  <c:v>הכנסות עצמיות (מים)</c:v>
                </c:pt>
                <c:pt idx="3">
                  <c:v>אחרות</c:v>
                </c:pt>
              </c:strCache>
            </c:strRef>
          </c:cat>
          <c:val>
            <c:numRef>
              <c:f>Sheet1!$B$2:$B$5</c:f>
              <c:numCache>
                <c:formatCode>0%</c:formatCode>
                <c:ptCount val="4"/>
                <c:pt idx="0">
                  <c:v>0.45</c:v>
                </c:pt>
                <c:pt idx="1">
                  <c:v>0.15</c:v>
                </c:pt>
                <c:pt idx="2">
                  <c:v>0.37</c:v>
                </c:pt>
                <c:pt idx="3">
                  <c:v>0.03</c:v>
                </c:pt>
              </c:numCache>
            </c:numRef>
          </c:val>
          <c:extLst xmlns:c16r2="http://schemas.microsoft.com/office/drawing/2015/06/chart">
            <c:ext xmlns:c16="http://schemas.microsoft.com/office/drawing/2014/chart" uri="{C3380CC4-5D6E-409C-BE32-E72D297353CC}">
              <c16:uniqueId val="{00000000-5188-024D-B6A0-88AA00DCFAC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Narkisim" panose="020E0502050101010101" pitchFamily="34" charset="-79"/>
              <a:ea typeface="+mn-ea"/>
              <a:cs typeface="Narkisim" panose="020E0502050101010101" pitchFamily="34" charset="-79"/>
            </a:defRPr>
          </a:pPr>
          <a:endParaRPr lang="he-I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Narkisim" panose="020E0502050101010101" pitchFamily="34" charset="-79"/>
          <a:cs typeface="Narkisim" panose="020E0502050101010101" pitchFamily="34" charset="-79"/>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הוצאות</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413-AA44-8EB8-3DB53BFBAC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413-AA44-8EB8-3DB53BFBAC1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413-AA44-8EB8-3DB53BFBAC1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1413-AA44-8EB8-3DB53BFBAC10}"/>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1413-AA44-8EB8-3DB53BFBAC10}"/>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1413-AA44-8EB8-3DB53BFBAC10}"/>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1413-AA44-8EB8-3DB53BFBAC10}"/>
              </c:ext>
            </c:extLst>
          </c:dPt>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Narkisim" panose="020E0502050101010101" pitchFamily="34" charset="-79"/>
                    <a:ea typeface="+mn-ea"/>
                    <a:cs typeface="Narkisim" panose="020E0502050101010101" pitchFamily="34" charset="-79"/>
                  </a:defRPr>
                </a:pPr>
                <a:endParaRPr lang="he-IL"/>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Sheet1!$A$2:$A$8</c:f>
              <c:strCache>
                <c:ptCount val="7"/>
                <c:pt idx="0">
                  <c:v>מים</c:v>
                </c:pt>
                <c:pt idx="1">
                  <c:v>תחזוקה</c:v>
                </c:pt>
                <c:pt idx="2">
                  <c:v>תרבות, רווחה ונוער</c:v>
                </c:pt>
                <c:pt idx="3">
                  <c:v>תברואה</c:v>
                </c:pt>
                <c:pt idx="4">
                  <c:v>מנהלה</c:v>
                </c:pt>
                <c:pt idx="5">
                  <c:v>ביטחון</c:v>
                </c:pt>
                <c:pt idx="6">
                  <c:v>אחרות</c:v>
                </c:pt>
              </c:strCache>
            </c:strRef>
          </c:cat>
          <c:val>
            <c:numRef>
              <c:f>Sheet1!$B$2:$B$8</c:f>
              <c:numCache>
                <c:formatCode>0%</c:formatCode>
                <c:ptCount val="7"/>
                <c:pt idx="0">
                  <c:v>0.3</c:v>
                </c:pt>
                <c:pt idx="1">
                  <c:v>0.18</c:v>
                </c:pt>
                <c:pt idx="2">
                  <c:v>0.13</c:v>
                </c:pt>
                <c:pt idx="3">
                  <c:v>0.11</c:v>
                </c:pt>
                <c:pt idx="4">
                  <c:v>0.12</c:v>
                </c:pt>
                <c:pt idx="5">
                  <c:v>0.09</c:v>
                </c:pt>
                <c:pt idx="6">
                  <c:v>0.05</c:v>
                </c:pt>
              </c:numCache>
            </c:numRef>
          </c:val>
          <c:extLst xmlns:c16r2="http://schemas.microsoft.com/office/drawing/2015/06/chart">
            <c:ext xmlns:c16="http://schemas.microsoft.com/office/drawing/2014/chart" uri="{C3380CC4-5D6E-409C-BE32-E72D297353CC}">
              <c16:uniqueId val="{00000000-2F5E-A648-8E6D-A6C233761F12}"/>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Narkisim" panose="020E0502050101010101" pitchFamily="34" charset="-79"/>
              <a:ea typeface="+mn-ea"/>
              <a:cs typeface="Narkisim" panose="020E0502050101010101" pitchFamily="34" charset="-79"/>
            </a:defRPr>
          </a:pPr>
          <a:endParaRPr lang="he-I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Narkisim" panose="020E0502050101010101" pitchFamily="34" charset="-79"/>
          <a:cs typeface="Narkisim" panose="020E0502050101010101" pitchFamily="34" charset="-79"/>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1/23/2019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F864C-44C4-4000-952D-01F31BFB3F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21392E06-C914-467E-9D4F-BD763EDA2DD5}"/>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9F007DB-4F12-4428-9C48-5120DF070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60B5D73-1652-4A8E-B5A3-101523D7290A}"/>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9B7FB99-7425-444D-B602-01B672BCE8C6}"/>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33A3535-1708-499D-B5D2-7D8F9FD18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2CABF-E3C1-431A-A69C-D4881CC43F0F}"/>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5584226-69DA-4211-B2C8-C29FD05A4A69}"/>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B968D5F-2AB6-42D3-A54E-AB3E6032517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65AB07F-D5F7-402A-AE4E-027BF1CA912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8C848-926A-4FD3-A311-A100A2662BE1}"/>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8ECD90-B4F0-4DFB-BB3D-F2310207896F}"/>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335A6C3A-033E-474B-AB97-D8291A04E7D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32B928-3A23-4FCA-AD1F-E45A467B54F5}"/>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3BDC8376-6FC6-4A11-B0DB-9A148E9C00E2}"/>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8" name="Footer Placeholder 7">
            <a:extLst>
              <a:ext uri="{FF2B5EF4-FFF2-40B4-BE49-F238E27FC236}">
                <a16:creationId xmlns=""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4" name="Footer Placeholder 3">
            <a:extLst>
              <a:ext uri="{FF2B5EF4-FFF2-40B4-BE49-F238E27FC236}">
                <a16:creationId xmlns=""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3" name="Footer Placeholder 2">
            <a:extLst>
              <a:ext uri="{FF2B5EF4-FFF2-40B4-BE49-F238E27FC236}">
                <a16:creationId xmlns=""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83DA1-5CB8-405D-9613-8A9B7BC566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842BB15-A24D-42E9-9CAE-BB827226301E}"/>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F0849D-D3C3-462A-9751-4EAB0B9145E4}"/>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8F5C67-EEEC-4AB0-9653-0F80D6B109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1DD50D6D-5277-4324-AF23-5FAF007834EB}"/>
              </a:ext>
            </a:extLst>
          </p:cNvPr>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75275657-2BF9-4761-96B6-50EE3CFCFAD0}"/>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3445CA-54C1-4DDE-A216-DD2414E3F59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306395A-6879-4E93-B24E-067F88AC1D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50FF5B-A6A6-4F0F-AA5D-3F0F69A43AEB}"/>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DA1498-92C7-4E4B-8045-C9195F453964}" type="datetimeFigureOut">
              <a:rPr lang="en-US" smtClean="0"/>
              <a:t>1/23/2019</a:t>
            </a:fld>
            <a:endParaRPr lang="en-US" dirty="0"/>
          </a:p>
        </p:txBody>
      </p:sp>
      <p:sp>
        <p:nvSpPr>
          <p:cNvPr id="5" name="Footer Placeholder 4">
            <a:extLst>
              <a:ext uri="{FF2B5EF4-FFF2-40B4-BE49-F238E27FC236}">
                <a16:creationId xmlns="" xmlns:a16="http://schemas.microsoft.com/office/drawing/2014/main" id="{FA798FAA-76CC-42EF-8BE0-466A41BBAB09}"/>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5149FF02-6890-4E10-B958-1097AD32C6F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tx2">
              <a:lumMod val="75000"/>
            </a:schemeClr>
          </a:fgClr>
          <a:bgClr>
            <a:schemeClr val="tx2">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00AEF-1595-4419-801B-6E36A33BB8CF}"/>
              </a:ext>
            </a:extLst>
          </p:cNvPr>
          <p:cNvSpPr>
            <a:spLocks noGrp="1"/>
          </p:cNvSpPr>
          <p:nvPr>
            <p:ph type="ctrTitle"/>
          </p:nvPr>
        </p:nvSpPr>
        <p:spPr>
          <a:xfrm>
            <a:off x="1143000" y="4139279"/>
            <a:ext cx="6858000" cy="1516569"/>
          </a:xfrm>
        </p:spPr>
        <p:txBody>
          <a:bodyPr vert="horz" lIns="0" tIns="0" rIns="0" bIns="0" rtlCol="0" anchor="t">
            <a:spAutoFit/>
          </a:bodyPr>
          <a:lstStyle/>
          <a:p>
            <a:pPr rtl="1"/>
            <a:r>
              <a:rPr lang="he-IL" sz="5400" b="1" dirty="0">
                <a:solidFill>
                  <a:schemeClr val="bg1"/>
                </a:solidFill>
                <a:latin typeface="Aharoni" panose="02010803020104030203" pitchFamily="2" charset="-79"/>
                <a:cs typeface="Aharoni" panose="02010803020104030203" pitchFamily="2" charset="-79"/>
              </a:rPr>
              <a:t>מפגש תושבים חופית</a:t>
            </a:r>
            <a:br>
              <a:rPr lang="he-IL" sz="5400" b="1" dirty="0">
                <a:solidFill>
                  <a:schemeClr val="bg1"/>
                </a:solidFill>
                <a:latin typeface="Aharoni" panose="02010803020104030203" pitchFamily="2" charset="-79"/>
                <a:cs typeface="Aharoni" panose="02010803020104030203" pitchFamily="2" charset="-79"/>
              </a:rPr>
            </a:br>
            <a:r>
              <a:rPr lang="he-IL" sz="5400" b="1" dirty="0">
                <a:solidFill>
                  <a:schemeClr val="bg1"/>
                </a:solidFill>
                <a:latin typeface="Aharoni" panose="02010803020104030203" pitchFamily="2" charset="-79"/>
                <a:cs typeface="Aharoni" panose="02010803020104030203" pitchFamily="2" charset="-79"/>
              </a:rPr>
              <a:t>ינואר 2019</a:t>
            </a:r>
            <a:endParaRPr lang="en-US" sz="5400" b="1" dirty="0">
              <a:solidFill>
                <a:schemeClr val="bg1"/>
              </a:solidFill>
              <a:latin typeface="Aharoni" panose="02010803020104030203" pitchFamily="2" charset="-79"/>
              <a:cs typeface="Aharoni" panose="02010803020104030203" pitchFamily="2" charset="-79"/>
            </a:endParaRPr>
          </a:p>
        </p:txBody>
      </p:sp>
      <p:sp>
        <p:nvSpPr>
          <p:cNvPr id="4" name="Diamond 3">
            <a:extLst>
              <a:ext uri="{FF2B5EF4-FFF2-40B4-BE49-F238E27FC236}">
                <a16:creationId xmlns="" xmlns:a16="http://schemas.microsoft.com/office/drawing/2014/main" id="{1C59176D-59A8-4C02-B448-EE01232FB3E7}"/>
              </a:ext>
              <a:ext uri="{C183D7F6-B498-43B3-948B-1728B52AA6E4}">
                <adec:decorative xmlns="" xmlns:adec="http://schemas.microsoft.com/office/drawing/2017/decorative" val="1"/>
              </a:ext>
            </a:extLst>
          </p:cNvPr>
          <p:cNvSpPr/>
          <p:nvPr/>
        </p:nvSpPr>
        <p:spPr>
          <a:xfrm>
            <a:off x="3594239" y="401069"/>
            <a:ext cx="1955523" cy="1955523"/>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Diamond 4">
            <a:extLst>
              <a:ext uri="{FF2B5EF4-FFF2-40B4-BE49-F238E27FC236}">
                <a16:creationId xmlns="" xmlns:a16="http://schemas.microsoft.com/office/drawing/2014/main" id="{A50B1817-3C7F-41BC-8557-7A00C928EE16}"/>
              </a:ext>
              <a:ext uri="{C183D7F6-B498-43B3-948B-1728B52AA6E4}">
                <adec:decorative xmlns="" xmlns:adec="http://schemas.microsoft.com/office/drawing/2017/decorative" val="1"/>
              </a:ext>
            </a:extLst>
          </p:cNvPr>
          <p:cNvSpPr/>
          <p:nvPr/>
        </p:nvSpPr>
        <p:spPr>
          <a:xfrm>
            <a:off x="3243943" y="-470808"/>
            <a:ext cx="2656115" cy="265611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 xmlns:a16="http://schemas.microsoft.com/office/drawing/2014/main" id="{E0B7DC87-FE90-9043-9D9A-BCC8B3085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329" y="3024542"/>
            <a:ext cx="1055342" cy="1055342"/>
          </a:xfrm>
          <a:prstGeom prst="rect">
            <a:avLst/>
          </a:prstGeom>
          <a:noFill/>
        </p:spPr>
      </p:pic>
    </p:spTree>
    <p:extLst>
      <p:ext uri="{BB962C8B-B14F-4D97-AF65-F5344CB8AC3E}">
        <p14:creationId xmlns:p14="http://schemas.microsoft.com/office/powerpoint/2010/main" val="238784904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חלוקת ההוצאות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sp>
        <p:nvSpPr>
          <p:cNvPr id="4" name="Content Placeholder 3">
            <a:extLst>
              <a:ext uri="{FF2B5EF4-FFF2-40B4-BE49-F238E27FC236}">
                <a16:creationId xmlns="" xmlns:a16="http://schemas.microsoft.com/office/drawing/2014/main" id="{72D61744-3296-2945-A4D8-6E82ACF4E70E}"/>
              </a:ext>
            </a:extLst>
          </p:cNvPr>
          <p:cNvSpPr>
            <a:spLocks noGrp="1"/>
          </p:cNvSpPr>
          <p:nvPr>
            <p:ph idx="1"/>
          </p:nvPr>
        </p:nvSpPr>
        <p:spPr>
          <a:xfrm>
            <a:off x="560972" y="1633760"/>
            <a:ext cx="8022055" cy="4935481"/>
          </a:xfrm>
        </p:spPr>
        <p:txBody>
          <a:bodyPr>
            <a:normAutofit lnSpcReduction="10000"/>
          </a:bodyPr>
          <a:lstStyle/>
          <a:p>
            <a:pPr algn="r" rtl="1">
              <a:lnSpc>
                <a:spcPct val="150000"/>
              </a:lnSpc>
              <a:defRPr/>
            </a:pPr>
            <a:r>
              <a:rPr lang="he-IL" sz="2800" dirty="0">
                <a:solidFill>
                  <a:srgbClr val="000000"/>
                </a:solidFill>
                <a:latin typeface="Narkisim" panose="020E0502050101010101" pitchFamily="34" charset="-79"/>
                <a:cs typeface="Narkisim" panose="020E0502050101010101" pitchFamily="34" charset="-79"/>
              </a:rPr>
              <a:t>מים – 1.2 מיליון שקל 30% מההוצאות</a:t>
            </a:r>
          </a:p>
          <a:p>
            <a:pPr algn="r" rtl="1">
              <a:lnSpc>
                <a:spcPct val="150000"/>
              </a:lnSpc>
              <a:defRPr/>
            </a:pPr>
            <a:r>
              <a:rPr lang="he-IL" sz="2800" dirty="0">
                <a:latin typeface="Narkisim" panose="020E0502050101010101" pitchFamily="34" charset="-79"/>
                <a:cs typeface="Narkisim" panose="020E0502050101010101" pitchFamily="34" charset="-79"/>
              </a:rPr>
              <a:t>תחזוקה – 740 אלף שקל 18% מההוצאות</a:t>
            </a:r>
          </a:p>
          <a:p>
            <a:pPr algn="r" rtl="1">
              <a:lnSpc>
                <a:spcPct val="150000"/>
              </a:lnSpc>
              <a:defRPr/>
            </a:pPr>
            <a:r>
              <a:rPr lang="he-IL" sz="2800" dirty="0">
                <a:solidFill>
                  <a:srgbClr val="000000"/>
                </a:solidFill>
                <a:latin typeface="Narkisim" panose="020E0502050101010101" pitchFamily="34" charset="-79"/>
                <a:cs typeface="Narkisim" panose="020E0502050101010101" pitchFamily="34" charset="-79"/>
              </a:rPr>
              <a:t>תרבות רווחה ונוער –</a:t>
            </a:r>
            <a:r>
              <a:rPr lang="en-US" sz="2800" dirty="0">
                <a:solidFill>
                  <a:srgbClr val="000000"/>
                </a:solidFill>
                <a:latin typeface="Narkisim" panose="020E0502050101010101" pitchFamily="34" charset="-79"/>
                <a:cs typeface="Narkisim" panose="020E0502050101010101" pitchFamily="34" charset="-79"/>
              </a:rPr>
              <a:t> </a:t>
            </a:r>
            <a:r>
              <a:rPr lang="he-IL" sz="2800" dirty="0">
                <a:solidFill>
                  <a:srgbClr val="000000"/>
                </a:solidFill>
                <a:latin typeface="Narkisim" panose="020E0502050101010101" pitchFamily="34" charset="-79"/>
                <a:cs typeface="Narkisim" panose="020E0502050101010101" pitchFamily="34" charset="-79"/>
              </a:rPr>
              <a:t>537 אלף שקל 13%</a:t>
            </a:r>
            <a:r>
              <a:rPr lang="en-US" sz="2800" dirty="0">
                <a:solidFill>
                  <a:srgbClr val="000000"/>
                </a:solidFill>
                <a:latin typeface="Narkisim" panose="020E0502050101010101" pitchFamily="34" charset="-79"/>
                <a:cs typeface="Narkisim" panose="020E0502050101010101" pitchFamily="34" charset="-79"/>
              </a:rPr>
              <a:t> </a:t>
            </a:r>
            <a:r>
              <a:rPr lang="he-IL" sz="2800" dirty="0">
                <a:solidFill>
                  <a:srgbClr val="000000"/>
                </a:solidFill>
                <a:latin typeface="Narkisim" panose="020E0502050101010101" pitchFamily="34" charset="-79"/>
                <a:cs typeface="Narkisim" panose="020E0502050101010101" pitchFamily="34" charset="-79"/>
              </a:rPr>
              <a:t> מההוצאות</a:t>
            </a:r>
          </a:p>
          <a:p>
            <a:pPr algn="r" rtl="1">
              <a:lnSpc>
                <a:spcPct val="150000"/>
              </a:lnSpc>
              <a:defRPr/>
            </a:pPr>
            <a:r>
              <a:rPr lang="he-IL" sz="2800" dirty="0">
                <a:latin typeface="Narkisim" panose="020E0502050101010101" pitchFamily="34" charset="-79"/>
                <a:cs typeface="Narkisim" panose="020E0502050101010101" pitchFamily="34" charset="-79"/>
              </a:rPr>
              <a:t>תברואה – 445 אלף שקל 11% מההוצאות</a:t>
            </a:r>
          </a:p>
          <a:p>
            <a:pPr algn="r" rtl="1">
              <a:lnSpc>
                <a:spcPct val="150000"/>
              </a:lnSpc>
              <a:defRPr/>
            </a:pPr>
            <a:r>
              <a:rPr lang="he-IL" sz="2800" dirty="0">
                <a:solidFill>
                  <a:srgbClr val="000000"/>
                </a:solidFill>
                <a:latin typeface="Narkisim" panose="020E0502050101010101" pitchFamily="34" charset="-79"/>
                <a:cs typeface="Narkisim" panose="020E0502050101010101" pitchFamily="34" charset="-79"/>
              </a:rPr>
              <a:t>מנהלה – 465 אלף 12% מההוצאות</a:t>
            </a:r>
          </a:p>
          <a:p>
            <a:pPr algn="r" rtl="1">
              <a:lnSpc>
                <a:spcPct val="150000"/>
              </a:lnSpc>
              <a:defRPr/>
            </a:pPr>
            <a:r>
              <a:rPr lang="he-IL" sz="2800" dirty="0">
                <a:latin typeface="Narkisim" panose="020E0502050101010101" pitchFamily="34" charset="-79"/>
                <a:cs typeface="Narkisim" panose="020E0502050101010101" pitchFamily="34" charset="-79"/>
              </a:rPr>
              <a:t>בטחון – 343 אלף שקל 9% מההוצאות</a:t>
            </a:r>
          </a:p>
          <a:p>
            <a:pPr algn="r" rtl="1">
              <a:lnSpc>
                <a:spcPct val="150000"/>
              </a:lnSpc>
              <a:defRPr/>
            </a:pPr>
            <a:r>
              <a:rPr lang="he-IL" sz="2800" dirty="0">
                <a:latin typeface="Narkisim" panose="020E0502050101010101" pitchFamily="34" charset="-79"/>
                <a:cs typeface="Narkisim" panose="020E0502050101010101" pitchFamily="34" charset="-79"/>
              </a:rPr>
              <a:t>אחרות – 210 אלף שקל</a:t>
            </a:r>
            <a:r>
              <a:rPr lang="en-US" sz="2800" dirty="0">
                <a:latin typeface="Narkisim" panose="020E0502050101010101" pitchFamily="34" charset="-79"/>
                <a:cs typeface="Narkisim" panose="020E0502050101010101" pitchFamily="34" charset="-79"/>
              </a:rPr>
              <a:t> </a:t>
            </a:r>
            <a:r>
              <a:rPr lang="he-IL" sz="2800" dirty="0">
                <a:latin typeface="Narkisim" panose="020E0502050101010101" pitchFamily="34" charset="-79"/>
                <a:cs typeface="Narkisim" panose="020E0502050101010101" pitchFamily="34" charset="-79"/>
              </a:rPr>
              <a:t> 5% מההוצאות</a:t>
            </a:r>
          </a:p>
          <a:p>
            <a:pPr marL="0" indent="0" algn="r" rtl="1">
              <a:buFontTx/>
              <a:buNone/>
              <a:defRPr/>
            </a:pPr>
            <a:endParaRPr lang="aa-ET" sz="2800" dirty="0">
              <a:latin typeface="Narkisim" panose="020E0502050101010101" pitchFamily="34" charset="-79"/>
              <a:cs typeface="Narkisim" panose="020E0502050101010101" pitchFamily="34" charset="-79"/>
            </a:endParaRPr>
          </a:p>
        </p:txBody>
      </p:sp>
      <p:pic>
        <p:nvPicPr>
          <p:cNvPr id="6" name="Picture 5">
            <a:extLst>
              <a:ext uri="{FF2B5EF4-FFF2-40B4-BE49-F238E27FC236}">
                <a16:creationId xmlns="" xmlns:a16="http://schemas.microsoft.com/office/drawing/2014/main" id="{B0032C59-9EB8-0E4D-BC96-62D79BF7E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190987885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חלוקת ההוצאות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graphicFrame>
        <p:nvGraphicFramePr>
          <p:cNvPr id="5" name="Content Placeholder 4">
            <a:extLst>
              <a:ext uri="{FF2B5EF4-FFF2-40B4-BE49-F238E27FC236}">
                <a16:creationId xmlns="" xmlns:a16="http://schemas.microsoft.com/office/drawing/2014/main" id="{372F4ACA-8627-0440-A6F7-5163D1828B44}"/>
              </a:ext>
            </a:extLst>
          </p:cNvPr>
          <p:cNvGraphicFramePr>
            <a:graphicFrameLocks noGrp="1"/>
          </p:cNvGraphicFramePr>
          <p:nvPr>
            <p:ph idx="1"/>
            <p:extLst>
              <p:ext uri="{D42A27DB-BD31-4B8C-83A1-F6EECF244321}">
                <p14:modId xmlns:p14="http://schemas.microsoft.com/office/powerpoint/2010/main" val="360850085"/>
              </p:ext>
            </p:extLst>
          </p:nvPr>
        </p:nvGraphicFramePr>
        <p:xfrm>
          <a:off x="560388" y="1633538"/>
          <a:ext cx="8023225" cy="49355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 xmlns:a16="http://schemas.microsoft.com/office/drawing/2014/main" id="{B0032C59-9EB8-0E4D-BC96-62D79BF7E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284734373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ביטחון</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sp>
        <p:nvSpPr>
          <p:cNvPr id="3" name="Content Placeholder 2">
            <a:extLst>
              <a:ext uri="{FF2B5EF4-FFF2-40B4-BE49-F238E27FC236}">
                <a16:creationId xmlns="" xmlns:a16="http://schemas.microsoft.com/office/drawing/2014/main" id="{27A533A9-8F06-2148-B1D1-A172A64F8FC0}"/>
              </a:ext>
            </a:extLst>
          </p:cNvPr>
          <p:cNvSpPr>
            <a:spLocks noGrp="1"/>
          </p:cNvSpPr>
          <p:nvPr>
            <p:ph idx="1"/>
          </p:nvPr>
        </p:nvSpPr>
        <p:spPr>
          <a:xfrm>
            <a:off x="439153" y="1633759"/>
            <a:ext cx="8265694" cy="4983607"/>
          </a:xfrm>
        </p:spPr>
        <p:txBody>
          <a:bodyPr>
            <a:normAutofit fontScale="85000" lnSpcReduction="20000"/>
          </a:bodyPr>
          <a:lstStyle/>
          <a:p>
            <a:pPr algn="just" rtl="1">
              <a:lnSpc>
                <a:spcPct val="150000"/>
              </a:lnSpc>
            </a:pPr>
            <a:r>
              <a:rPr lang="he-IL" sz="2800" dirty="0">
                <a:latin typeface="Narkisim" panose="020E0502050101010101" pitchFamily="34" charset="-79"/>
                <a:cs typeface="Narkisim" panose="020E0502050101010101" pitchFamily="34" charset="-79"/>
              </a:rPr>
              <a:t>אפיון אירועי פשיעה בגוש</a:t>
            </a:r>
          </a:p>
          <a:p>
            <a:pPr algn="just" rtl="1">
              <a:lnSpc>
                <a:spcPct val="150000"/>
              </a:lnSpc>
            </a:pPr>
            <a:r>
              <a:rPr lang="he-IL" sz="2800" dirty="0">
                <a:latin typeface="Narkisim" panose="020E0502050101010101" pitchFamily="34" charset="-79"/>
                <a:cs typeface="Narkisim" panose="020E0502050101010101" pitchFamily="34" charset="-79"/>
              </a:rPr>
              <a:t>שת"פ בין </a:t>
            </a:r>
            <a:r>
              <a:rPr lang="he-IL" sz="2800" dirty="0" smtClean="0">
                <a:latin typeface="Narkisim" panose="020E0502050101010101" pitchFamily="34" charset="-79"/>
                <a:cs typeface="Narkisim" panose="020E0502050101010101" pitchFamily="34" charset="-79"/>
              </a:rPr>
              <a:t>הישובים</a:t>
            </a:r>
          </a:p>
          <a:p>
            <a:pPr algn="just" rtl="1">
              <a:lnSpc>
                <a:spcPct val="150000"/>
              </a:lnSpc>
            </a:pPr>
            <a:r>
              <a:rPr lang="he-IL" sz="2800" dirty="0" err="1" smtClean="0">
                <a:latin typeface="Narkisim" panose="020E0502050101010101" pitchFamily="34" charset="-79"/>
                <a:cs typeface="Narkisim" panose="020E0502050101010101" pitchFamily="34" charset="-79"/>
              </a:rPr>
              <a:t>צח"י</a:t>
            </a:r>
            <a:r>
              <a:rPr lang="he-IL" sz="2800" dirty="0" smtClean="0">
                <a:latin typeface="Narkisim" panose="020E0502050101010101" pitchFamily="34" charset="-79"/>
                <a:cs typeface="Narkisim" panose="020E0502050101010101" pitchFamily="34" charset="-79"/>
              </a:rPr>
              <a:t> – הכשרות, </a:t>
            </a:r>
            <a:r>
              <a:rPr lang="he-IL" sz="2800" dirty="0" err="1" smtClean="0">
                <a:latin typeface="Narkisim" panose="020E0502050101010101" pitchFamily="34" charset="-79"/>
                <a:cs typeface="Narkisim" panose="020E0502050101010101" pitchFamily="34" charset="-79"/>
              </a:rPr>
              <a:t>תירגולים</a:t>
            </a:r>
            <a:r>
              <a:rPr lang="he-IL" sz="2800" dirty="0" smtClean="0">
                <a:latin typeface="Narkisim" panose="020E0502050101010101" pitchFamily="34" charset="-79"/>
                <a:cs typeface="Narkisim" panose="020E0502050101010101" pitchFamily="34" charset="-79"/>
              </a:rPr>
              <a:t>, מקלטים </a:t>
            </a:r>
            <a:endParaRPr lang="he-IL" sz="2800" dirty="0">
              <a:latin typeface="Narkisim" panose="020E0502050101010101" pitchFamily="34" charset="-79"/>
              <a:cs typeface="Narkisim" panose="020E0502050101010101" pitchFamily="34" charset="-79"/>
            </a:endParaRPr>
          </a:p>
          <a:p>
            <a:pPr algn="just" rtl="1">
              <a:lnSpc>
                <a:spcPct val="150000"/>
              </a:lnSpc>
            </a:pPr>
            <a:r>
              <a:rPr lang="he-IL" sz="2800" dirty="0">
                <a:latin typeface="Narkisim" panose="020E0502050101010101" pitchFamily="34" charset="-79"/>
                <a:cs typeface="Narkisim" panose="020E0502050101010101" pitchFamily="34" charset="-79"/>
              </a:rPr>
              <a:t>רקע לפעילות אבטחה בגוש ותוכנית אבטחת הגוש החדשה</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המטרה</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כיתת הכוננות</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אמצעים טכנולוגים</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מודיעין</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קשר עם המשטרה</a:t>
            </a:r>
          </a:p>
          <a:p>
            <a:pPr marL="685791" lvl="1" indent="-342900" algn="just" rtl="1">
              <a:lnSpc>
                <a:spcPct val="150000"/>
              </a:lnSpc>
            </a:pPr>
            <a:r>
              <a:rPr lang="he-IL" sz="2400" dirty="0">
                <a:latin typeface="Narkisim" panose="020E0502050101010101" pitchFamily="34" charset="-79"/>
                <a:cs typeface="Narkisim" panose="020E0502050101010101" pitchFamily="34" charset="-79"/>
              </a:rPr>
              <a:t>מעורבות התושבים</a:t>
            </a:r>
          </a:p>
          <a:p>
            <a:pPr marL="171446" indent="-171446" algn="just" defTabSz="685783" rtl="1" eaLnBrk="1" latinLnBrk="0" hangingPunct="1">
              <a:lnSpc>
                <a:spcPct val="150000"/>
              </a:lnSpc>
              <a:spcBef>
                <a:spcPts val="750"/>
              </a:spcBef>
              <a:buFont typeface="Arial" panose="020B0604020202020204" pitchFamily="34" charset="0"/>
              <a:buChar char="•"/>
            </a:pPr>
            <a:endParaRPr lang="en-US" sz="2800" dirty="0">
              <a:latin typeface="Narkisim" panose="020E0502050101010101" pitchFamily="34" charset="-79"/>
              <a:cs typeface="Narkisim" panose="020E0502050101010101" pitchFamily="34" charset="-79"/>
            </a:endParaRPr>
          </a:p>
        </p:txBody>
      </p:sp>
      <p:pic>
        <p:nvPicPr>
          <p:cNvPr id="6" name="Picture 5">
            <a:extLst>
              <a:ext uri="{FF2B5EF4-FFF2-40B4-BE49-F238E27FC236}">
                <a16:creationId xmlns="" xmlns:a16="http://schemas.microsoft.com/office/drawing/2014/main" id="{D02263C3-ADE9-C542-8D5C-E3F8AC291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416955475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תחבורה ותנועה</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grpSp>
        <p:nvGrpSpPr>
          <p:cNvPr id="13" name="Group 12">
            <a:extLst>
              <a:ext uri="{FF2B5EF4-FFF2-40B4-BE49-F238E27FC236}">
                <a16:creationId xmlns="" xmlns:a16="http://schemas.microsoft.com/office/drawing/2014/main" id="{6E2F6EC7-55BD-8746-B816-D306CC6FF5B6}"/>
              </a:ext>
            </a:extLst>
          </p:cNvPr>
          <p:cNvGrpSpPr/>
          <p:nvPr/>
        </p:nvGrpSpPr>
        <p:grpSpPr>
          <a:xfrm>
            <a:off x="580523" y="2726468"/>
            <a:ext cx="2464593" cy="3450431"/>
            <a:chOff x="0" y="450453"/>
            <a:chExt cx="2464593" cy="3450431"/>
          </a:xfrm>
        </p:grpSpPr>
        <p:sp>
          <p:nvSpPr>
            <p:cNvPr id="30" name="Rectangle 29">
              <a:extLst>
                <a:ext uri="{FF2B5EF4-FFF2-40B4-BE49-F238E27FC236}">
                  <a16:creationId xmlns="" xmlns:a16="http://schemas.microsoft.com/office/drawing/2014/main" id="{16FEEFCB-BFDF-B248-A8D8-A923D52AA4CF}"/>
                </a:ext>
              </a:extLst>
            </p:cNvPr>
            <p:cNvSpPr/>
            <p:nvPr/>
          </p:nvSpPr>
          <p:spPr>
            <a:xfrm>
              <a:off x="0" y="450453"/>
              <a:ext cx="2464593" cy="345043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 xmlns:a16="http://schemas.microsoft.com/office/drawing/2014/main" id="{720B73D5-1245-FF45-BB7E-422A170E50E8}"/>
                </a:ext>
              </a:extLst>
            </p:cNvPr>
            <p:cNvSpPr txBox="1"/>
            <p:nvPr/>
          </p:nvSpPr>
          <p:spPr>
            <a:xfrm>
              <a:off x="0" y="1761617"/>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lvl="0" algn="ctr" defTabSz="1111250" rtl="1">
                <a:lnSpc>
                  <a:spcPct val="90000"/>
                </a:lnSpc>
                <a:spcBef>
                  <a:spcPct val="0"/>
                </a:spcBef>
                <a:spcAft>
                  <a:spcPct val="35000"/>
                </a:spcAft>
              </a:pPr>
              <a:r>
                <a:rPr lang="he-IL" sz="2500" b="1" dirty="0">
                  <a:latin typeface="Narkisim" panose="020E0502050101010101" pitchFamily="34" charset="-79"/>
                  <a:cs typeface="Narkisim" panose="020E0502050101010101" pitchFamily="34" charset="-79"/>
                </a:rPr>
                <a:t>אכיפת חניה על מדרכות</a:t>
              </a:r>
              <a:endParaRPr lang="en-US" sz="2500" b="1" dirty="0">
                <a:latin typeface="Narkisim" panose="020E0502050101010101" pitchFamily="34" charset="-79"/>
                <a:cs typeface="Narkisim" panose="020E0502050101010101" pitchFamily="34" charset="-79"/>
              </a:endParaRPr>
            </a:p>
          </p:txBody>
        </p:sp>
      </p:grpSp>
      <p:grpSp>
        <p:nvGrpSpPr>
          <p:cNvPr id="16" name="Group 15">
            <a:extLst>
              <a:ext uri="{FF2B5EF4-FFF2-40B4-BE49-F238E27FC236}">
                <a16:creationId xmlns="" xmlns:a16="http://schemas.microsoft.com/office/drawing/2014/main" id="{C51530D9-AB8E-5F44-BB65-0BB772CB4CF4}"/>
              </a:ext>
            </a:extLst>
          </p:cNvPr>
          <p:cNvGrpSpPr/>
          <p:nvPr/>
        </p:nvGrpSpPr>
        <p:grpSpPr>
          <a:xfrm>
            <a:off x="3291576" y="2726468"/>
            <a:ext cx="2464593" cy="3450431"/>
            <a:chOff x="2711053" y="450453"/>
            <a:chExt cx="2464593" cy="3450431"/>
          </a:xfrm>
        </p:grpSpPr>
        <p:sp>
          <p:nvSpPr>
            <p:cNvPr id="26" name="Rectangle 25">
              <a:extLst>
                <a:ext uri="{FF2B5EF4-FFF2-40B4-BE49-F238E27FC236}">
                  <a16:creationId xmlns="" xmlns:a16="http://schemas.microsoft.com/office/drawing/2014/main" id="{7D22D377-AC5C-924A-ABA5-78914F536590}"/>
                </a:ext>
              </a:extLst>
            </p:cNvPr>
            <p:cNvSpPr/>
            <p:nvPr/>
          </p:nvSpPr>
          <p:spPr>
            <a:xfrm>
              <a:off x="2711053" y="450453"/>
              <a:ext cx="2464593" cy="3450431"/>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 xmlns:a16="http://schemas.microsoft.com/office/drawing/2014/main" id="{594196B8-71F3-CD43-833E-C24A4FB5E5F9}"/>
                </a:ext>
              </a:extLst>
            </p:cNvPr>
            <p:cNvSpPr txBox="1"/>
            <p:nvPr/>
          </p:nvSpPr>
          <p:spPr>
            <a:xfrm>
              <a:off x="2711053" y="1761617"/>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marL="0" lvl="0" indent="0" algn="ctr" defTabSz="1111250" rtl="1">
                <a:lnSpc>
                  <a:spcPct val="90000"/>
                </a:lnSpc>
                <a:spcBef>
                  <a:spcPct val="0"/>
                </a:spcBef>
                <a:spcAft>
                  <a:spcPct val="35000"/>
                </a:spcAft>
                <a:buNone/>
              </a:pPr>
              <a:r>
                <a:rPr lang="he-IL" sz="2500" b="1" kern="1200" dirty="0">
                  <a:latin typeface="Narkisim" panose="020E0502050101010101" pitchFamily="34" charset="-79"/>
                  <a:cs typeface="Narkisim" panose="020E0502050101010101" pitchFamily="34" charset="-79"/>
                </a:rPr>
                <a:t>צומת ״אורי אור״ </a:t>
              </a:r>
              <a:r>
                <a:rPr lang="he-IL" sz="2000" b="1" kern="1200" dirty="0">
                  <a:latin typeface="Narkisim" panose="020E0502050101010101" pitchFamily="34" charset="-79"/>
                  <a:cs typeface="Narkisim" panose="020E0502050101010101" pitchFamily="34" charset="-79"/>
                </a:rPr>
                <a:t>(אי-ציות לתמרורים, חנייה באדום-לבן)</a:t>
              </a:r>
              <a:endParaRPr lang="en-US" sz="2500" b="1" kern="1200" dirty="0">
                <a:latin typeface="Narkisim" panose="020E0502050101010101" pitchFamily="34" charset="-79"/>
                <a:cs typeface="Narkisim" panose="020E0502050101010101" pitchFamily="34" charset="-79"/>
              </a:endParaRPr>
            </a:p>
          </p:txBody>
        </p:sp>
      </p:grpSp>
      <p:grpSp>
        <p:nvGrpSpPr>
          <p:cNvPr id="18" name="Group 17">
            <a:extLst>
              <a:ext uri="{FF2B5EF4-FFF2-40B4-BE49-F238E27FC236}">
                <a16:creationId xmlns="" xmlns:a16="http://schemas.microsoft.com/office/drawing/2014/main" id="{5EB66704-6E85-F24F-9CD9-3D8CC2E5BA35}"/>
              </a:ext>
            </a:extLst>
          </p:cNvPr>
          <p:cNvGrpSpPr/>
          <p:nvPr/>
        </p:nvGrpSpPr>
        <p:grpSpPr>
          <a:xfrm>
            <a:off x="6002629" y="2726468"/>
            <a:ext cx="2464593" cy="3450431"/>
            <a:chOff x="5422106" y="450453"/>
            <a:chExt cx="2464593" cy="3450431"/>
          </a:xfrm>
        </p:grpSpPr>
        <p:sp>
          <p:nvSpPr>
            <p:cNvPr id="22" name="Rectangle 21">
              <a:extLst>
                <a:ext uri="{FF2B5EF4-FFF2-40B4-BE49-F238E27FC236}">
                  <a16:creationId xmlns="" xmlns:a16="http://schemas.microsoft.com/office/drawing/2014/main" id="{CC7439E5-C13E-6844-B3AA-36ABC6231DB7}"/>
                </a:ext>
              </a:extLst>
            </p:cNvPr>
            <p:cNvSpPr/>
            <p:nvPr/>
          </p:nvSpPr>
          <p:spPr>
            <a:xfrm>
              <a:off x="5422106" y="450453"/>
              <a:ext cx="2464593" cy="3450431"/>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 xmlns:a16="http://schemas.microsoft.com/office/drawing/2014/main" id="{B0598961-C657-DF42-8316-AC0121642E6D}"/>
                </a:ext>
              </a:extLst>
            </p:cNvPr>
            <p:cNvSpPr txBox="1"/>
            <p:nvPr/>
          </p:nvSpPr>
          <p:spPr>
            <a:xfrm>
              <a:off x="5422106" y="1761617"/>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marL="0" lvl="0" indent="0" algn="ctr" defTabSz="1111250" rtl="1" eaLnBrk="1" latinLnBrk="0" hangingPunct="1">
                <a:lnSpc>
                  <a:spcPct val="90000"/>
                </a:lnSpc>
                <a:spcBef>
                  <a:spcPct val="0"/>
                </a:spcBef>
                <a:spcAft>
                  <a:spcPct val="35000"/>
                </a:spcAft>
                <a:buNone/>
              </a:pPr>
              <a:r>
                <a:rPr lang="he-IL" sz="2500" b="1" kern="1200" dirty="0">
                  <a:latin typeface="Narkisim" panose="020E0502050101010101" pitchFamily="34" charset="-79"/>
                  <a:cs typeface="Narkisim" panose="020E0502050101010101" pitchFamily="34" charset="-79"/>
                </a:rPr>
                <a:t>כביש 2</a:t>
              </a:r>
              <a:endParaRPr lang="en-US" sz="2500" b="1" kern="1200" dirty="0">
                <a:latin typeface="Narkisim" panose="020E0502050101010101" pitchFamily="34" charset="-79"/>
                <a:cs typeface="Narkisim" panose="020E0502050101010101" pitchFamily="34" charset="-79"/>
              </a:endParaRPr>
            </a:p>
          </p:txBody>
        </p:sp>
      </p:grpSp>
      <p:pic>
        <p:nvPicPr>
          <p:cNvPr id="33" name="Picture 32">
            <a:extLst>
              <a:ext uri="{FF2B5EF4-FFF2-40B4-BE49-F238E27FC236}">
                <a16:creationId xmlns="" xmlns:a16="http://schemas.microsoft.com/office/drawing/2014/main" id="{EED86F19-F22D-114C-951A-9DA25A599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23" y="2983014"/>
            <a:ext cx="1008792" cy="1008792"/>
          </a:xfrm>
          <a:prstGeom prst="rect">
            <a:avLst/>
          </a:prstGeom>
          <a:noFill/>
        </p:spPr>
      </p:pic>
      <p:pic>
        <p:nvPicPr>
          <p:cNvPr id="34" name="Picture 33">
            <a:extLst>
              <a:ext uri="{FF2B5EF4-FFF2-40B4-BE49-F238E27FC236}">
                <a16:creationId xmlns="" xmlns:a16="http://schemas.microsoft.com/office/drawing/2014/main" id="{7DE86AE0-5C55-264D-AF6B-C614EE6D5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476" y="2983014"/>
            <a:ext cx="1008792" cy="1008792"/>
          </a:xfrm>
          <a:prstGeom prst="rect">
            <a:avLst/>
          </a:prstGeom>
          <a:noFill/>
        </p:spPr>
      </p:pic>
      <p:pic>
        <p:nvPicPr>
          <p:cNvPr id="35" name="Picture 34">
            <a:extLst>
              <a:ext uri="{FF2B5EF4-FFF2-40B4-BE49-F238E27FC236}">
                <a16:creationId xmlns="" xmlns:a16="http://schemas.microsoft.com/office/drawing/2014/main" id="{DBE9D53C-EAB2-6848-AA6C-E6B7069B7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529" y="2983014"/>
            <a:ext cx="1008792" cy="1008792"/>
          </a:xfrm>
          <a:prstGeom prst="rect">
            <a:avLst/>
          </a:prstGeom>
          <a:noFill/>
        </p:spPr>
      </p:pic>
    </p:spTree>
    <p:extLst>
      <p:ext uri="{BB962C8B-B14F-4D97-AF65-F5344CB8AC3E}">
        <p14:creationId xmlns:p14="http://schemas.microsoft.com/office/powerpoint/2010/main" val="373494914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תשתיות חשמל</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sp>
        <p:nvSpPr>
          <p:cNvPr id="3" name="TextBox 2">
            <a:extLst>
              <a:ext uri="{FF2B5EF4-FFF2-40B4-BE49-F238E27FC236}">
                <a16:creationId xmlns="" xmlns:a16="http://schemas.microsoft.com/office/drawing/2014/main" id="{B51250E8-3484-9146-A1F5-AAB4072E4ACF}"/>
              </a:ext>
            </a:extLst>
          </p:cNvPr>
          <p:cNvSpPr txBox="1"/>
          <p:nvPr/>
        </p:nvSpPr>
        <p:spPr>
          <a:xfrm>
            <a:off x="625642" y="2225842"/>
            <a:ext cx="7652084" cy="369332"/>
          </a:xfrm>
          <a:prstGeom prst="rect">
            <a:avLst/>
          </a:prstGeom>
          <a:noFill/>
        </p:spPr>
        <p:txBody>
          <a:bodyPr wrap="square" rtlCol="0">
            <a:spAutoFit/>
          </a:bodyPr>
          <a:lstStyle/>
          <a:p>
            <a:pPr marL="0" algn="r" defTabSz="914400" rtl="1" eaLnBrk="1" latinLnBrk="0" hangingPunct="1"/>
            <a:endParaRPr lang="en-US" dirty="0"/>
          </a:p>
        </p:txBody>
      </p:sp>
      <p:pic>
        <p:nvPicPr>
          <p:cNvPr id="7" name="Picture 6">
            <a:extLst>
              <a:ext uri="{FF2B5EF4-FFF2-40B4-BE49-F238E27FC236}">
                <a16:creationId xmlns="" xmlns:a16="http://schemas.microsoft.com/office/drawing/2014/main" id="{54E280A2-B93C-F246-A8AD-608B2CE99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
        <p:nvSpPr>
          <p:cNvPr id="9" name="Rectangle 8">
            <a:extLst>
              <a:ext uri="{FF2B5EF4-FFF2-40B4-BE49-F238E27FC236}">
                <a16:creationId xmlns="" xmlns:a16="http://schemas.microsoft.com/office/drawing/2014/main" id="{73441800-AEA7-8347-801D-128F7D01B2AD}"/>
              </a:ext>
            </a:extLst>
          </p:cNvPr>
          <p:cNvSpPr/>
          <p:nvPr/>
        </p:nvSpPr>
        <p:spPr>
          <a:xfrm>
            <a:off x="378995" y="1776492"/>
            <a:ext cx="8398042" cy="1900520"/>
          </a:xfrm>
          <a:prstGeom prst="rect">
            <a:avLst/>
          </a:prstGeom>
        </p:spPr>
        <p:txBody>
          <a:bodyPr wrap="square">
            <a:spAutoFit/>
          </a:bodyPr>
          <a:lstStyle/>
          <a:p>
            <a:pPr algn="just" rtl="1">
              <a:lnSpc>
                <a:spcPct val="150000"/>
              </a:lnSpc>
            </a:pPr>
            <a:r>
              <a:rPr lang="he-IL" sz="2000" dirty="0">
                <a:solidFill>
                  <a:srgbClr val="3F3F33"/>
                </a:solidFill>
                <a:latin typeface="Narkisim" panose="020E0502050101010101" pitchFamily="34" charset="-79"/>
                <a:cs typeface="Narkisim" panose="020E0502050101010101" pitchFamily="34" charset="-79"/>
              </a:rPr>
              <a:t>בימים אלו אנו מסיימים החלפת כ-200 גופי תאורה בגנים הציבוריים וברחובות היישוב.</a:t>
            </a:r>
          </a:p>
          <a:p>
            <a:pPr algn="just" rtl="1">
              <a:lnSpc>
                <a:spcPct val="150000"/>
              </a:lnSpc>
            </a:pPr>
            <a:r>
              <a:rPr lang="he-IL" sz="2000" dirty="0">
                <a:solidFill>
                  <a:srgbClr val="3F3F33"/>
                </a:solidFill>
                <a:latin typeface="Narkisim" panose="020E0502050101010101" pitchFamily="34" charset="-79"/>
                <a:cs typeface="Narkisim" panose="020E0502050101010101" pitchFamily="34" charset="-79"/>
              </a:rPr>
              <a:t>התאורה החדשה הינה מסוג לד חסכונית בחשמל, החוסכת עד כדי 60 אחוזים בעלויות החשמל. </a:t>
            </a:r>
            <a:r>
              <a:rPr lang="he-IL" sz="2000" b="1" dirty="0">
                <a:solidFill>
                  <a:srgbClr val="3F3F33"/>
                </a:solidFill>
                <a:latin typeface="Narkisim" panose="020E0502050101010101" pitchFamily="34" charset="-79"/>
                <a:cs typeface="Narkisim" panose="020E0502050101010101" pitchFamily="34" charset="-79"/>
              </a:rPr>
              <a:t>סך כל החיסכון כ-79,000 ש״ח לשנה</a:t>
            </a:r>
            <a:r>
              <a:rPr lang="he-IL" sz="2000" dirty="0">
                <a:solidFill>
                  <a:srgbClr val="3F3F33"/>
                </a:solidFill>
                <a:latin typeface="Narkisim" panose="020E0502050101010101" pitchFamily="34" charset="-79"/>
                <a:cs typeface="Narkisim" panose="020E0502050101010101" pitchFamily="34" charset="-79"/>
              </a:rPr>
              <a:t>.</a:t>
            </a:r>
          </a:p>
          <a:p>
            <a:pPr algn="just" rtl="1">
              <a:lnSpc>
                <a:spcPct val="150000"/>
              </a:lnSpc>
            </a:pPr>
            <a:r>
              <a:rPr lang="he-IL" sz="2000" dirty="0">
                <a:solidFill>
                  <a:srgbClr val="3F3F33"/>
                </a:solidFill>
                <a:latin typeface="Narkisim" panose="020E0502050101010101" pitchFamily="34" charset="-79"/>
                <a:cs typeface="Narkisim" panose="020E0502050101010101" pitchFamily="34" charset="-79"/>
              </a:rPr>
              <a:t>בנוסף חידשנו את כל תשתיות החשמל והמרכזיות בכדי למנוע תקלות ולהקל את התפעול.</a:t>
            </a:r>
            <a:endParaRPr lang="he-IL" sz="2000" dirty="0">
              <a:latin typeface="Narkisim" panose="020E0502050101010101" pitchFamily="34" charset="-79"/>
              <a:cs typeface="Narkisim" panose="020E0502050101010101" pitchFamily="34" charset="-79"/>
            </a:endParaRPr>
          </a:p>
        </p:txBody>
      </p:sp>
      <p:pic>
        <p:nvPicPr>
          <p:cNvPr id="5" name="Picture 4">
            <a:extLst>
              <a:ext uri="{FF2B5EF4-FFF2-40B4-BE49-F238E27FC236}">
                <a16:creationId xmlns="" xmlns:a16="http://schemas.microsoft.com/office/drawing/2014/main" id="{52F5E7AE-4B58-7E4F-A2BC-D4BFE75D6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74727" y="2988551"/>
            <a:ext cx="3206576" cy="4532321"/>
          </a:xfrm>
          <a:prstGeom prst="rect">
            <a:avLst/>
          </a:prstGeom>
        </p:spPr>
      </p:pic>
    </p:spTree>
    <p:extLst>
      <p:ext uri="{BB962C8B-B14F-4D97-AF65-F5344CB8AC3E}">
        <p14:creationId xmlns:p14="http://schemas.microsoft.com/office/powerpoint/2010/main" val="425304189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תכנון ובינוי</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pic>
        <p:nvPicPr>
          <p:cNvPr id="7" name="Picture 6">
            <a:extLst>
              <a:ext uri="{FF2B5EF4-FFF2-40B4-BE49-F238E27FC236}">
                <a16:creationId xmlns="" xmlns:a16="http://schemas.microsoft.com/office/drawing/2014/main" id="{54E280A2-B93C-F246-A8AD-608B2CE99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
        <p:nvSpPr>
          <p:cNvPr id="12" name="Diamond 11">
            <a:extLst>
              <a:ext uri="{FF2B5EF4-FFF2-40B4-BE49-F238E27FC236}">
                <a16:creationId xmlns="" xmlns:a16="http://schemas.microsoft.com/office/drawing/2014/main" id="{A4B62232-60C8-114F-81E0-E049F5FEA8CD}"/>
              </a:ext>
            </a:extLst>
          </p:cNvPr>
          <p:cNvSpPr/>
          <p:nvPr/>
        </p:nvSpPr>
        <p:spPr>
          <a:xfrm>
            <a:off x="2531513" y="1388513"/>
            <a:ext cx="4080974" cy="4080974"/>
          </a:xfrm>
          <a:prstGeom prst="diamond">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 xmlns:a16="http://schemas.microsoft.com/office/drawing/2014/main" id="{FFD6E026-C410-7F44-8DC7-D4606DB22B27}"/>
              </a:ext>
            </a:extLst>
          </p:cNvPr>
          <p:cNvGrpSpPr/>
          <p:nvPr/>
        </p:nvGrpSpPr>
        <p:grpSpPr>
          <a:xfrm>
            <a:off x="2874271" y="1879633"/>
            <a:ext cx="1591579" cy="1591579"/>
            <a:chOff x="2290555" y="387692"/>
            <a:chExt cx="1591579" cy="1591579"/>
          </a:xfrm>
        </p:grpSpPr>
        <p:sp>
          <p:nvSpPr>
            <p:cNvPr id="18" name="Rounded Rectangle 17">
              <a:extLst>
                <a:ext uri="{FF2B5EF4-FFF2-40B4-BE49-F238E27FC236}">
                  <a16:creationId xmlns="" xmlns:a16="http://schemas.microsoft.com/office/drawing/2014/main" id="{7B7E408F-5CBF-3540-907B-CEA0F333F182}"/>
                </a:ext>
              </a:extLst>
            </p:cNvPr>
            <p:cNvSpPr/>
            <p:nvPr/>
          </p:nvSpPr>
          <p:spPr>
            <a:xfrm>
              <a:off x="2290555" y="387692"/>
              <a:ext cx="1591579" cy="159157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Rounded Rectangle 4">
              <a:extLst>
                <a:ext uri="{FF2B5EF4-FFF2-40B4-BE49-F238E27FC236}">
                  <a16:creationId xmlns="" xmlns:a16="http://schemas.microsoft.com/office/drawing/2014/main" id="{915D1F1A-A523-4844-BF42-8A37B00A16C7}"/>
                </a:ext>
              </a:extLst>
            </p:cNvPr>
            <p:cNvSpPr txBox="1"/>
            <p:nvPr/>
          </p:nvSpPr>
          <p:spPr>
            <a:xfrm>
              <a:off x="2368249" y="465386"/>
              <a:ext cx="1436191" cy="1436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2000" kern="1200" dirty="0">
                  <a:latin typeface="Narkisim" panose="020E0502050101010101" pitchFamily="34" charset="-79"/>
                  <a:cs typeface="Narkisim" panose="020E0502050101010101" pitchFamily="34" charset="-79"/>
                </a:rPr>
                <a:t>שמירת צביונה המיוחד של חופית</a:t>
              </a:r>
              <a:endParaRPr lang="en-US" sz="2000" kern="1200" dirty="0">
                <a:latin typeface="Narkisim" panose="020E0502050101010101" pitchFamily="34" charset="-79"/>
                <a:cs typeface="Narkisim" panose="020E0502050101010101" pitchFamily="34" charset="-79"/>
              </a:endParaRPr>
            </a:p>
          </p:txBody>
        </p:sp>
      </p:grpSp>
      <p:grpSp>
        <p:nvGrpSpPr>
          <p:cNvPr id="15" name="Group 14">
            <a:extLst>
              <a:ext uri="{FF2B5EF4-FFF2-40B4-BE49-F238E27FC236}">
                <a16:creationId xmlns="" xmlns:a16="http://schemas.microsoft.com/office/drawing/2014/main" id="{4943DD71-220E-A547-89E8-397C7AB5045C}"/>
              </a:ext>
            </a:extLst>
          </p:cNvPr>
          <p:cNvGrpSpPr/>
          <p:nvPr/>
        </p:nvGrpSpPr>
        <p:grpSpPr>
          <a:xfrm>
            <a:off x="2874271" y="3548906"/>
            <a:ext cx="1591579" cy="1591579"/>
            <a:chOff x="2290555" y="2101701"/>
            <a:chExt cx="1591579" cy="1591579"/>
          </a:xfrm>
        </p:grpSpPr>
        <p:sp>
          <p:nvSpPr>
            <p:cNvPr id="16" name="Rounded Rectangle 15">
              <a:extLst>
                <a:ext uri="{FF2B5EF4-FFF2-40B4-BE49-F238E27FC236}">
                  <a16:creationId xmlns="" xmlns:a16="http://schemas.microsoft.com/office/drawing/2014/main" id="{AA289D7B-C896-6740-8FC2-B4EA2A39B795}"/>
                </a:ext>
              </a:extLst>
            </p:cNvPr>
            <p:cNvSpPr/>
            <p:nvPr/>
          </p:nvSpPr>
          <p:spPr>
            <a:xfrm>
              <a:off x="2290555" y="2101701"/>
              <a:ext cx="1591579" cy="159157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ounded Rectangle 6">
              <a:extLst>
                <a:ext uri="{FF2B5EF4-FFF2-40B4-BE49-F238E27FC236}">
                  <a16:creationId xmlns="" xmlns:a16="http://schemas.microsoft.com/office/drawing/2014/main" id="{27B25019-AA2A-584A-9797-5B395EEE7280}"/>
                </a:ext>
              </a:extLst>
            </p:cNvPr>
            <p:cNvSpPr txBox="1"/>
            <p:nvPr/>
          </p:nvSpPr>
          <p:spPr>
            <a:xfrm>
              <a:off x="2368249" y="2179395"/>
              <a:ext cx="1436191" cy="1436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2000" dirty="0">
                  <a:latin typeface="Narkisim" panose="020E0502050101010101" pitchFamily="34" charset="-79"/>
                  <a:cs typeface="Narkisim" panose="020E0502050101010101" pitchFamily="34" charset="-79"/>
                </a:rPr>
                <a:t>סיוע בפתרון</a:t>
              </a:r>
              <a:r>
                <a:rPr lang="he-IL" sz="2000" kern="1200" dirty="0">
                  <a:latin typeface="Narkisim" panose="020E0502050101010101" pitchFamily="34" charset="-79"/>
                  <a:cs typeface="Narkisim" panose="020E0502050101010101" pitchFamily="34" charset="-79"/>
                </a:rPr>
                <a:t> חיכוכים בין שכנים בנושא בנייה</a:t>
              </a:r>
              <a:endParaRPr lang="en-US" sz="2000" kern="1200" dirty="0">
                <a:latin typeface="Narkisim" panose="020E0502050101010101" pitchFamily="34" charset="-79"/>
                <a:cs typeface="Narkisim" panose="020E0502050101010101" pitchFamily="34" charset="-79"/>
              </a:endParaRPr>
            </a:p>
          </p:txBody>
        </p:sp>
      </p:grpSp>
      <p:grpSp>
        <p:nvGrpSpPr>
          <p:cNvPr id="29" name="Group 28">
            <a:extLst>
              <a:ext uri="{FF2B5EF4-FFF2-40B4-BE49-F238E27FC236}">
                <a16:creationId xmlns="" xmlns:a16="http://schemas.microsoft.com/office/drawing/2014/main" id="{5237641B-9D8B-7D47-B260-DF70996C2E31}"/>
              </a:ext>
            </a:extLst>
          </p:cNvPr>
          <p:cNvGrpSpPr/>
          <p:nvPr/>
        </p:nvGrpSpPr>
        <p:grpSpPr>
          <a:xfrm>
            <a:off x="4649693" y="1879633"/>
            <a:ext cx="1591579" cy="1591579"/>
            <a:chOff x="4004564" y="387692"/>
            <a:chExt cx="1591579" cy="1591579"/>
          </a:xfrm>
        </p:grpSpPr>
        <p:sp>
          <p:nvSpPr>
            <p:cNvPr id="33" name="Rounded Rectangle 32">
              <a:extLst>
                <a:ext uri="{FF2B5EF4-FFF2-40B4-BE49-F238E27FC236}">
                  <a16:creationId xmlns="" xmlns:a16="http://schemas.microsoft.com/office/drawing/2014/main" id="{B7DD8F2C-8FEC-D941-BA7B-07D0A7FAE95B}"/>
                </a:ext>
              </a:extLst>
            </p:cNvPr>
            <p:cNvSpPr/>
            <p:nvPr/>
          </p:nvSpPr>
          <p:spPr>
            <a:xfrm>
              <a:off x="4004564" y="387692"/>
              <a:ext cx="1591579" cy="159157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Rounded Rectangle 4">
              <a:extLst>
                <a:ext uri="{FF2B5EF4-FFF2-40B4-BE49-F238E27FC236}">
                  <a16:creationId xmlns="" xmlns:a16="http://schemas.microsoft.com/office/drawing/2014/main" id="{FA4F9872-AC4E-E84A-9AE6-7307C8D1E02A}"/>
                </a:ext>
              </a:extLst>
            </p:cNvPr>
            <p:cNvSpPr txBox="1"/>
            <p:nvPr/>
          </p:nvSpPr>
          <p:spPr>
            <a:xfrm>
              <a:off x="4082258" y="465386"/>
              <a:ext cx="1436191" cy="1436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2000" kern="1200" dirty="0" err="1">
                  <a:latin typeface="Narkisim" panose="020E0502050101010101" pitchFamily="34" charset="-79"/>
                  <a:cs typeface="Narkisim" panose="020E0502050101010101" pitchFamily="34" charset="-79"/>
                </a:rPr>
                <a:t>שצ״פים</a:t>
              </a:r>
              <a:r>
                <a:rPr lang="he-IL" sz="2000" dirty="0">
                  <a:latin typeface="Narkisim" panose="020E0502050101010101" pitchFamily="34" charset="-79"/>
                  <a:cs typeface="Narkisim" panose="020E0502050101010101" pitchFamily="34" charset="-79"/>
                </a:rPr>
                <a:t>,</a:t>
              </a:r>
              <a:r>
                <a:rPr lang="he-IL" sz="2000" kern="1200" dirty="0">
                  <a:latin typeface="Narkisim" panose="020E0502050101010101" pitchFamily="34" charset="-79"/>
                  <a:cs typeface="Narkisim" panose="020E0502050101010101" pitchFamily="34" charset="-79"/>
                </a:rPr>
                <a:t> כבישים ומדרכות</a:t>
              </a:r>
              <a:endParaRPr lang="en-US" sz="2000" kern="1200" dirty="0">
                <a:latin typeface="Narkisim" panose="020E0502050101010101" pitchFamily="34" charset="-79"/>
                <a:cs typeface="Narkisim" panose="020E0502050101010101" pitchFamily="34" charset="-79"/>
              </a:endParaRPr>
            </a:p>
          </p:txBody>
        </p:sp>
      </p:grpSp>
      <p:grpSp>
        <p:nvGrpSpPr>
          <p:cNvPr id="30" name="Group 29">
            <a:extLst>
              <a:ext uri="{FF2B5EF4-FFF2-40B4-BE49-F238E27FC236}">
                <a16:creationId xmlns="" xmlns:a16="http://schemas.microsoft.com/office/drawing/2014/main" id="{4017B23D-FB7B-6047-9AD0-33B4B2B8ABFD}"/>
              </a:ext>
            </a:extLst>
          </p:cNvPr>
          <p:cNvGrpSpPr/>
          <p:nvPr/>
        </p:nvGrpSpPr>
        <p:grpSpPr>
          <a:xfrm>
            <a:off x="4649693" y="3548906"/>
            <a:ext cx="1591579" cy="1591579"/>
            <a:chOff x="4004564" y="2101701"/>
            <a:chExt cx="1591579" cy="1591579"/>
          </a:xfrm>
        </p:grpSpPr>
        <p:sp>
          <p:nvSpPr>
            <p:cNvPr id="31" name="Rounded Rectangle 30">
              <a:extLst>
                <a:ext uri="{FF2B5EF4-FFF2-40B4-BE49-F238E27FC236}">
                  <a16:creationId xmlns="" xmlns:a16="http://schemas.microsoft.com/office/drawing/2014/main" id="{1A3DF0D9-4010-274C-8B25-90F40EBDF96B}"/>
                </a:ext>
              </a:extLst>
            </p:cNvPr>
            <p:cNvSpPr/>
            <p:nvPr/>
          </p:nvSpPr>
          <p:spPr>
            <a:xfrm>
              <a:off x="4004564" y="2101701"/>
              <a:ext cx="1591579" cy="159157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Rounded Rectangle 6">
              <a:extLst>
                <a:ext uri="{FF2B5EF4-FFF2-40B4-BE49-F238E27FC236}">
                  <a16:creationId xmlns="" xmlns:a16="http://schemas.microsoft.com/office/drawing/2014/main" id="{25D6FE92-D0E9-3949-82ED-1EB6F1D1F4D5}"/>
                </a:ext>
              </a:extLst>
            </p:cNvPr>
            <p:cNvSpPr txBox="1"/>
            <p:nvPr/>
          </p:nvSpPr>
          <p:spPr>
            <a:xfrm>
              <a:off x="4082258" y="2179395"/>
              <a:ext cx="1436191" cy="1436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2000" kern="1200" dirty="0">
                  <a:latin typeface="Narkisim" panose="020E0502050101010101" pitchFamily="34" charset="-79"/>
                  <a:cs typeface="Narkisim" panose="020E0502050101010101" pitchFamily="34" charset="-79"/>
                </a:rPr>
                <a:t>ניסוח מסמך מדיניות לבניה חדשה בחופית</a:t>
              </a:r>
              <a:endParaRPr lang="en-US" sz="2000" kern="1200" dirty="0">
                <a:latin typeface="Narkisim" panose="020E0502050101010101" pitchFamily="34" charset="-79"/>
                <a:cs typeface="Narkisim" panose="020E0502050101010101" pitchFamily="34" charset="-79"/>
              </a:endParaRPr>
            </a:p>
          </p:txBody>
        </p:sp>
      </p:grpSp>
    </p:spTree>
    <p:extLst>
      <p:ext uri="{BB962C8B-B14F-4D97-AF65-F5344CB8AC3E}">
        <p14:creationId xmlns:p14="http://schemas.microsoft.com/office/powerpoint/2010/main" val="240629532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לב חופית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pic>
        <p:nvPicPr>
          <p:cNvPr id="5" name="Picture 4">
            <a:extLst>
              <a:ext uri="{FF2B5EF4-FFF2-40B4-BE49-F238E27FC236}">
                <a16:creationId xmlns="" xmlns:a16="http://schemas.microsoft.com/office/drawing/2014/main" id="{C179C677-8D2C-2A44-A9D8-F000EDF823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905" y="1633760"/>
            <a:ext cx="6930189" cy="4900035"/>
          </a:xfrm>
          <a:prstGeom prst="rect">
            <a:avLst/>
          </a:prstGeom>
        </p:spPr>
      </p:pic>
      <p:pic>
        <p:nvPicPr>
          <p:cNvPr id="10" name="Picture 9">
            <a:extLst>
              <a:ext uri="{FF2B5EF4-FFF2-40B4-BE49-F238E27FC236}">
                <a16:creationId xmlns="" xmlns:a16="http://schemas.microsoft.com/office/drawing/2014/main" id="{9E31AE22-92E0-7E4B-9E2A-1FB0D9BFE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194713702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לב חופית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grpSp>
        <p:nvGrpSpPr>
          <p:cNvPr id="9" name="Group 8">
            <a:extLst>
              <a:ext uri="{FF2B5EF4-FFF2-40B4-BE49-F238E27FC236}">
                <a16:creationId xmlns="" xmlns:a16="http://schemas.microsoft.com/office/drawing/2014/main" id="{06EEC8AF-2BD4-E94E-A0C0-56AAB4BE8CE0}"/>
              </a:ext>
            </a:extLst>
          </p:cNvPr>
          <p:cNvGrpSpPr/>
          <p:nvPr/>
        </p:nvGrpSpPr>
        <p:grpSpPr>
          <a:xfrm>
            <a:off x="580522" y="2726468"/>
            <a:ext cx="2464594" cy="3573927"/>
            <a:chOff x="-1" y="450453"/>
            <a:chExt cx="2464594" cy="3573927"/>
          </a:xfrm>
        </p:grpSpPr>
        <p:sp>
          <p:nvSpPr>
            <p:cNvPr id="12" name="Rectangle 11">
              <a:extLst>
                <a:ext uri="{FF2B5EF4-FFF2-40B4-BE49-F238E27FC236}">
                  <a16:creationId xmlns="" xmlns:a16="http://schemas.microsoft.com/office/drawing/2014/main" id="{F10F85C6-9E9D-3E42-AE62-AF2E86949F11}"/>
                </a:ext>
              </a:extLst>
            </p:cNvPr>
            <p:cNvSpPr/>
            <p:nvPr/>
          </p:nvSpPr>
          <p:spPr>
            <a:xfrm>
              <a:off x="0" y="450453"/>
              <a:ext cx="2464593" cy="345043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 xmlns:a16="http://schemas.microsoft.com/office/drawing/2014/main" id="{7AD2ED02-FA14-6C4A-9268-AB47BED56977}"/>
                </a:ext>
              </a:extLst>
            </p:cNvPr>
            <p:cNvSpPr txBox="1"/>
            <p:nvPr/>
          </p:nvSpPr>
          <p:spPr>
            <a:xfrm>
              <a:off x="-1" y="1954122"/>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lvl="0" algn="ctr" defTabSz="1111250" rtl="1">
                <a:lnSpc>
                  <a:spcPct val="90000"/>
                </a:lnSpc>
                <a:spcBef>
                  <a:spcPct val="0"/>
                </a:spcBef>
                <a:spcAft>
                  <a:spcPct val="35000"/>
                </a:spcAft>
              </a:pPr>
              <a:r>
                <a:rPr lang="he-IL" sz="2400" b="1" dirty="0">
                  <a:latin typeface="Narkisim" panose="020E0502050101010101" pitchFamily="34" charset="-79"/>
                  <a:cs typeface="Narkisim" panose="020E0502050101010101" pitchFamily="34" charset="-79"/>
                </a:rPr>
                <a:t>תקציב</a:t>
              </a:r>
              <a:endParaRPr lang="en-US" sz="2500" b="1" dirty="0">
                <a:latin typeface="Narkisim" panose="020E0502050101010101" pitchFamily="34" charset="-79"/>
                <a:cs typeface="Narkisim" panose="020E0502050101010101" pitchFamily="34" charset="-79"/>
              </a:endParaRPr>
            </a:p>
          </p:txBody>
        </p:sp>
      </p:grpSp>
      <p:grpSp>
        <p:nvGrpSpPr>
          <p:cNvPr id="15" name="Group 14">
            <a:extLst>
              <a:ext uri="{FF2B5EF4-FFF2-40B4-BE49-F238E27FC236}">
                <a16:creationId xmlns="" xmlns:a16="http://schemas.microsoft.com/office/drawing/2014/main" id="{F8ADE105-0A7B-4644-9AE1-2B8A556EFB18}"/>
              </a:ext>
            </a:extLst>
          </p:cNvPr>
          <p:cNvGrpSpPr/>
          <p:nvPr/>
        </p:nvGrpSpPr>
        <p:grpSpPr>
          <a:xfrm>
            <a:off x="3291576" y="2726468"/>
            <a:ext cx="2464593" cy="3450431"/>
            <a:chOff x="2711053" y="450453"/>
            <a:chExt cx="2464593" cy="3450431"/>
          </a:xfrm>
        </p:grpSpPr>
        <p:sp>
          <p:nvSpPr>
            <p:cNvPr id="16" name="Rectangle 15">
              <a:extLst>
                <a:ext uri="{FF2B5EF4-FFF2-40B4-BE49-F238E27FC236}">
                  <a16:creationId xmlns="" xmlns:a16="http://schemas.microsoft.com/office/drawing/2014/main" id="{9DF386EC-01FE-8C4A-9873-62DCF798593B}"/>
                </a:ext>
              </a:extLst>
            </p:cNvPr>
            <p:cNvSpPr/>
            <p:nvPr/>
          </p:nvSpPr>
          <p:spPr>
            <a:xfrm>
              <a:off x="2711053" y="450453"/>
              <a:ext cx="2464593" cy="3450431"/>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 xmlns:a16="http://schemas.microsoft.com/office/drawing/2014/main" id="{5B1CA28B-0BA1-A349-BBF4-E338A1D2ED77}"/>
                </a:ext>
              </a:extLst>
            </p:cNvPr>
            <p:cNvSpPr txBox="1"/>
            <p:nvPr/>
          </p:nvSpPr>
          <p:spPr>
            <a:xfrm>
              <a:off x="2711053" y="1761617"/>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algn="ctr" rtl="1">
                <a:lnSpc>
                  <a:spcPct val="150000"/>
                </a:lnSpc>
              </a:pPr>
              <a:r>
                <a:rPr lang="he-IL" sz="2400" b="1" dirty="0">
                  <a:latin typeface="Narkisim" panose="020E0502050101010101" pitchFamily="34" charset="-79"/>
                  <a:cs typeface="Narkisim" panose="020E0502050101010101" pitchFamily="34" charset="-79"/>
                </a:rPr>
                <a:t>תכולת הפרויקט</a:t>
              </a:r>
            </a:p>
          </p:txBody>
        </p:sp>
      </p:grpSp>
      <p:grpSp>
        <p:nvGrpSpPr>
          <p:cNvPr id="18" name="Group 17">
            <a:extLst>
              <a:ext uri="{FF2B5EF4-FFF2-40B4-BE49-F238E27FC236}">
                <a16:creationId xmlns="" xmlns:a16="http://schemas.microsoft.com/office/drawing/2014/main" id="{29D8150D-DC95-5D40-8DC9-8459E2FC8FE6}"/>
              </a:ext>
            </a:extLst>
          </p:cNvPr>
          <p:cNvGrpSpPr/>
          <p:nvPr/>
        </p:nvGrpSpPr>
        <p:grpSpPr>
          <a:xfrm>
            <a:off x="6002629" y="2726468"/>
            <a:ext cx="2464593" cy="3450431"/>
            <a:chOff x="5422106" y="450453"/>
            <a:chExt cx="2464593" cy="3450431"/>
          </a:xfrm>
        </p:grpSpPr>
        <p:sp>
          <p:nvSpPr>
            <p:cNvPr id="19" name="Rectangle 18">
              <a:extLst>
                <a:ext uri="{FF2B5EF4-FFF2-40B4-BE49-F238E27FC236}">
                  <a16:creationId xmlns="" xmlns:a16="http://schemas.microsoft.com/office/drawing/2014/main" id="{D2C2E59D-F6BE-7B41-A4E5-D124EAA8932A}"/>
                </a:ext>
              </a:extLst>
            </p:cNvPr>
            <p:cNvSpPr/>
            <p:nvPr/>
          </p:nvSpPr>
          <p:spPr>
            <a:xfrm>
              <a:off x="5422106" y="450453"/>
              <a:ext cx="2464593" cy="3450431"/>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 xmlns:a16="http://schemas.microsoft.com/office/drawing/2014/main" id="{AE40BCB9-7558-0749-8159-CA86DB77FEAA}"/>
                </a:ext>
              </a:extLst>
            </p:cNvPr>
            <p:cNvSpPr txBox="1"/>
            <p:nvPr/>
          </p:nvSpPr>
          <p:spPr>
            <a:xfrm>
              <a:off x="5422106" y="1761617"/>
              <a:ext cx="2464593" cy="2070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149" tIns="330200" rIns="192149" bIns="330200" numCol="1" spcCol="1270" anchor="t" anchorCtr="0">
              <a:noAutofit/>
            </a:bodyPr>
            <a:lstStyle/>
            <a:p>
              <a:pPr algn="ctr" rtl="1">
                <a:lnSpc>
                  <a:spcPct val="150000"/>
                </a:lnSpc>
              </a:pPr>
              <a:r>
                <a:rPr lang="he-IL" sz="2400" b="1" dirty="0">
                  <a:latin typeface="Narkisim" panose="020E0502050101010101" pitchFamily="34" charset="-79"/>
                  <a:cs typeface="Narkisim" panose="020E0502050101010101" pitchFamily="34" charset="-79"/>
                </a:rPr>
                <a:t>רציונל ההקמה וייעודו</a:t>
              </a:r>
            </a:p>
          </p:txBody>
        </p:sp>
      </p:grpSp>
      <p:pic>
        <p:nvPicPr>
          <p:cNvPr id="21" name="Picture 20">
            <a:extLst>
              <a:ext uri="{FF2B5EF4-FFF2-40B4-BE49-F238E27FC236}">
                <a16:creationId xmlns="" xmlns:a16="http://schemas.microsoft.com/office/drawing/2014/main" id="{717CDDB9-993A-0544-AB5A-93E6B4F2C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23" y="2983014"/>
            <a:ext cx="1008792" cy="1008792"/>
          </a:xfrm>
          <a:prstGeom prst="rect">
            <a:avLst/>
          </a:prstGeom>
          <a:noFill/>
        </p:spPr>
      </p:pic>
      <p:pic>
        <p:nvPicPr>
          <p:cNvPr id="22" name="Picture 21">
            <a:extLst>
              <a:ext uri="{FF2B5EF4-FFF2-40B4-BE49-F238E27FC236}">
                <a16:creationId xmlns="" xmlns:a16="http://schemas.microsoft.com/office/drawing/2014/main" id="{135F6A42-EA98-8645-8128-02860527F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476" y="2983014"/>
            <a:ext cx="1008792" cy="1008792"/>
          </a:xfrm>
          <a:prstGeom prst="rect">
            <a:avLst/>
          </a:prstGeom>
          <a:noFill/>
        </p:spPr>
      </p:pic>
      <p:pic>
        <p:nvPicPr>
          <p:cNvPr id="23" name="Picture 22">
            <a:extLst>
              <a:ext uri="{FF2B5EF4-FFF2-40B4-BE49-F238E27FC236}">
                <a16:creationId xmlns="" xmlns:a16="http://schemas.microsoft.com/office/drawing/2014/main" id="{58CE8A9F-0370-0C44-902E-9BF8B194A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529" y="2983014"/>
            <a:ext cx="1008792" cy="1008792"/>
          </a:xfrm>
          <a:prstGeom prst="rect">
            <a:avLst/>
          </a:prstGeom>
          <a:noFill/>
        </p:spPr>
      </p:pic>
    </p:spTree>
    <p:extLst>
      <p:ext uri="{BB962C8B-B14F-4D97-AF65-F5344CB8AC3E}">
        <p14:creationId xmlns:p14="http://schemas.microsoft.com/office/powerpoint/2010/main" val="419168520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 xmlns:a16="http://schemas.microsoft.com/office/drawing/2014/main" id="{364CFD90-D0E1-4BC3-9D8B-7503E2632C39}"/>
              </a:ext>
              <a:ext uri="{C183D7F6-B498-43B3-948B-1728B52AA6E4}">
                <adec:decorative xmlns="" xmlns:adec="http://schemas.microsoft.com/office/drawing/2017/decorative" val="1"/>
              </a:ext>
            </a:extLst>
          </p:cNvPr>
          <p:cNvSpPr/>
          <p:nvPr/>
        </p:nvSpPr>
        <p:spPr>
          <a:xfrm>
            <a:off x="2792402" y="1913376"/>
            <a:ext cx="3509585" cy="350958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1350" dirty="0"/>
          </a:p>
        </p:txBody>
      </p:sp>
      <p:sp>
        <p:nvSpPr>
          <p:cNvPr id="4" name="Title 3" hidden="1">
            <a:extLst>
              <a:ext uri="{FF2B5EF4-FFF2-40B4-BE49-F238E27FC236}">
                <a16:creationId xmlns="" xmlns:a16="http://schemas.microsoft.com/office/drawing/2014/main" id="{B5981CF1-BC08-49F8-B0F9-AAF98EC67450}"/>
              </a:ext>
            </a:extLst>
          </p:cNvPr>
          <p:cNvSpPr>
            <a:spLocks noGrp="1"/>
          </p:cNvSpPr>
          <p:nvPr>
            <p:ph type="title" idx="4294967295"/>
          </p:nvPr>
        </p:nvSpPr>
        <p:spPr>
          <a:xfrm>
            <a:off x="0" y="1131094"/>
            <a:ext cx="7886700" cy="994172"/>
          </a:xfrm>
        </p:spPr>
        <p:txBody>
          <a:bodyPr/>
          <a:lstStyle/>
          <a:p>
            <a:r>
              <a:rPr lang="en-US" dirty="0"/>
              <a:t>Project analysis slide 2</a:t>
            </a:r>
          </a:p>
        </p:txBody>
      </p:sp>
      <p:sp>
        <p:nvSpPr>
          <p:cNvPr id="13" name="Oval 12">
            <a:extLst>
              <a:ext uri="{FF2B5EF4-FFF2-40B4-BE49-F238E27FC236}">
                <a16:creationId xmlns="" xmlns:a16="http://schemas.microsoft.com/office/drawing/2014/main" id="{E3ECCC05-FF78-40FA-84FF-172821D8B58A}"/>
              </a:ext>
              <a:ext uri="{C183D7F6-B498-43B3-948B-1728B52AA6E4}">
                <adec:decorative xmlns="" xmlns:adec="http://schemas.microsoft.com/office/drawing/2017/decorative" val="1"/>
              </a:ext>
            </a:extLst>
          </p:cNvPr>
          <p:cNvSpPr/>
          <p:nvPr/>
        </p:nvSpPr>
        <p:spPr>
          <a:xfrm>
            <a:off x="3454605" y="2573212"/>
            <a:ext cx="2185178" cy="21851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800" b="1" dirty="0">
                <a:latin typeface="+mj-lt"/>
              </a:rPr>
              <a:t>מתנדבים</a:t>
            </a:r>
            <a:endParaRPr lang="en-US" sz="2800" b="1" dirty="0">
              <a:latin typeface="+mj-lt"/>
            </a:endParaRPr>
          </a:p>
        </p:txBody>
      </p:sp>
      <p:grpSp>
        <p:nvGrpSpPr>
          <p:cNvPr id="9" name="Group 8">
            <a:extLst>
              <a:ext uri="{FF2B5EF4-FFF2-40B4-BE49-F238E27FC236}">
                <a16:creationId xmlns="" xmlns:a16="http://schemas.microsoft.com/office/drawing/2014/main" id="{FFCA2933-001F-CF45-BD2F-BAE7E10EC514}"/>
              </a:ext>
            </a:extLst>
          </p:cNvPr>
          <p:cNvGrpSpPr/>
          <p:nvPr/>
        </p:nvGrpSpPr>
        <p:grpSpPr>
          <a:xfrm>
            <a:off x="6183373" y="2742875"/>
            <a:ext cx="2795193" cy="704850"/>
            <a:chOff x="4901876" y="3402248"/>
            <a:chExt cx="2795193" cy="704850"/>
          </a:xfrm>
        </p:grpSpPr>
        <p:sp>
          <p:nvSpPr>
            <p:cNvPr id="16" name="Rectangle: Rounded Corners 15">
              <a:extLst>
                <a:ext uri="{FF2B5EF4-FFF2-40B4-BE49-F238E27FC236}">
                  <a16:creationId xmlns="" xmlns:a16="http://schemas.microsoft.com/office/drawing/2014/main" id="{D6178536-4D8A-4FF2-BBDC-4B3E7E0FCF26}"/>
                </a:ext>
                <a:ext uri="{C183D7F6-B498-43B3-948B-1728B52AA6E4}">
                  <adec:decorative xmlns="" xmlns:adec="http://schemas.microsoft.com/office/drawing/2017/decorative" val="1"/>
                </a:ext>
              </a:extLst>
            </p:cNvPr>
            <p:cNvSpPr/>
            <p:nvPr/>
          </p:nvSpPr>
          <p:spPr>
            <a:xfrm>
              <a:off x="4951488" y="3476799"/>
              <a:ext cx="2745581" cy="555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חינוך ונוער</a:t>
              </a:r>
              <a:endParaRPr lang="en-US" sz="2000" b="1" dirty="0"/>
            </a:p>
          </p:txBody>
        </p:sp>
        <p:sp>
          <p:nvSpPr>
            <p:cNvPr id="15" name="Oval 14">
              <a:extLst>
                <a:ext uri="{FF2B5EF4-FFF2-40B4-BE49-F238E27FC236}">
                  <a16:creationId xmlns="" xmlns:a16="http://schemas.microsoft.com/office/drawing/2014/main" id="{416F1356-9015-4B5C-9C64-3C1D963E5F59}"/>
                </a:ext>
                <a:ext uri="{C183D7F6-B498-43B3-948B-1728B52AA6E4}">
                  <adec:decorative xmlns="" xmlns:adec="http://schemas.microsoft.com/office/drawing/2017/decorative" val="1"/>
                </a:ext>
              </a:extLst>
            </p:cNvPr>
            <p:cNvSpPr/>
            <p:nvPr/>
          </p:nvSpPr>
          <p:spPr>
            <a:xfrm>
              <a:off x="4901876" y="3402248"/>
              <a:ext cx="704850" cy="70485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grpSp>
        <p:nvGrpSpPr>
          <p:cNvPr id="6" name="Group 5">
            <a:extLst>
              <a:ext uri="{FF2B5EF4-FFF2-40B4-BE49-F238E27FC236}">
                <a16:creationId xmlns="" xmlns:a16="http://schemas.microsoft.com/office/drawing/2014/main" id="{E0E4F7D5-B292-1B46-8474-A7DAAEC24E82}"/>
              </a:ext>
            </a:extLst>
          </p:cNvPr>
          <p:cNvGrpSpPr/>
          <p:nvPr/>
        </p:nvGrpSpPr>
        <p:grpSpPr>
          <a:xfrm>
            <a:off x="5624011" y="4927816"/>
            <a:ext cx="2828926" cy="704850"/>
            <a:chOff x="5124450" y="4648932"/>
            <a:chExt cx="2828926" cy="704850"/>
          </a:xfrm>
        </p:grpSpPr>
        <p:sp>
          <p:nvSpPr>
            <p:cNvPr id="21" name="Rectangle: Rounded Corners 20">
              <a:extLst>
                <a:ext uri="{FF2B5EF4-FFF2-40B4-BE49-F238E27FC236}">
                  <a16:creationId xmlns="" xmlns:a16="http://schemas.microsoft.com/office/drawing/2014/main" id="{952C5002-7E64-4069-ACA0-6876E54A9B46}"/>
                </a:ext>
                <a:ext uri="{C183D7F6-B498-43B3-948B-1728B52AA6E4}">
                  <adec:decorative xmlns="" xmlns:adec="http://schemas.microsoft.com/office/drawing/2017/decorative" val="1"/>
                </a:ext>
              </a:extLst>
            </p:cNvPr>
            <p:cNvSpPr/>
            <p:nvPr/>
          </p:nvSpPr>
          <p:spPr>
            <a:xfrm>
              <a:off x="5207795" y="4723485"/>
              <a:ext cx="2745581" cy="555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בני מצווה</a:t>
              </a:r>
              <a:endParaRPr lang="en-US" sz="2000" b="1" dirty="0"/>
            </a:p>
          </p:txBody>
        </p:sp>
        <p:sp>
          <p:nvSpPr>
            <p:cNvPr id="22" name="Oval 21">
              <a:extLst>
                <a:ext uri="{FF2B5EF4-FFF2-40B4-BE49-F238E27FC236}">
                  <a16:creationId xmlns="" xmlns:a16="http://schemas.microsoft.com/office/drawing/2014/main" id="{A49C5F3A-6F0D-4A0F-AE6E-92F342C22ACD}"/>
                </a:ext>
                <a:ext uri="{C183D7F6-B498-43B3-948B-1728B52AA6E4}">
                  <adec:decorative xmlns="" xmlns:adec="http://schemas.microsoft.com/office/drawing/2017/decorative" val="1"/>
                </a:ext>
              </a:extLst>
            </p:cNvPr>
            <p:cNvSpPr/>
            <p:nvPr/>
          </p:nvSpPr>
          <p:spPr>
            <a:xfrm>
              <a:off x="5124450" y="4648932"/>
              <a:ext cx="704850" cy="70485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b="1" dirty="0"/>
            </a:p>
          </p:txBody>
        </p:sp>
      </p:grpSp>
      <p:grpSp>
        <p:nvGrpSpPr>
          <p:cNvPr id="5" name="Group 4">
            <a:extLst>
              <a:ext uri="{FF2B5EF4-FFF2-40B4-BE49-F238E27FC236}">
                <a16:creationId xmlns="" xmlns:a16="http://schemas.microsoft.com/office/drawing/2014/main" id="{9DE27A9F-E641-DB42-B10C-855F4B277BF8}"/>
              </a:ext>
            </a:extLst>
          </p:cNvPr>
          <p:cNvGrpSpPr/>
          <p:nvPr/>
        </p:nvGrpSpPr>
        <p:grpSpPr>
          <a:xfrm>
            <a:off x="659413" y="1769902"/>
            <a:ext cx="2828923" cy="704850"/>
            <a:chOff x="1190627" y="1993106"/>
            <a:chExt cx="2828923" cy="704850"/>
          </a:xfrm>
        </p:grpSpPr>
        <p:sp>
          <p:nvSpPr>
            <p:cNvPr id="25" name="Rectangle: Rounded Corners 24">
              <a:extLst>
                <a:ext uri="{FF2B5EF4-FFF2-40B4-BE49-F238E27FC236}">
                  <a16:creationId xmlns="" xmlns:a16="http://schemas.microsoft.com/office/drawing/2014/main" id="{94A75A79-A67A-4A23-8588-7FC5EB9A5183}"/>
                </a:ext>
                <a:ext uri="{C183D7F6-B498-43B3-948B-1728B52AA6E4}">
                  <adec:decorative xmlns="" xmlns:adec="http://schemas.microsoft.com/office/drawing/2017/decorative" val="1"/>
                </a:ext>
              </a:extLst>
            </p:cNvPr>
            <p:cNvSpPr/>
            <p:nvPr/>
          </p:nvSpPr>
          <p:spPr>
            <a:xfrm>
              <a:off x="1190627" y="2067659"/>
              <a:ext cx="2745581" cy="5557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רווחה</a:t>
              </a:r>
              <a:endParaRPr lang="en-US" sz="2000" b="1" dirty="0"/>
            </a:p>
          </p:txBody>
        </p:sp>
        <p:sp>
          <p:nvSpPr>
            <p:cNvPr id="26" name="Oval 25">
              <a:extLst>
                <a:ext uri="{FF2B5EF4-FFF2-40B4-BE49-F238E27FC236}">
                  <a16:creationId xmlns="" xmlns:a16="http://schemas.microsoft.com/office/drawing/2014/main" id="{BBC62739-FA35-49F8-8929-743B31F55A69}"/>
                </a:ext>
                <a:ext uri="{C183D7F6-B498-43B3-948B-1728B52AA6E4}">
                  <adec:decorative xmlns="" xmlns:adec="http://schemas.microsoft.com/office/drawing/2017/decorative" val="1"/>
                </a:ext>
              </a:extLst>
            </p:cNvPr>
            <p:cNvSpPr/>
            <p:nvPr/>
          </p:nvSpPr>
          <p:spPr>
            <a:xfrm>
              <a:off x="3314700" y="1993106"/>
              <a:ext cx="704850" cy="7048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grpSp>
        <p:nvGrpSpPr>
          <p:cNvPr id="3" name="Group 2">
            <a:extLst>
              <a:ext uri="{FF2B5EF4-FFF2-40B4-BE49-F238E27FC236}">
                <a16:creationId xmlns="" xmlns:a16="http://schemas.microsoft.com/office/drawing/2014/main" id="{CEF98DF1-2C80-7344-BF17-A321DDF7346C}"/>
              </a:ext>
            </a:extLst>
          </p:cNvPr>
          <p:cNvGrpSpPr/>
          <p:nvPr/>
        </p:nvGrpSpPr>
        <p:grpSpPr>
          <a:xfrm>
            <a:off x="38120" y="2754368"/>
            <a:ext cx="2828923" cy="704850"/>
            <a:chOff x="628652" y="3283744"/>
            <a:chExt cx="2828923" cy="704850"/>
          </a:xfrm>
        </p:grpSpPr>
        <p:sp>
          <p:nvSpPr>
            <p:cNvPr id="27" name="Rectangle: Rounded Corners 26">
              <a:extLst>
                <a:ext uri="{FF2B5EF4-FFF2-40B4-BE49-F238E27FC236}">
                  <a16:creationId xmlns="" xmlns:a16="http://schemas.microsoft.com/office/drawing/2014/main" id="{71BB375D-5EE6-4428-9817-2C7DB6B94332}"/>
                </a:ext>
                <a:ext uri="{C183D7F6-B498-43B3-948B-1728B52AA6E4}">
                  <adec:decorative xmlns="" xmlns:adec="http://schemas.microsoft.com/office/drawing/2017/decorative" val="1"/>
                </a:ext>
              </a:extLst>
            </p:cNvPr>
            <p:cNvSpPr/>
            <p:nvPr/>
          </p:nvSpPr>
          <p:spPr>
            <a:xfrm>
              <a:off x="628652" y="3358296"/>
              <a:ext cx="2745581" cy="555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תרבות</a:t>
              </a:r>
              <a:endParaRPr lang="en-US" sz="2000" b="1" dirty="0"/>
            </a:p>
          </p:txBody>
        </p:sp>
        <p:sp>
          <p:nvSpPr>
            <p:cNvPr id="28" name="Oval 27">
              <a:extLst>
                <a:ext uri="{FF2B5EF4-FFF2-40B4-BE49-F238E27FC236}">
                  <a16:creationId xmlns="" xmlns:a16="http://schemas.microsoft.com/office/drawing/2014/main" id="{B3A511B7-C7F3-4107-9962-1E10D2E087DD}"/>
                </a:ext>
                <a:ext uri="{C183D7F6-B498-43B3-948B-1728B52AA6E4}">
                  <adec:decorative xmlns="" xmlns:adec="http://schemas.microsoft.com/office/drawing/2017/decorative" val="1"/>
                </a:ext>
              </a:extLst>
            </p:cNvPr>
            <p:cNvSpPr/>
            <p:nvPr/>
          </p:nvSpPr>
          <p:spPr>
            <a:xfrm>
              <a:off x="2752725" y="3283744"/>
              <a:ext cx="704850" cy="70485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cxnSp>
        <p:nvCxnSpPr>
          <p:cNvPr id="43" name="Straight Connector 42">
            <a:extLst>
              <a:ext uri="{FF2B5EF4-FFF2-40B4-BE49-F238E27FC236}">
                <a16:creationId xmlns="" xmlns:a16="http://schemas.microsoft.com/office/drawing/2014/main" id="{0B6840D4-1B0E-EE4A-AFC9-2A6C1F54FAF8}"/>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 xmlns:a16="http://schemas.microsoft.com/office/drawing/2014/main" id="{78E5E463-0EEC-9A4D-8974-06CA826030C0}"/>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תרבות וקהילה</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45" name="Straight Connector 44">
            <a:extLst>
              <a:ext uri="{FF2B5EF4-FFF2-40B4-BE49-F238E27FC236}">
                <a16:creationId xmlns="" xmlns:a16="http://schemas.microsoft.com/office/drawing/2014/main" id="{ECDBBE3A-F9F3-8348-9529-1A06FD8C53B3}"/>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94C36425-55EF-5141-9A13-8BC6AA744BF8}"/>
              </a:ext>
            </a:extLst>
          </p:cNvPr>
          <p:cNvGrpSpPr/>
          <p:nvPr/>
        </p:nvGrpSpPr>
        <p:grpSpPr>
          <a:xfrm>
            <a:off x="5580716" y="1763913"/>
            <a:ext cx="2974589" cy="704850"/>
            <a:chOff x="2757484" y="2989580"/>
            <a:chExt cx="2974589" cy="704850"/>
          </a:xfrm>
        </p:grpSpPr>
        <p:sp>
          <p:nvSpPr>
            <p:cNvPr id="48" name="Rectangle: Rounded Corners 24">
              <a:extLst>
                <a:ext uri="{FF2B5EF4-FFF2-40B4-BE49-F238E27FC236}">
                  <a16:creationId xmlns="" xmlns:a16="http://schemas.microsoft.com/office/drawing/2014/main" id="{7AE4C728-BCC8-6C45-A41A-EFE320ED393C}"/>
                </a:ext>
                <a:ext uri="{C183D7F6-B498-43B3-948B-1728B52AA6E4}">
                  <adec:decorative xmlns="" xmlns:adec="http://schemas.microsoft.com/office/drawing/2017/decorative" val="1"/>
                </a:ext>
              </a:extLst>
            </p:cNvPr>
            <p:cNvSpPr/>
            <p:nvPr/>
          </p:nvSpPr>
          <p:spPr>
            <a:xfrm>
              <a:off x="2986492" y="3062449"/>
              <a:ext cx="2745581" cy="5557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ספורט</a:t>
              </a:r>
              <a:endParaRPr lang="en-US" sz="2000" b="1" dirty="0"/>
            </a:p>
          </p:txBody>
        </p:sp>
        <p:sp>
          <p:nvSpPr>
            <p:cNvPr id="49" name="Oval 48">
              <a:extLst>
                <a:ext uri="{FF2B5EF4-FFF2-40B4-BE49-F238E27FC236}">
                  <a16:creationId xmlns="" xmlns:a16="http://schemas.microsoft.com/office/drawing/2014/main" id="{1C906A1C-4C62-AA4C-B6CE-B9F42B14C574}"/>
                </a:ext>
                <a:ext uri="{C183D7F6-B498-43B3-948B-1728B52AA6E4}">
                  <adec:decorative xmlns="" xmlns:adec="http://schemas.microsoft.com/office/drawing/2017/decorative" val="1"/>
                </a:ext>
              </a:extLst>
            </p:cNvPr>
            <p:cNvSpPr/>
            <p:nvPr/>
          </p:nvSpPr>
          <p:spPr>
            <a:xfrm>
              <a:off x="2757484" y="2989580"/>
              <a:ext cx="704850" cy="7048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grpSp>
        <p:nvGrpSpPr>
          <p:cNvPr id="2" name="Group 1">
            <a:extLst>
              <a:ext uri="{FF2B5EF4-FFF2-40B4-BE49-F238E27FC236}">
                <a16:creationId xmlns="" xmlns:a16="http://schemas.microsoft.com/office/drawing/2014/main" id="{9204D8B9-8E6C-034F-AEBB-E5420C7E895F}"/>
              </a:ext>
            </a:extLst>
          </p:cNvPr>
          <p:cNvGrpSpPr/>
          <p:nvPr/>
        </p:nvGrpSpPr>
        <p:grpSpPr>
          <a:xfrm>
            <a:off x="96762" y="3798070"/>
            <a:ext cx="2828923" cy="704850"/>
            <a:chOff x="1190627" y="4615064"/>
            <a:chExt cx="2828923" cy="704850"/>
          </a:xfrm>
        </p:grpSpPr>
        <p:sp>
          <p:nvSpPr>
            <p:cNvPr id="29" name="Rectangle: Rounded Corners 28">
              <a:extLst>
                <a:ext uri="{FF2B5EF4-FFF2-40B4-BE49-F238E27FC236}">
                  <a16:creationId xmlns="" xmlns:a16="http://schemas.microsoft.com/office/drawing/2014/main" id="{D4D7D4B6-62C2-45AB-89A5-3A41DA021FD2}"/>
                </a:ext>
                <a:ext uri="{C183D7F6-B498-43B3-948B-1728B52AA6E4}">
                  <adec:decorative xmlns="" xmlns:adec="http://schemas.microsoft.com/office/drawing/2017/decorative" val="1"/>
                </a:ext>
              </a:extLst>
            </p:cNvPr>
            <p:cNvSpPr/>
            <p:nvPr/>
          </p:nvSpPr>
          <p:spPr>
            <a:xfrm>
              <a:off x="1190627" y="4723485"/>
              <a:ext cx="2745581" cy="5557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מרכז קהילתי</a:t>
              </a:r>
              <a:endParaRPr lang="en-US" sz="2000" b="1" dirty="0"/>
            </a:p>
          </p:txBody>
        </p:sp>
        <p:sp>
          <p:nvSpPr>
            <p:cNvPr id="50" name="Oval 49">
              <a:extLst>
                <a:ext uri="{FF2B5EF4-FFF2-40B4-BE49-F238E27FC236}">
                  <a16:creationId xmlns="" xmlns:a16="http://schemas.microsoft.com/office/drawing/2014/main" id="{71B50220-1DDE-464C-A8BB-2E709C819405}"/>
                </a:ext>
                <a:ext uri="{C183D7F6-B498-43B3-948B-1728B52AA6E4}">
                  <adec:decorative xmlns="" xmlns:adec="http://schemas.microsoft.com/office/drawing/2017/decorative" val="1"/>
                </a:ext>
              </a:extLst>
            </p:cNvPr>
            <p:cNvSpPr/>
            <p:nvPr/>
          </p:nvSpPr>
          <p:spPr>
            <a:xfrm>
              <a:off x="3314700" y="4615064"/>
              <a:ext cx="704850" cy="7048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grpSp>
        <p:nvGrpSpPr>
          <p:cNvPr id="7" name="Group 6">
            <a:extLst>
              <a:ext uri="{FF2B5EF4-FFF2-40B4-BE49-F238E27FC236}">
                <a16:creationId xmlns="" xmlns:a16="http://schemas.microsoft.com/office/drawing/2014/main" id="{A7BEC41E-074E-9846-9165-5F8258103489}"/>
              </a:ext>
            </a:extLst>
          </p:cNvPr>
          <p:cNvGrpSpPr/>
          <p:nvPr/>
        </p:nvGrpSpPr>
        <p:grpSpPr>
          <a:xfrm>
            <a:off x="6231500" y="3926541"/>
            <a:ext cx="2828923" cy="704850"/>
            <a:chOff x="5686428" y="3261490"/>
            <a:chExt cx="2828923" cy="704850"/>
          </a:xfrm>
        </p:grpSpPr>
        <p:sp>
          <p:nvSpPr>
            <p:cNvPr id="19" name="Rectangle: Rounded Corners 18">
              <a:extLst>
                <a:ext uri="{FF2B5EF4-FFF2-40B4-BE49-F238E27FC236}">
                  <a16:creationId xmlns="" xmlns:a16="http://schemas.microsoft.com/office/drawing/2014/main" id="{EB7F2E37-0ACF-4E8A-9C1D-EC5B65BA2906}"/>
                </a:ext>
                <a:ext uri="{C183D7F6-B498-43B3-948B-1728B52AA6E4}">
                  <adec:decorative xmlns="" xmlns:adec="http://schemas.microsoft.com/office/drawing/2017/decorative" val="1"/>
                </a:ext>
              </a:extLst>
            </p:cNvPr>
            <p:cNvSpPr/>
            <p:nvPr/>
          </p:nvSpPr>
          <p:spPr>
            <a:xfrm>
              <a:off x="5769770" y="3358296"/>
              <a:ext cx="2745581" cy="5557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חיילים</a:t>
              </a:r>
              <a:endParaRPr lang="en-US" sz="2000" b="1" dirty="0"/>
            </a:p>
          </p:txBody>
        </p:sp>
        <p:sp>
          <p:nvSpPr>
            <p:cNvPr id="51" name="Oval 50">
              <a:extLst>
                <a:ext uri="{FF2B5EF4-FFF2-40B4-BE49-F238E27FC236}">
                  <a16:creationId xmlns="" xmlns:a16="http://schemas.microsoft.com/office/drawing/2014/main" id="{B2A2929A-20FF-AC40-8B43-78A38AB8E0E4}"/>
                </a:ext>
                <a:ext uri="{C183D7F6-B498-43B3-948B-1728B52AA6E4}">
                  <adec:decorative xmlns="" xmlns:adec="http://schemas.microsoft.com/office/drawing/2017/decorative" val="1"/>
                </a:ext>
              </a:extLst>
            </p:cNvPr>
            <p:cNvSpPr/>
            <p:nvPr/>
          </p:nvSpPr>
          <p:spPr>
            <a:xfrm>
              <a:off x="5686428" y="3261490"/>
              <a:ext cx="704850" cy="7048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grpSp>
        <p:nvGrpSpPr>
          <p:cNvPr id="54" name="Group 53">
            <a:extLst>
              <a:ext uri="{FF2B5EF4-FFF2-40B4-BE49-F238E27FC236}">
                <a16:creationId xmlns="" xmlns:a16="http://schemas.microsoft.com/office/drawing/2014/main" id="{4EEE1DF9-77B7-7A4B-BE54-37E5CCBE1AE3}"/>
              </a:ext>
            </a:extLst>
          </p:cNvPr>
          <p:cNvGrpSpPr/>
          <p:nvPr/>
        </p:nvGrpSpPr>
        <p:grpSpPr>
          <a:xfrm>
            <a:off x="576071" y="4887537"/>
            <a:ext cx="2828923" cy="704850"/>
            <a:chOff x="628652" y="3283744"/>
            <a:chExt cx="2828923" cy="704850"/>
          </a:xfrm>
        </p:grpSpPr>
        <p:sp>
          <p:nvSpPr>
            <p:cNvPr id="55" name="Rectangle: Rounded Corners 26">
              <a:extLst>
                <a:ext uri="{FF2B5EF4-FFF2-40B4-BE49-F238E27FC236}">
                  <a16:creationId xmlns="" xmlns:a16="http://schemas.microsoft.com/office/drawing/2014/main" id="{E59CC119-3A94-D040-B0CD-15FB45DE1187}"/>
                </a:ext>
                <a:ext uri="{C183D7F6-B498-43B3-948B-1728B52AA6E4}">
                  <adec:decorative xmlns="" xmlns:adec="http://schemas.microsoft.com/office/drawing/2017/decorative" val="1"/>
                </a:ext>
              </a:extLst>
            </p:cNvPr>
            <p:cNvSpPr/>
            <p:nvPr/>
          </p:nvSpPr>
          <p:spPr>
            <a:xfrm>
              <a:off x="628652" y="3358296"/>
              <a:ext cx="2745581" cy="555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a:t>ותיקים</a:t>
              </a:r>
              <a:endParaRPr lang="en-US" sz="2000" b="1" dirty="0"/>
            </a:p>
          </p:txBody>
        </p:sp>
        <p:sp>
          <p:nvSpPr>
            <p:cNvPr id="56" name="Oval 55">
              <a:extLst>
                <a:ext uri="{FF2B5EF4-FFF2-40B4-BE49-F238E27FC236}">
                  <a16:creationId xmlns="" xmlns:a16="http://schemas.microsoft.com/office/drawing/2014/main" id="{9854D180-EFF4-F34F-BABA-8B8A2B396CBB}"/>
                </a:ext>
                <a:ext uri="{C183D7F6-B498-43B3-948B-1728B52AA6E4}">
                  <adec:decorative xmlns="" xmlns:adec="http://schemas.microsoft.com/office/drawing/2017/decorative" val="1"/>
                </a:ext>
              </a:extLst>
            </p:cNvPr>
            <p:cNvSpPr/>
            <p:nvPr/>
          </p:nvSpPr>
          <p:spPr>
            <a:xfrm>
              <a:off x="2752725" y="3283744"/>
              <a:ext cx="704850" cy="70485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grpSp>
      <p:pic>
        <p:nvPicPr>
          <p:cNvPr id="57" name="Picture 56">
            <a:extLst>
              <a:ext uri="{FF2B5EF4-FFF2-40B4-BE49-F238E27FC236}">
                <a16:creationId xmlns="" xmlns:a16="http://schemas.microsoft.com/office/drawing/2014/main" id="{B5352040-905E-2F41-96F7-5A54F16A7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
        <p:nvSpPr>
          <p:cNvPr id="33" name="Rectangle: Rounded Corners 18">
            <a:extLst>
              <a:ext uri="{FF2B5EF4-FFF2-40B4-BE49-F238E27FC236}">
                <a16:creationId xmlns="" xmlns:a16="http://schemas.microsoft.com/office/drawing/2014/main" id="{EB7F2E37-0ACF-4E8A-9C1D-EC5B65BA2906}"/>
              </a:ext>
              <a:ext uri="{C183D7F6-B498-43B3-948B-1728B52AA6E4}">
                <adec:decorative xmlns="" xmlns:adec="http://schemas.microsoft.com/office/drawing/2017/decorative" val="1"/>
              </a:ext>
            </a:extLst>
          </p:cNvPr>
          <p:cNvSpPr/>
          <p:nvPr/>
        </p:nvSpPr>
        <p:spPr>
          <a:xfrm>
            <a:off x="3205225" y="5737787"/>
            <a:ext cx="2745581" cy="5557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2000" b="1" dirty="0" smtClean="0"/>
              <a:t>ספרייה</a:t>
            </a:r>
            <a:endParaRPr lang="en-US" sz="2000" b="1" dirty="0"/>
          </a:p>
        </p:txBody>
      </p:sp>
      <p:sp>
        <p:nvSpPr>
          <p:cNvPr id="34" name="Oval 33">
            <a:extLst>
              <a:ext uri="{FF2B5EF4-FFF2-40B4-BE49-F238E27FC236}">
                <a16:creationId xmlns="" xmlns:a16="http://schemas.microsoft.com/office/drawing/2014/main" id="{B2A2929A-20FF-AC40-8B43-78A38AB8E0E4}"/>
              </a:ext>
              <a:ext uri="{C183D7F6-B498-43B3-948B-1728B52AA6E4}">
                <adec:decorative xmlns="" xmlns:adec="http://schemas.microsoft.com/office/drawing/2017/decorative" val="1"/>
              </a:ext>
            </a:extLst>
          </p:cNvPr>
          <p:cNvSpPr/>
          <p:nvPr/>
        </p:nvSpPr>
        <p:spPr>
          <a:xfrm>
            <a:off x="4225590" y="5164004"/>
            <a:ext cx="704850" cy="70485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2000" b="1" dirty="0"/>
          </a:p>
        </p:txBody>
      </p:sp>
    </p:spTree>
    <p:extLst>
      <p:ext uri="{BB962C8B-B14F-4D97-AF65-F5344CB8AC3E}">
        <p14:creationId xmlns:p14="http://schemas.microsoft.com/office/powerpoint/2010/main" val="329971519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5693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4000" b="1" dirty="0" err="1">
                <a:solidFill>
                  <a:schemeClr val="tx1">
                    <a:lumMod val="75000"/>
                    <a:lumOff val="25000"/>
                  </a:schemeClr>
                </a:solidFill>
                <a:latin typeface="Aharoni" panose="02010803020104030203" pitchFamily="2" charset="-79"/>
                <a:cs typeface="Aharoni" panose="02010803020104030203" pitchFamily="2" charset="-79"/>
              </a:rPr>
              <a:t>פרוייקטים</a:t>
            </a:r>
            <a:r>
              <a:rPr lang="he-IL" sz="4000" b="1" dirty="0">
                <a:solidFill>
                  <a:schemeClr val="tx1">
                    <a:lumMod val="75000"/>
                    <a:lumOff val="25000"/>
                  </a:schemeClr>
                </a:solidFill>
                <a:latin typeface="Aharoni" panose="02010803020104030203" pitchFamily="2" charset="-79"/>
                <a:cs typeface="Aharoni" panose="02010803020104030203" pitchFamily="2" charset="-79"/>
              </a:rPr>
              <a:t> עיקריים - </a:t>
            </a:r>
            <a:r>
              <a:rPr lang="he-IL" sz="4000" b="1" dirty="0" err="1">
                <a:solidFill>
                  <a:schemeClr val="tx1">
                    <a:lumMod val="75000"/>
                    <a:lumOff val="25000"/>
                  </a:schemeClr>
                </a:solidFill>
                <a:latin typeface="Aharoni" panose="02010803020104030203" pitchFamily="2" charset="-79"/>
                <a:cs typeface="Aharoni" panose="02010803020104030203" pitchFamily="2" charset="-79"/>
              </a:rPr>
              <a:t>ישובי</a:t>
            </a:r>
            <a:endParaRPr lang="en-US" sz="40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sp>
        <p:nvSpPr>
          <p:cNvPr id="3" name="Oval 2">
            <a:extLst>
              <a:ext uri="{FF2B5EF4-FFF2-40B4-BE49-F238E27FC236}">
                <a16:creationId xmlns="" xmlns:a16="http://schemas.microsoft.com/office/drawing/2014/main" id="{360AE3FE-10BD-E340-AD9F-EA18384FF7EB}"/>
              </a:ext>
            </a:extLst>
          </p:cNvPr>
          <p:cNvSpPr/>
          <p:nvPr/>
        </p:nvSpPr>
        <p:spPr>
          <a:xfrm>
            <a:off x="264695" y="1873880"/>
            <a:ext cx="2166195" cy="2166195"/>
          </a:xfrm>
          <a:prstGeom prst="ellipse">
            <a:avLst/>
          </a:prstGeom>
          <a:solidFill>
            <a:srgbClr val="75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dirty="0"/>
              <a:t>נקודת הזנקה של מד״א</a:t>
            </a:r>
            <a:endParaRPr lang="en-US" dirty="0"/>
          </a:p>
        </p:txBody>
      </p:sp>
      <p:pic>
        <p:nvPicPr>
          <p:cNvPr id="7" name="Picture 6">
            <a:extLst>
              <a:ext uri="{FF2B5EF4-FFF2-40B4-BE49-F238E27FC236}">
                <a16:creationId xmlns="" xmlns:a16="http://schemas.microsoft.com/office/drawing/2014/main" id="{55EE4557-CC26-F846-8474-FFECCF346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grpSp>
        <p:nvGrpSpPr>
          <p:cNvPr id="51" name="Group 50">
            <a:extLst>
              <a:ext uri="{FF2B5EF4-FFF2-40B4-BE49-F238E27FC236}">
                <a16:creationId xmlns="" xmlns:a16="http://schemas.microsoft.com/office/drawing/2014/main" id="{3D51B482-454C-144D-ADFE-F3981EED470D}"/>
              </a:ext>
            </a:extLst>
          </p:cNvPr>
          <p:cNvGrpSpPr/>
          <p:nvPr/>
        </p:nvGrpSpPr>
        <p:grpSpPr>
          <a:xfrm>
            <a:off x="285598" y="4299172"/>
            <a:ext cx="2166195" cy="2166195"/>
            <a:chOff x="2704839" y="4280193"/>
            <a:chExt cx="2166195" cy="2166195"/>
          </a:xfrm>
          <a:solidFill>
            <a:srgbClr val="7A8C8E"/>
          </a:solidFill>
        </p:grpSpPr>
        <p:sp>
          <p:nvSpPr>
            <p:cNvPr id="9" name="Oval 8">
              <a:extLst>
                <a:ext uri="{FF2B5EF4-FFF2-40B4-BE49-F238E27FC236}">
                  <a16:creationId xmlns="" xmlns:a16="http://schemas.microsoft.com/office/drawing/2014/main" id="{0326D0D1-E22D-7741-989B-B86FB3D4E101}"/>
                </a:ext>
              </a:extLst>
            </p:cNvPr>
            <p:cNvSpPr/>
            <p:nvPr/>
          </p:nvSpPr>
          <p:spPr>
            <a:xfrm>
              <a:off x="2704839" y="4280193"/>
              <a:ext cx="2166195" cy="21661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2000" dirty="0"/>
                <a:t>דיגיטציה של משרד הועד</a:t>
              </a:r>
              <a:endParaRPr lang="en-US" sz="2000" dirty="0"/>
            </a:p>
          </p:txBody>
        </p:sp>
        <p:grpSp>
          <p:nvGrpSpPr>
            <p:cNvPr id="15" name="Group 14" descr="Icon of computer monitors.">
              <a:extLst>
                <a:ext uri="{FF2B5EF4-FFF2-40B4-BE49-F238E27FC236}">
                  <a16:creationId xmlns="" xmlns:a16="http://schemas.microsoft.com/office/drawing/2014/main" id="{A1F26501-867D-6841-88F5-3D25B4A90904}"/>
                </a:ext>
              </a:extLst>
            </p:cNvPr>
            <p:cNvGrpSpPr/>
            <p:nvPr/>
          </p:nvGrpSpPr>
          <p:grpSpPr>
            <a:xfrm>
              <a:off x="3626186" y="4679303"/>
              <a:ext cx="323499" cy="329084"/>
              <a:chOff x="304800" y="5129213"/>
              <a:chExt cx="287338" cy="258762"/>
            </a:xfrm>
            <a:grpFill/>
          </p:grpSpPr>
          <p:sp>
            <p:nvSpPr>
              <p:cNvPr id="16" name="Freeform 1630">
                <a:extLst>
                  <a:ext uri="{FF2B5EF4-FFF2-40B4-BE49-F238E27FC236}">
                    <a16:creationId xmlns="" xmlns:a16="http://schemas.microsoft.com/office/drawing/2014/main" id="{EA09256E-B48F-6D42-BD65-10E3A9996623}"/>
                  </a:ext>
                </a:extLst>
              </p:cNvPr>
              <p:cNvSpPr>
                <a:spLocks/>
              </p:cNvSpPr>
              <p:nvPr/>
            </p:nvSpPr>
            <p:spPr bwMode="auto">
              <a:xfrm>
                <a:off x="381000" y="5224463"/>
                <a:ext cx="134938" cy="38100"/>
              </a:xfrm>
              <a:custGeom>
                <a:avLst/>
                <a:gdLst>
                  <a:gd name="T0" fmla="*/ 176 w 423"/>
                  <a:gd name="T1" fmla="*/ 120 h 120"/>
                  <a:gd name="T2" fmla="*/ 247 w 423"/>
                  <a:gd name="T3" fmla="*/ 120 h 120"/>
                  <a:gd name="T4" fmla="*/ 252 w 423"/>
                  <a:gd name="T5" fmla="*/ 108 h 120"/>
                  <a:gd name="T6" fmla="*/ 260 w 423"/>
                  <a:gd name="T7" fmla="*/ 97 h 120"/>
                  <a:gd name="T8" fmla="*/ 269 w 423"/>
                  <a:gd name="T9" fmla="*/ 86 h 120"/>
                  <a:gd name="T10" fmla="*/ 280 w 423"/>
                  <a:gd name="T11" fmla="*/ 77 h 120"/>
                  <a:gd name="T12" fmla="*/ 291 w 423"/>
                  <a:gd name="T13" fmla="*/ 71 h 120"/>
                  <a:gd name="T14" fmla="*/ 304 w 423"/>
                  <a:gd name="T15" fmla="*/ 65 h 120"/>
                  <a:gd name="T16" fmla="*/ 311 w 423"/>
                  <a:gd name="T17" fmla="*/ 63 h 120"/>
                  <a:gd name="T18" fmla="*/ 318 w 423"/>
                  <a:gd name="T19" fmla="*/ 62 h 120"/>
                  <a:gd name="T20" fmla="*/ 325 w 423"/>
                  <a:gd name="T21" fmla="*/ 61 h 120"/>
                  <a:gd name="T22" fmla="*/ 332 w 423"/>
                  <a:gd name="T23" fmla="*/ 61 h 120"/>
                  <a:gd name="T24" fmla="*/ 423 w 423"/>
                  <a:gd name="T25" fmla="*/ 61 h 120"/>
                  <a:gd name="T26" fmla="*/ 423 w 423"/>
                  <a:gd name="T27" fmla="*/ 31 h 120"/>
                  <a:gd name="T28" fmla="*/ 423 w 423"/>
                  <a:gd name="T29" fmla="*/ 22 h 120"/>
                  <a:gd name="T30" fmla="*/ 420 w 423"/>
                  <a:gd name="T31" fmla="*/ 14 h 120"/>
                  <a:gd name="T32" fmla="*/ 418 w 423"/>
                  <a:gd name="T33" fmla="*/ 8 h 120"/>
                  <a:gd name="T34" fmla="*/ 415 w 423"/>
                  <a:gd name="T35" fmla="*/ 0 h 120"/>
                  <a:gd name="T36" fmla="*/ 363 w 423"/>
                  <a:gd name="T37" fmla="*/ 0 h 120"/>
                  <a:gd name="T38" fmla="*/ 61 w 423"/>
                  <a:gd name="T39" fmla="*/ 0 h 120"/>
                  <a:gd name="T40" fmla="*/ 9 w 423"/>
                  <a:gd name="T41" fmla="*/ 0 h 120"/>
                  <a:gd name="T42" fmla="*/ 6 w 423"/>
                  <a:gd name="T43" fmla="*/ 8 h 120"/>
                  <a:gd name="T44" fmla="*/ 2 w 423"/>
                  <a:gd name="T45" fmla="*/ 14 h 120"/>
                  <a:gd name="T46" fmla="*/ 1 w 423"/>
                  <a:gd name="T47" fmla="*/ 22 h 120"/>
                  <a:gd name="T48" fmla="*/ 0 w 423"/>
                  <a:gd name="T49" fmla="*/ 31 h 120"/>
                  <a:gd name="T50" fmla="*/ 0 w 423"/>
                  <a:gd name="T51" fmla="*/ 61 h 120"/>
                  <a:gd name="T52" fmla="*/ 91 w 423"/>
                  <a:gd name="T53" fmla="*/ 61 h 120"/>
                  <a:gd name="T54" fmla="*/ 99 w 423"/>
                  <a:gd name="T55" fmla="*/ 61 h 120"/>
                  <a:gd name="T56" fmla="*/ 105 w 423"/>
                  <a:gd name="T57" fmla="*/ 62 h 120"/>
                  <a:gd name="T58" fmla="*/ 112 w 423"/>
                  <a:gd name="T59" fmla="*/ 63 h 120"/>
                  <a:gd name="T60" fmla="*/ 120 w 423"/>
                  <a:gd name="T61" fmla="*/ 65 h 120"/>
                  <a:gd name="T62" fmla="*/ 132 w 423"/>
                  <a:gd name="T63" fmla="*/ 71 h 120"/>
                  <a:gd name="T64" fmla="*/ 144 w 423"/>
                  <a:gd name="T65" fmla="*/ 77 h 120"/>
                  <a:gd name="T66" fmla="*/ 154 w 423"/>
                  <a:gd name="T67" fmla="*/ 86 h 120"/>
                  <a:gd name="T68" fmla="*/ 163 w 423"/>
                  <a:gd name="T69" fmla="*/ 97 h 120"/>
                  <a:gd name="T70" fmla="*/ 170 w 423"/>
                  <a:gd name="T71" fmla="*/ 108 h 120"/>
                  <a:gd name="T72" fmla="*/ 176 w 423"/>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3" h="120">
                    <a:moveTo>
                      <a:pt x="176" y="120"/>
                    </a:moveTo>
                    <a:lnTo>
                      <a:pt x="247" y="120"/>
                    </a:lnTo>
                    <a:lnTo>
                      <a:pt x="252" y="108"/>
                    </a:lnTo>
                    <a:lnTo>
                      <a:pt x="260" y="97"/>
                    </a:lnTo>
                    <a:lnTo>
                      <a:pt x="269" y="86"/>
                    </a:lnTo>
                    <a:lnTo>
                      <a:pt x="280" y="77"/>
                    </a:lnTo>
                    <a:lnTo>
                      <a:pt x="291" y="71"/>
                    </a:lnTo>
                    <a:lnTo>
                      <a:pt x="304" y="65"/>
                    </a:lnTo>
                    <a:lnTo>
                      <a:pt x="311" y="63"/>
                    </a:lnTo>
                    <a:lnTo>
                      <a:pt x="318" y="62"/>
                    </a:lnTo>
                    <a:lnTo>
                      <a:pt x="325" y="61"/>
                    </a:lnTo>
                    <a:lnTo>
                      <a:pt x="332" y="61"/>
                    </a:lnTo>
                    <a:lnTo>
                      <a:pt x="423" y="61"/>
                    </a:lnTo>
                    <a:lnTo>
                      <a:pt x="423" y="31"/>
                    </a:lnTo>
                    <a:lnTo>
                      <a:pt x="423" y="22"/>
                    </a:lnTo>
                    <a:lnTo>
                      <a:pt x="420" y="14"/>
                    </a:lnTo>
                    <a:lnTo>
                      <a:pt x="418" y="8"/>
                    </a:lnTo>
                    <a:lnTo>
                      <a:pt x="415" y="0"/>
                    </a:lnTo>
                    <a:lnTo>
                      <a:pt x="363" y="0"/>
                    </a:lnTo>
                    <a:lnTo>
                      <a:pt x="61" y="0"/>
                    </a:lnTo>
                    <a:lnTo>
                      <a:pt x="9" y="0"/>
                    </a:lnTo>
                    <a:lnTo>
                      <a:pt x="6" y="8"/>
                    </a:lnTo>
                    <a:lnTo>
                      <a:pt x="2" y="14"/>
                    </a:lnTo>
                    <a:lnTo>
                      <a:pt x="1" y="22"/>
                    </a:lnTo>
                    <a:lnTo>
                      <a:pt x="0" y="31"/>
                    </a:lnTo>
                    <a:lnTo>
                      <a:pt x="0" y="61"/>
                    </a:lnTo>
                    <a:lnTo>
                      <a:pt x="91" y="61"/>
                    </a:lnTo>
                    <a:lnTo>
                      <a:pt x="99" y="61"/>
                    </a:lnTo>
                    <a:lnTo>
                      <a:pt x="105" y="62"/>
                    </a:lnTo>
                    <a:lnTo>
                      <a:pt x="112" y="63"/>
                    </a:lnTo>
                    <a:lnTo>
                      <a:pt x="120" y="65"/>
                    </a:lnTo>
                    <a:lnTo>
                      <a:pt x="132" y="71"/>
                    </a:lnTo>
                    <a:lnTo>
                      <a:pt x="144" y="77"/>
                    </a:lnTo>
                    <a:lnTo>
                      <a:pt x="154" y="86"/>
                    </a:lnTo>
                    <a:lnTo>
                      <a:pt x="163" y="97"/>
                    </a:lnTo>
                    <a:lnTo>
                      <a:pt x="170" y="108"/>
                    </a:lnTo>
                    <a:lnTo>
                      <a:pt x="176" y="1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17" name="Freeform 1631">
                <a:extLst>
                  <a:ext uri="{FF2B5EF4-FFF2-40B4-BE49-F238E27FC236}">
                    <a16:creationId xmlns="" xmlns:a16="http://schemas.microsoft.com/office/drawing/2014/main" id="{D6C5B5C2-F51D-5946-8D3F-42AF931B67A2}"/>
                  </a:ext>
                </a:extLst>
              </p:cNvPr>
              <p:cNvSpPr>
                <a:spLocks noEditPoints="1"/>
              </p:cNvSpPr>
              <p:nvPr/>
            </p:nvSpPr>
            <p:spPr bwMode="auto">
              <a:xfrm>
                <a:off x="390525" y="5129213"/>
                <a:ext cx="115888" cy="85725"/>
              </a:xfrm>
              <a:custGeom>
                <a:avLst/>
                <a:gdLst>
                  <a:gd name="T0" fmla="*/ 60 w 362"/>
                  <a:gd name="T1" fmla="*/ 72 h 271"/>
                  <a:gd name="T2" fmla="*/ 62 w 362"/>
                  <a:gd name="T3" fmla="*/ 66 h 271"/>
                  <a:gd name="T4" fmla="*/ 66 w 362"/>
                  <a:gd name="T5" fmla="*/ 62 h 271"/>
                  <a:gd name="T6" fmla="*/ 72 w 362"/>
                  <a:gd name="T7" fmla="*/ 60 h 271"/>
                  <a:gd name="T8" fmla="*/ 287 w 362"/>
                  <a:gd name="T9" fmla="*/ 60 h 271"/>
                  <a:gd name="T10" fmla="*/ 292 w 362"/>
                  <a:gd name="T11" fmla="*/ 61 h 271"/>
                  <a:gd name="T12" fmla="*/ 297 w 362"/>
                  <a:gd name="T13" fmla="*/ 64 h 271"/>
                  <a:gd name="T14" fmla="*/ 300 w 362"/>
                  <a:gd name="T15" fmla="*/ 70 h 271"/>
                  <a:gd name="T16" fmla="*/ 301 w 362"/>
                  <a:gd name="T17" fmla="*/ 75 h 271"/>
                  <a:gd name="T18" fmla="*/ 301 w 362"/>
                  <a:gd name="T19" fmla="*/ 229 h 271"/>
                  <a:gd name="T20" fmla="*/ 299 w 362"/>
                  <a:gd name="T21" fmla="*/ 234 h 271"/>
                  <a:gd name="T22" fmla="*/ 294 w 362"/>
                  <a:gd name="T23" fmla="*/ 239 h 271"/>
                  <a:gd name="T24" fmla="*/ 289 w 362"/>
                  <a:gd name="T25" fmla="*/ 241 h 271"/>
                  <a:gd name="T26" fmla="*/ 75 w 362"/>
                  <a:gd name="T27" fmla="*/ 241 h 271"/>
                  <a:gd name="T28" fmla="*/ 69 w 362"/>
                  <a:gd name="T29" fmla="*/ 240 h 271"/>
                  <a:gd name="T30" fmla="*/ 64 w 362"/>
                  <a:gd name="T31" fmla="*/ 237 h 271"/>
                  <a:gd name="T32" fmla="*/ 61 w 362"/>
                  <a:gd name="T33" fmla="*/ 231 h 271"/>
                  <a:gd name="T34" fmla="*/ 60 w 362"/>
                  <a:gd name="T35" fmla="*/ 226 h 271"/>
                  <a:gd name="T36" fmla="*/ 332 w 362"/>
                  <a:gd name="T37" fmla="*/ 271 h 271"/>
                  <a:gd name="T38" fmla="*/ 362 w 362"/>
                  <a:gd name="T39" fmla="*/ 60 h 271"/>
                  <a:gd name="T40" fmla="*/ 361 w 362"/>
                  <a:gd name="T41" fmla="*/ 47 h 271"/>
                  <a:gd name="T42" fmla="*/ 357 w 362"/>
                  <a:gd name="T43" fmla="*/ 36 h 271"/>
                  <a:gd name="T44" fmla="*/ 352 w 362"/>
                  <a:gd name="T45" fmla="*/ 26 h 271"/>
                  <a:gd name="T46" fmla="*/ 344 w 362"/>
                  <a:gd name="T47" fmla="*/ 18 h 271"/>
                  <a:gd name="T48" fmla="*/ 335 w 362"/>
                  <a:gd name="T49" fmla="*/ 10 h 271"/>
                  <a:gd name="T50" fmla="*/ 325 w 362"/>
                  <a:gd name="T51" fmla="*/ 4 h 271"/>
                  <a:gd name="T52" fmla="*/ 313 w 362"/>
                  <a:gd name="T53" fmla="*/ 1 h 271"/>
                  <a:gd name="T54" fmla="*/ 301 w 362"/>
                  <a:gd name="T55" fmla="*/ 0 h 271"/>
                  <a:gd name="T56" fmla="*/ 54 w 362"/>
                  <a:gd name="T57" fmla="*/ 0 h 271"/>
                  <a:gd name="T58" fmla="*/ 42 w 362"/>
                  <a:gd name="T59" fmla="*/ 2 h 271"/>
                  <a:gd name="T60" fmla="*/ 31 w 362"/>
                  <a:gd name="T61" fmla="*/ 7 h 271"/>
                  <a:gd name="T62" fmla="*/ 21 w 362"/>
                  <a:gd name="T63" fmla="*/ 13 h 271"/>
                  <a:gd name="T64" fmla="*/ 13 w 362"/>
                  <a:gd name="T65" fmla="*/ 21 h 271"/>
                  <a:gd name="T66" fmla="*/ 7 w 362"/>
                  <a:gd name="T67" fmla="*/ 31 h 271"/>
                  <a:gd name="T68" fmla="*/ 2 w 362"/>
                  <a:gd name="T69" fmla="*/ 42 h 271"/>
                  <a:gd name="T70" fmla="*/ 0 w 362"/>
                  <a:gd name="T71" fmla="*/ 54 h 271"/>
                  <a:gd name="T72" fmla="*/ 0 w 362"/>
                  <a:gd name="T73" fmla="*/ 271 h 271"/>
                  <a:gd name="T74" fmla="*/ 332 w 362"/>
                  <a:gd name="T7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271">
                    <a:moveTo>
                      <a:pt x="60" y="75"/>
                    </a:moveTo>
                    <a:lnTo>
                      <a:pt x="60" y="72"/>
                    </a:lnTo>
                    <a:lnTo>
                      <a:pt x="61" y="68"/>
                    </a:lnTo>
                    <a:lnTo>
                      <a:pt x="62" y="66"/>
                    </a:lnTo>
                    <a:lnTo>
                      <a:pt x="64" y="64"/>
                    </a:lnTo>
                    <a:lnTo>
                      <a:pt x="66" y="62"/>
                    </a:lnTo>
                    <a:lnTo>
                      <a:pt x="69" y="61"/>
                    </a:lnTo>
                    <a:lnTo>
                      <a:pt x="72" y="60"/>
                    </a:lnTo>
                    <a:lnTo>
                      <a:pt x="75" y="60"/>
                    </a:lnTo>
                    <a:lnTo>
                      <a:pt x="287" y="60"/>
                    </a:lnTo>
                    <a:lnTo>
                      <a:pt x="289" y="60"/>
                    </a:lnTo>
                    <a:lnTo>
                      <a:pt x="292" y="61"/>
                    </a:lnTo>
                    <a:lnTo>
                      <a:pt x="294" y="62"/>
                    </a:lnTo>
                    <a:lnTo>
                      <a:pt x="297" y="64"/>
                    </a:lnTo>
                    <a:lnTo>
                      <a:pt x="299" y="66"/>
                    </a:lnTo>
                    <a:lnTo>
                      <a:pt x="300" y="70"/>
                    </a:lnTo>
                    <a:lnTo>
                      <a:pt x="301" y="72"/>
                    </a:lnTo>
                    <a:lnTo>
                      <a:pt x="301" y="75"/>
                    </a:lnTo>
                    <a:lnTo>
                      <a:pt x="301" y="226"/>
                    </a:lnTo>
                    <a:lnTo>
                      <a:pt x="301" y="229"/>
                    </a:lnTo>
                    <a:lnTo>
                      <a:pt x="300" y="231"/>
                    </a:lnTo>
                    <a:lnTo>
                      <a:pt x="299" y="234"/>
                    </a:lnTo>
                    <a:lnTo>
                      <a:pt x="297" y="237"/>
                    </a:lnTo>
                    <a:lnTo>
                      <a:pt x="294" y="239"/>
                    </a:lnTo>
                    <a:lnTo>
                      <a:pt x="292" y="240"/>
                    </a:lnTo>
                    <a:lnTo>
                      <a:pt x="289" y="241"/>
                    </a:lnTo>
                    <a:lnTo>
                      <a:pt x="287" y="241"/>
                    </a:lnTo>
                    <a:lnTo>
                      <a:pt x="75" y="241"/>
                    </a:lnTo>
                    <a:lnTo>
                      <a:pt x="72" y="241"/>
                    </a:lnTo>
                    <a:lnTo>
                      <a:pt x="69" y="240"/>
                    </a:lnTo>
                    <a:lnTo>
                      <a:pt x="66" y="239"/>
                    </a:lnTo>
                    <a:lnTo>
                      <a:pt x="64" y="237"/>
                    </a:lnTo>
                    <a:lnTo>
                      <a:pt x="62" y="234"/>
                    </a:lnTo>
                    <a:lnTo>
                      <a:pt x="61" y="231"/>
                    </a:lnTo>
                    <a:lnTo>
                      <a:pt x="60" y="229"/>
                    </a:lnTo>
                    <a:lnTo>
                      <a:pt x="60" y="226"/>
                    </a:lnTo>
                    <a:lnTo>
                      <a:pt x="60" y="75"/>
                    </a:lnTo>
                    <a:close/>
                    <a:moveTo>
                      <a:pt x="332" y="271"/>
                    </a:moveTo>
                    <a:lnTo>
                      <a:pt x="362" y="271"/>
                    </a:lnTo>
                    <a:lnTo>
                      <a:pt x="362" y="60"/>
                    </a:lnTo>
                    <a:lnTo>
                      <a:pt x="362" y="54"/>
                    </a:lnTo>
                    <a:lnTo>
                      <a:pt x="361" y="47"/>
                    </a:lnTo>
                    <a:lnTo>
                      <a:pt x="358" y="42"/>
                    </a:lnTo>
                    <a:lnTo>
                      <a:pt x="357" y="36"/>
                    </a:lnTo>
                    <a:lnTo>
                      <a:pt x="354" y="31"/>
                    </a:lnTo>
                    <a:lnTo>
                      <a:pt x="352" y="26"/>
                    </a:lnTo>
                    <a:lnTo>
                      <a:pt x="347" y="21"/>
                    </a:lnTo>
                    <a:lnTo>
                      <a:pt x="344" y="18"/>
                    </a:lnTo>
                    <a:lnTo>
                      <a:pt x="340" y="13"/>
                    </a:lnTo>
                    <a:lnTo>
                      <a:pt x="335" y="10"/>
                    </a:lnTo>
                    <a:lnTo>
                      <a:pt x="330" y="7"/>
                    </a:lnTo>
                    <a:lnTo>
                      <a:pt x="325" y="4"/>
                    </a:lnTo>
                    <a:lnTo>
                      <a:pt x="320" y="2"/>
                    </a:lnTo>
                    <a:lnTo>
                      <a:pt x="313" y="1"/>
                    </a:lnTo>
                    <a:lnTo>
                      <a:pt x="308" y="0"/>
                    </a:lnTo>
                    <a:lnTo>
                      <a:pt x="301" y="0"/>
                    </a:lnTo>
                    <a:lnTo>
                      <a:pt x="60" y="0"/>
                    </a:lnTo>
                    <a:lnTo>
                      <a:pt x="54" y="0"/>
                    </a:lnTo>
                    <a:lnTo>
                      <a:pt x="48" y="1"/>
                    </a:lnTo>
                    <a:lnTo>
                      <a:pt x="42" y="2"/>
                    </a:lnTo>
                    <a:lnTo>
                      <a:pt x="37" y="4"/>
                    </a:lnTo>
                    <a:lnTo>
                      <a:pt x="31" y="7"/>
                    </a:lnTo>
                    <a:lnTo>
                      <a:pt x="27" y="10"/>
                    </a:lnTo>
                    <a:lnTo>
                      <a:pt x="21" y="13"/>
                    </a:lnTo>
                    <a:lnTo>
                      <a:pt x="18" y="18"/>
                    </a:lnTo>
                    <a:lnTo>
                      <a:pt x="13" y="21"/>
                    </a:lnTo>
                    <a:lnTo>
                      <a:pt x="10" y="26"/>
                    </a:lnTo>
                    <a:lnTo>
                      <a:pt x="7" y="31"/>
                    </a:lnTo>
                    <a:lnTo>
                      <a:pt x="5" y="36"/>
                    </a:lnTo>
                    <a:lnTo>
                      <a:pt x="2" y="42"/>
                    </a:lnTo>
                    <a:lnTo>
                      <a:pt x="1" y="47"/>
                    </a:lnTo>
                    <a:lnTo>
                      <a:pt x="0" y="54"/>
                    </a:lnTo>
                    <a:lnTo>
                      <a:pt x="0" y="60"/>
                    </a:lnTo>
                    <a:lnTo>
                      <a:pt x="0" y="271"/>
                    </a:lnTo>
                    <a:lnTo>
                      <a:pt x="30" y="271"/>
                    </a:lnTo>
                    <a:lnTo>
                      <a:pt x="332" y="2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18" name="Freeform 1632">
                <a:extLst>
                  <a:ext uri="{FF2B5EF4-FFF2-40B4-BE49-F238E27FC236}">
                    <a16:creationId xmlns="" xmlns:a16="http://schemas.microsoft.com/office/drawing/2014/main" id="{38C7C36C-5043-6C46-9D4D-247F9F866378}"/>
                  </a:ext>
                </a:extLst>
              </p:cNvPr>
              <p:cNvSpPr>
                <a:spLocks/>
              </p:cNvSpPr>
              <p:nvPr/>
            </p:nvSpPr>
            <p:spPr bwMode="auto">
              <a:xfrm>
                <a:off x="457200" y="5349875"/>
                <a:ext cx="134938" cy="38100"/>
              </a:xfrm>
              <a:custGeom>
                <a:avLst/>
                <a:gdLst>
                  <a:gd name="T0" fmla="*/ 422 w 423"/>
                  <a:gd name="T1" fmla="*/ 18 h 121"/>
                  <a:gd name="T2" fmla="*/ 422 w 423"/>
                  <a:gd name="T3" fmla="*/ 17 h 121"/>
                  <a:gd name="T4" fmla="*/ 422 w 423"/>
                  <a:gd name="T5" fmla="*/ 17 h 121"/>
                  <a:gd name="T6" fmla="*/ 419 w 423"/>
                  <a:gd name="T7" fmla="*/ 10 h 121"/>
                  <a:gd name="T8" fmla="*/ 417 w 423"/>
                  <a:gd name="T9" fmla="*/ 5 h 121"/>
                  <a:gd name="T10" fmla="*/ 417 w 423"/>
                  <a:gd name="T11" fmla="*/ 4 h 121"/>
                  <a:gd name="T12" fmla="*/ 416 w 423"/>
                  <a:gd name="T13" fmla="*/ 4 h 121"/>
                  <a:gd name="T14" fmla="*/ 415 w 423"/>
                  <a:gd name="T15" fmla="*/ 2 h 121"/>
                  <a:gd name="T16" fmla="*/ 415 w 423"/>
                  <a:gd name="T17" fmla="*/ 0 h 121"/>
                  <a:gd name="T18" fmla="*/ 9 w 423"/>
                  <a:gd name="T19" fmla="*/ 0 h 121"/>
                  <a:gd name="T20" fmla="*/ 8 w 423"/>
                  <a:gd name="T21" fmla="*/ 2 h 121"/>
                  <a:gd name="T22" fmla="*/ 7 w 423"/>
                  <a:gd name="T23" fmla="*/ 4 h 121"/>
                  <a:gd name="T24" fmla="*/ 7 w 423"/>
                  <a:gd name="T25" fmla="*/ 4 h 121"/>
                  <a:gd name="T26" fmla="*/ 7 w 423"/>
                  <a:gd name="T27" fmla="*/ 5 h 121"/>
                  <a:gd name="T28" fmla="*/ 5 w 423"/>
                  <a:gd name="T29" fmla="*/ 10 h 121"/>
                  <a:gd name="T30" fmla="*/ 2 w 423"/>
                  <a:gd name="T31" fmla="*/ 17 h 121"/>
                  <a:gd name="T32" fmla="*/ 2 w 423"/>
                  <a:gd name="T33" fmla="*/ 17 h 121"/>
                  <a:gd name="T34" fmla="*/ 2 w 423"/>
                  <a:gd name="T35" fmla="*/ 18 h 121"/>
                  <a:gd name="T36" fmla="*/ 1 w 423"/>
                  <a:gd name="T37" fmla="*/ 24 h 121"/>
                  <a:gd name="T38" fmla="*/ 0 w 423"/>
                  <a:gd name="T39" fmla="*/ 30 h 121"/>
                  <a:gd name="T40" fmla="*/ 0 w 423"/>
                  <a:gd name="T41" fmla="*/ 107 h 121"/>
                  <a:gd name="T42" fmla="*/ 1 w 423"/>
                  <a:gd name="T43" fmla="*/ 109 h 121"/>
                  <a:gd name="T44" fmla="*/ 2 w 423"/>
                  <a:gd name="T45" fmla="*/ 112 h 121"/>
                  <a:gd name="T46" fmla="*/ 4 w 423"/>
                  <a:gd name="T47" fmla="*/ 114 h 121"/>
                  <a:gd name="T48" fmla="*/ 6 w 423"/>
                  <a:gd name="T49" fmla="*/ 117 h 121"/>
                  <a:gd name="T50" fmla="*/ 8 w 423"/>
                  <a:gd name="T51" fmla="*/ 119 h 121"/>
                  <a:gd name="T52" fmla="*/ 10 w 423"/>
                  <a:gd name="T53" fmla="*/ 120 h 121"/>
                  <a:gd name="T54" fmla="*/ 12 w 423"/>
                  <a:gd name="T55" fmla="*/ 121 h 121"/>
                  <a:gd name="T56" fmla="*/ 16 w 423"/>
                  <a:gd name="T57" fmla="*/ 121 h 121"/>
                  <a:gd name="T58" fmla="*/ 408 w 423"/>
                  <a:gd name="T59" fmla="*/ 121 h 121"/>
                  <a:gd name="T60" fmla="*/ 412 w 423"/>
                  <a:gd name="T61" fmla="*/ 121 h 121"/>
                  <a:gd name="T62" fmla="*/ 414 w 423"/>
                  <a:gd name="T63" fmla="*/ 120 h 121"/>
                  <a:gd name="T64" fmla="*/ 416 w 423"/>
                  <a:gd name="T65" fmla="*/ 119 h 121"/>
                  <a:gd name="T66" fmla="*/ 418 w 423"/>
                  <a:gd name="T67" fmla="*/ 117 h 121"/>
                  <a:gd name="T68" fmla="*/ 421 w 423"/>
                  <a:gd name="T69" fmla="*/ 114 h 121"/>
                  <a:gd name="T70" fmla="*/ 422 w 423"/>
                  <a:gd name="T71" fmla="*/ 112 h 121"/>
                  <a:gd name="T72" fmla="*/ 423 w 423"/>
                  <a:gd name="T73" fmla="*/ 109 h 121"/>
                  <a:gd name="T74" fmla="*/ 423 w 423"/>
                  <a:gd name="T75" fmla="*/ 107 h 121"/>
                  <a:gd name="T76" fmla="*/ 423 w 423"/>
                  <a:gd name="T77" fmla="*/ 30 h 121"/>
                  <a:gd name="T78" fmla="*/ 423 w 423"/>
                  <a:gd name="T79" fmla="*/ 24 h 121"/>
                  <a:gd name="T80" fmla="*/ 422 w 423"/>
                  <a:gd name="T81"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3" h="121">
                    <a:moveTo>
                      <a:pt x="422" y="18"/>
                    </a:moveTo>
                    <a:lnTo>
                      <a:pt x="422" y="17"/>
                    </a:lnTo>
                    <a:lnTo>
                      <a:pt x="422" y="17"/>
                    </a:lnTo>
                    <a:lnTo>
                      <a:pt x="419" y="10"/>
                    </a:lnTo>
                    <a:lnTo>
                      <a:pt x="417" y="5"/>
                    </a:lnTo>
                    <a:lnTo>
                      <a:pt x="417" y="4"/>
                    </a:lnTo>
                    <a:lnTo>
                      <a:pt x="416" y="4"/>
                    </a:lnTo>
                    <a:lnTo>
                      <a:pt x="415" y="2"/>
                    </a:lnTo>
                    <a:lnTo>
                      <a:pt x="415" y="0"/>
                    </a:lnTo>
                    <a:lnTo>
                      <a:pt x="9" y="0"/>
                    </a:lnTo>
                    <a:lnTo>
                      <a:pt x="8" y="2"/>
                    </a:lnTo>
                    <a:lnTo>
                      <a:pt x="7" y="4"/>
                    </a:lnTo>
                    <a:lnTo>
                      <a:pt x="7" y="4"/>
                    </a:lnTo>
                    <a:lnTo>
                      <a:pt x="7" y="5"/>
                    </a:lnTo>
                    <a:lnTo>
                      <a:pt x="5" y="10"/>
                    </a:lnTo>
                    <a:lnTo>
                      <a:pt x="2" y="17"/>
                    </a:lnTo>
                    <a:lnTo>
                      <a:pt x="2" y="17"/>
                    </a:lnTo>
                    <a:lnTo>
                      <a:pt x="2" y="18"/>
                    </a:lnTo>
                    <a:lnTo>
                      <a:pt x="1" y="24"/>
                    </a:lnTo>
                    <a:lnTo>
                      <a:pt x="0" y="30"/>
                    </a:lnTo>
                    <a:lnTo>
                      <a:pt x="0" y="107"/>
                    </a:lnTo>
                    <a:lnTo>
                      <a:pt x="1" y="109"/>
                    </a:lnTo>
                    <a:lnTo>
                      <a:pt x="2" y="112"/>
                    </a:lnTo>
                    <a:lnTo>
                      <a:pt x="4" y="114"/>
                    </a:lnTo>
                    <a:lnTo>
                      <a:pt x="6" y="117"/>
                    </a:lnTo>
                    <a:lnTo>
                      <a:pt x="8" y="119"/>
                    </a:lnTo>
                    <a:lnTo>
                      <a:pt x="10" y="120"/>
                    </a:lnTo>
                    <a:lnTo>
                      <a:pt x="12" y="121"/>
                    </a:lnTo>
                    <a:lnTo>
                      <a:pt x="16" y="121"/>
                    </a:lnTo>
                    <a:lnTo>
                      <a:pt x="408" y="121"/>
                    </a:lnTo>
                    <a:lnTo>
                      <a:pt x="412" y="121"/>
                    </a:lnTo>
                    <a:lnTo>
                      <a:pt x="414" y="120"/>
                    </a:lnTo>
                    <a:lnTo>
                      <a:pt x="416" y="119"/>
                    </a:lnTo>
                    <a:lnTo>
                      <a:pt x="418" y="117"/>
                    </a:lnTo>
                    <a:lnTo>
                      <a:pt x="421" y="114"/>
                    </a:lnTo>
                    <a:lnTo>
                      <a:pt x="422" y="112"/>
                    </a:lnTo>
                    <a:lnTo>
                      <a:pt x="423" y="109"/>
                    </a:lnTo>
                    <a:lnTo>
                      <a:pt x="423" y="107"/>
                    </a:lnTo>
                    <a:lnTo>
                      <a:pt x="423" y="30"/>
                    </a:lnTo>
                    <a:lnTo>
                      <a:pt x="423" y="24"/>
                    </a:lnTo>
                    <a:lnTo>
                      <a:pt x="42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19" name="Freeform 1633">
                <a:extLst>
                  <a:ext uri="{FF2B5EF4-FFF2-40B4-BE49-F238E27FC236}">
                    <a16:creationId xmlns="" xmlns:a16="http://schemas.microsoft.com/office/drawing/2014/main" id="{660F9B90-9061-9F4E-B736-FF980382F341}"/>
                  </a:ext>
                </a:extLst>
              </p:cNvPr>
              <p:cNvSpPr>
                <a:spLocks noEditPoints="1"/>
              </p:cNvSpPr>
              <p:nvPr/>
            </p:nvSpPr>
            <p:spPr bwMode="auto">
              <a:xfrm>
                <a:off x="468313" y="5253038"/>
                <a:ext cx="114300" cy="87313"/>
              </a:xfrm>
              <a:custGeom>
                <a:avLst/>
                <a:gdLst>
                  <a:gd name="T0" fmla="*/ 302 w 362"/>
                  <a:gd name="T1" fmla="*/ 227 h 273"/>
                  <a:gd name="T2" fmla="*/ 301 w 362"/>
                  <a:gd name="T3" fmla="*/ 233 h 273"/>
                  <a:gd name="T4" fmla="*/ 298 w 362"/>
                  <a:gd name="T5" fmla="*/ 237 h 273"/>
                  <a:gd name="T6" fmla="*/ 292 w 362"/>
                  <a:gd name="T7" fmla="*/ 241 h 273"/>
                  <a:gd name="T8" fmla="*/ 287 w 362"/>
                  <a:gd name="T9" fmla="*/ 242 h 273"/>
                  <a:gd name="T10" fmla="*/ 72 w 362"/>
                  <a:gd name="T11" fmla="*/ 242 h 273"/>
                  <a:gd name="T12" fmla="*/ 67 w 362"/>
                  <a:gd name="T13" fmla="*/ 239 h 273"/>
                  <a:gd name="T14" fmla="*/ 63 w 362"/>
                  <a:gd name="T15" fmla="*/ 235 h 273"/>
                  <a:gd name="T16" fmla="*/ 61 w 362"/>
                  <a:gd name="T17" fmla="*/ 231 h 273"/>
                  <a:gd name="T18" fmla="*/ 60 w 362"/>
                  <a:gd name="T19" fmla="*/ 76 h 273"/>
                  <a:gd name="T20" fmla="*/ 61 w 362"/>
                  <a:gd name="T21" fmla="*/ 70 h 273"/>
                  <a:gd name="T22" fmla="*/ 64 w 362"/>
                  <a:gd name="T23" fmla="*/ 66 h 273"/>
                  <a:gd name="T24" fmla="*/ 70 w 362"/>
                  <a:gd name="T25" fmla="*/ 62 h 273"/>
                  <a:gd name="T26" fmla="*/ 75 w 362"/>
                  <a:gd name="T27" fmla="*/ 61 h 273"/>
                  <a:gd name="T28" fmla="*/ 290 w 362"/>
                  <a:gd name="T29" fmla="*/ 61 h 273"/>
                  <a:gd name="T30" fmla="*/ 296 w 362"/>
                  <a:gd name="T31" fmla="*/ 64 h 273"/>
                  <a:gd name="T32" fmla="*/ 299 w 362"/>
                  <a:gd name="T33" fmla="*/ 68 h 273"/>
                  <a:gd name="T34" fmla="*/ 301 w 362"/>
                  <a:gd name="T35" fmla="*/ 73 h 273"/>
                  <a:gd name="T36" fmla="*/ 60 w 362"/>
                  <a:gd name="T37" fmla="*/ 0 h 273"/>
                  <a:gd name="T38" fmla="*/ 42 w 362"/>
                  <a:gd name="T39" fmla="*/ 4 h 273"/>
                  <a:gd name="T40" fmla="*/ 27 w 362"/>
                  <a:gd name="T41" fmla="*/ 12 h 273"/>
                  <a:gd name="T42" fmla="*/ 18 w 362"/>
                  <a:gd name="T43" fmla="*/ 18 h 273"/>
                  <a:gd name="T44" fmla="*/ 5 w 362"/>
                  <a:gd name="T45" fmla="*/ 38 h 273"/>
                  <a:gd name="T46" fmla="*/ 1 w 362"/>
                  <a:gd name="T47" fmla="*/ 49 h 273"/>
                  <a:gd name="T48" fmla="*/ 0 w 362"/>
                  <a:gd name="T49" fmla="*/ 61 h 273"/>
                  <a:gd name="T50" fmla="*/ 362 w 362"/>
                  <a:gd name="T51" fmla="*/ 273 h 273"/>
                  <a:gd name="T52" fmla="*/ 362 w 362"/>
                  <a:gd name="T53" fmla="*/ 55 h 273"/>
                  <a:gd name="T54" fmla="*/ 360 w 362"/>
                  <a:gd name="T55" fmla="*/ 44 h 273"/>
                  <a:gd name="T56" fmla="*/ 352 w 362"/>
                  <a:gd name="T57" fmla="*/ 27 h 273"/>
                  <a:gd name="T58" fmla="*/ 340 w 362"/>
                  <a:gd name="T59" fmla="*/ 15 h 273"/>
                  <a:gd name="T60" fmla="*/ 328 w 362"/>
                  <a:gd name="T61" fmla="*/ 7 h 273"/>
                  <a:gd name="T62" fmla="*/ 311 w 362"/>
                  <a:gd name="T63" fmla="*/ 2 h 273"/>
                  <a:gd name="T64" fmla="*/ 121 w 362"/>
                  <a:gd name="T6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273">
                    <a:moveTo>
                      <a:pt x="302" y="76"/>
                    </a:moveTo>
                    <a:lnTo>
                      <a:pt x="302" y="227"/>
                    </a:lnTo>
                    <a:lnTo>
                      <a:pt x="301" y="231"/>
                    </a:lnTo>
                    <a:lnTo>
                      <a:pt x="301" y="233"/>
                    </a:lnTo>
                    <a:lnTo>
                      <a:pt x="299" y="235"/>
                    </a:lnTo>
                    <a:lnTo>
                      <a:pt x="298" y="237"/>
                    </a:lnTo>
                    <a:lnTo>
                      <a:pt x="296" y="239"/>
                    </a:lnTo>
                    <a:lnTo>
                      <a:pt x="292" y="241"/>
                    </a:lnTo>
                    <a:lnTo>
                      <a:pt x="290" y="242"/>
                    </a:lnTo>
                    <a:lnTo>
                      <a:pt x="287" y="242"/>
                    </a:lnTo>
                    <a:lnTo>
                      <a:pt x="75" y="242"/>
                    </a:lnTo>
                    <a:lnTo>
                      <a:pt x="72" y="242"/>
                    </a:lnTo>
                    <a:lnTo>
                      <a:pt x="70" y="241"/>
                    </a:lnTo>
                    <a:lnTo>
                      <a:pt x="67" y="239"/>
                    </a:lnTo>
                    <a:lnTo>
                      <a:pt x="64" y="237"/>
                    </a:lnTo>
                    <a:lnTo>
                      <a:pt x="63" y="235"/>
                    </a:lnTo>
                    <a:lnTo>
                      <a:pt x="61" y="233"/>
                    </a:lnTo>
                    <a:lnTo>
                      <a:pt x="61" y="231"/>
                    </a:lnTo>
                    <a:lnTo>
                      <a:pt x="60" y="227"/>
                    </a:lnTo>
                    <a:lnTo>
                      <a:pt x="60" y="76"/>
                    </a:lnTo>
                    <a:lnTo>
                      <a:pt x="61" y="73"/>
                    </a:lnTo>
                    <a:lnTo>
                      <a:pt x="61" y="70"/>
                    </a:lnTo>
                    <a:lnTo>
                      <a:pt x="63" y="68"/>
                    </a:lnTo>
                    <a:lnTo>
                      <a:pt x="64" y="66"/>
                    </a:lnTo>
                    <a:lnTo>
                      <a:pt x="67" y="64"/>
                    </a:lnTo>
                    <a:lnTo>
                      <a:pt x="70" y="62"/>
                    </a:lnTo>
                    <a:lnTo>
                      <a:pt x="72" y="61"/>
                    </a:lnTo>
                    <a:lnTo>
                      <a:pt x="75" y="61"/>
                    </a:lnTo>
                    <a:lnTo>
                      <a:pt x="287" y="61"/>
                    </a:lnTo>
                    <a:lnTo>
                      <a:pt x="290" y="61"/>
                    </a:lnTo>
                    <a:lnTo>
                      <a:pt x="292" y="62"/>
                    </a:lnTo>
                    <a:lnTo>
                      <a:pt x="296" y="64"/>
                    </a:lnTo>
                    <a:lnTo>
                      <a:pt x="298" y="66"/>
                    </a:lnTo>
                    <a:lnTo>
                      <a:pt x="299" y="68"/>
                    </a:lnTo>
                    <a:lnTo>
                      <a:pt x="301" y="70"/>
                    </a:lnTo>
                    <a:lnTo>
                      <a:pt x="301" y="73"/>
                    </a:lnTo>
                    <a:lnTo>
                      <a:pt x="302" y="76"/>
                    </a:lnTo>
                    <a:close/>
                    <a:moveTo>
                      <a:pt x="60" y="0"/>
                    </a:moveTo>
                    <a:lnTo>
                      <a:pt x="51" y="2"/>
                    </a:lnTo>
                    <a:lnTo>
                      <a:pt x="42" y="4"/>
                    </a:lnTo>
                    <a:lnTo>
                      <a:pt x="35" y="7"/>
                    </a:lnTo>
                    <a:lnTo>
                      <a:pt x="27" y="12"/>
                    </a:lnTo>
                    <a:lnTo>
                      <a:pt x="22" y="15"/>
                    </a:lnTo>
                    <a:lnTo>
                      <a:pt x="18" y="18"/>
                    </a:lnTo>
                    <a:lnTo>
                      <a:pt x="10" y="27"/>
                    </a:lnTo>
                    <a:lnTo>
                      <a:pt x="5" y="38"/>
                    </a:lnTo>
                    <a:lnTo>
                      <a:pt x="2" y="44"/>
                    </a:lnTo>
                    <a:lnTo>
                      <a:pt x="1" y="49"/>
                    </a:lnTo>
                    <a:lnTo>
                      <a:pt x="0" y="55"/>
                    </a:lnTo>
                    <a:lnTo>
                      <a:pt x="0" y="61"/>
                    </a:lnTo>
                    <a:lnTo>
                      <a:pt x="0" y="273"/>
                    </a:lnTo>
                    <a:lnTo>
                      <a:pt x="362" y="273"/>
                    </a:lnTo>
                    <a:lnTo>
                      <a:pt x="362" y="61"/>
                    </a:lnTo>
                    <a:lnTo>
                      <a:pt x="362" y="55"/>
                    </a:lnTo>
                    <a:lnTo>
                      <a:pt x="361" y="49"/>
                    </a:lnTo>
                    <a:lnTo>
                      <a:pt x="360" y="44"/>
                    </a:lnTo>
                    <a:lnTo>
                      <a:pt x="358" y="38"/>
                    </a:lnTo>
                    <a:lnTo>
                      <a:pt x="352" y="27"/>
                    </a:lnTo>
                    <a:lnTo>
                      <a:pt x="344" y="18"/>
                    </a:lnTo>
                    <a:lnTo>
                      <a:pt x="340" y="15"/>
                    </a:lnTo>
                    <a:lnTo>
                      <a:pt x="335" y="12"/>
                    </a:lnTo>
                    <a:lnTo>
                      <a:pt x="328" y="7"/>
                    </a:lnTo>
                    <a:lnTo>
                      <a:pt x="320" y="4"/>
                    </a:lnTo>
                    <a:lnTo>
                      <a:pt x="311" y="2"/>
                    </a:lnTo>
                    <a:lnTo>
                      <a:pt x="302" y="0"/>
                    </a:lnTo>
                    <a:lnTo>
                      <a:pt x="121" y="0"/>
                    </a:ln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20" name="Freeform 1634">
                <a:extLst>
                  <a:ext uri="{FF2B5EF4-FFF2-40B4-BE49-F238E27FC236}">
                    <a16:creationId xmlns="" xmlns:a16="http://schemas.microsoft.com/office/drawing/2014/main" id="{CC6ED3F5-1041-FF43-B096-DD4590BAFA93}"/>
                  </a:ext>
                </a:extLst>
              </p:cNvPr>
              <p:cNvSpPr>
                <a:spLocks noEditPoints="1"/>
              </p:cNvSpPr>
              <p:nvPr/>
            </p:nvSpPr>
            <p:spPr bwMode="auto">
              <a:xfrm>
                <a:off x="314325" y="5253038"/>
                <a:ext cx="115888" cy="87313"/>
              </a:xfrm>
              <a:custGeom>
                <a:avLst/>
                <a:gdLst>
                  <a:gd name="T0" fmla="*/ 302 w 363"/>
                  <a:gd name="T1" fmla="*/ 231 h 273"/>
                  <a:gd name="T2" fmla="*/ 300 w 363"/>
                  <a:gd name="T3" fmla="*/ 235 h 273"/>
                  <a:gd name="T4" fmla="*/ 295 w 363"/>
                  <a:gd name="T5" fmla="*/ 239 h 273"/>
                  <a:gd name="T6" fmla="*/ 290 w 363"/>
                  <a:gd name="T7" fmla="*/ 242 h 273"/>
                  <a:gd name="T8" fmla="*/ 75 w 363"/>
                  <a:gd name="T9" fmla="*/ 242 h 273"/>
                  <a:gd name="T10" fmla="*/ 70 w 363"/>
                  <a:gd name="T11" fmla="*/ 241 h 273"/>
                  <a:gd name="T12" fmla="*/ 65 w 363"/>
                  <a:gd name="T13" fmla="*/ 237 h 273"/>
                  <a:gd name="T14" fmla="*/ 62 w 363"/>
                  <a:gd name="T15" fmla="*/ 233 h 273"/>
                  <a:gd name="T16" fmla="*/ 61 w 363"/>
                  <a:gd name="T17" fmla="*/ 227 h 273"/>
                  <a:gd name="T18" fmla="*/ 61 w 363"/>
                  <a:gd name="T19" fmla="*/ 73 h 273"/>
                  <a:gd name="T20" fmla="*/ 63 w 363"/>
                  <a:gd name="T21" fmla="*/ 68 h 273"/>
                  <a:gd name="T22" fmla="*/ 67 w 363"/>
                  <a:gd name="T23" fmla="*/ 64 h 273"/>
                  <a:gd name="T24" fmla="*/ 73 w 363"/>
                  <a:gd name="T25" fmla="*/ 61 h 273"/>
                  <a:gd name="T26" fmla="*/ 286 w 363"/>
                  <a:gd name="T27" fmla="*/ 61 h 273"/>
                  <a:gd name="T28" fmla="*/ 293 w 363"/>
                  <a:gd name="T29" fmla="*/ 62 h 273"/>
                  <a:gd name="T30" fmla="*/ 297 w 363"/>
                  <a:gd name="T31" fmla="*/ 66 h 273"/>
                  <a:gd name="T32" fmla="*/ 301 w 363"/>
                  <a:gd name="T33" fmla="*/ 70 h 273"/>
                  <a:gd name="T34" fmla="*/ 302 w 363"/>
                  <a:gd name="T35" fmla="*/ 76 h 273"/>
                  <a:gd name="T36" fmla="*/ 363 w 363"/>
                  <a:gd name="T37" fmla="*/ 61 h 273"/>
                  <a:gd name="T38" fmla="*/ 362 w 363"/>
                  <a:gd name="T39" fmla="*/ 49 h 273"/>
                  <a:gd name="T40" fmla="*/ 357 w 363"/>
                  <a:gd name="T41" fmla="*/ 38 h 273"/>
                  <a:gd name="T42" fmla="*/ 345 w 363"/>
                  <a:gd name="T43" fmla="*/ 18 h 273"/>
                  <a:gd name="T44" fmla="*/ 336 w 363"/>
                  <a:gd name="T45" fmla="*/ 12 h 273"/>
                  <a:gd name="T46" fmla="*/ 320 w 363"/>
                  <a:gd name="T47" fmla="*/ 4 h 273"/>
                  <a:gd name="T48" fmla="*/ 302 w 363"/>
                  <a:gd name="T49" fmla="*/ 0 h 273"/>
                  <a:gd name="T50" fmla="*/ 61 w 363"/>
                  <a:gd name="T51" fmla="*/ 0 h 273"/>
                  <a:gd name="T52" fmla="*/ 43 w 363"/>
                  <a:gd name="T53" fmla="*/ 4 h 273"/>
                  <a:gd name="T54" fmla="*/ 26 w 363"/>
                  <a:gd name="T55" fmla="*/ 12 h 273"/>
                  <a:gd name="T56" fmla="*/ 18 w 363"/>
                  <a:gd name="T57" fmla="*/ 18 h 273"/>
                  <a:gd name="T58" fmla="*/ 5 w 363"/>
                  <a:gd name="T59" fmla="*/ 38 h 273"/>
                  <a:gd name="T60" fmla="*/ 1 w 363"/>
                  <a:gd name="T61" fmla="*/ 49 h 273"/>
                  <a:gd name="T62" fmla="*/ 0 w 363"/>
                  <a:gd name="T63" fmla="*/ 61 h 273"/>
                  <a:gd name="T64" fmla="*/ 363 w 363"/>
                  <a:gd name="T65"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3" h="273">
                    <a:moveTo>
                      <a:pt x="302" y="227"/>
                    </a:moveTo>
                    <a:lnTo>
                      <a:pt x="302" y="231"/>
                    </a:lnTo>
                    <a:lnTo>
                      <a:pt x="301" y="233"/>
                    </a:lnTo>
                    <a:lnTo>
                      <a:pt x="300" y="235"/>
                    </a:lnTo>
                    <a:lnTo>
                      <a:pt x="297" y="237"/>
                    </a:lnTo>
                    <a:lnTo>
                      <a:pt x="295" y="239"/>
                    </a:lnTo>
                    <a:lnTo>
                      <a:pt x="293" y="241"/>
                    </a:lnTo>
                    <a:lnTo>
                      <a:pt x="290" y="242"/>
                    </a:lnTo>
                    <a:lnTo>
                      <a:pt x="286" y="242"/>
                    </a:lnTo>
                    <a:lnTo>
                      <a:pt x="75" y="242"/>
                    </a:lnTo>
                    <a:lnTo>
                      <a:pt x="73" y="242"/>
                    </a:lnTo>
                    <a:lnTo>
                      <a:pt x="70" y="241"/>
                    </a:lnTo>
                    <a:lnTo>
                      <a:pt x="67" y="239"/>
                    </a:lnTo>
                    <a:lnTo>
                      <a:pt x="65" y="237"/>
                    </a:lnTo>
                    <a:lnTo>
                      <a:pt x="63" y="235"/>
                    </a:lnTo>
                    <a:lnTo>
                      <a:pt x="62" y="233"/>
                    </a:lnTo>
                    <a:lnTo>
                      <a:pt x="61" y="231"/>
                    </a:lnTo>
                    <a:lnTo>
                      <a:pt x="61" y="227"/>
                    </a:lnTo>
                    <a:lnTo>
                      <a:pt x="61" y="76"/>
                    </a:lnTo>
                    <a:lnTo>
                      <a:pt x="61" y="73"/>
                    </a:lnTo>
                    <a:lnTo>
                      <a:pt x="62" y="70"/>
                    </a:lnTo>
                    <a:lnTo>
                      <a:pt x="63" y="68"/>
                    </a:lnTo>
                    <a:lnTo>
                      <a:pt x="65" y="66"/>
                    </a:lnTo>
                    <a:lnTo>
                      <a:pt x="67" y="64"/>
                    </a:lnTo>
                    <a:lnTo>
                      <a:pt x="70" y="62"/>
                    </a:lnTo>
                    <a:lnTo>
                      <a:pt x="73" y="61"/>
                    </a:lnTo>
                    <a:lnTo>
                      <a:pt x="75" y="61"/>
                    </a:lnTo>
                    <a:lnTo>
                      <a:pt x="286" y="61"/>
                    </a:lnTo>
                    <a:lnTo>
                      <a:pt x="290" y="61"/>
                    </a:lnTo>
                    <a:lnTo>
                      <a:pt x="293" y="62"/>
                    </a:lnTo>
                    <a:lnTo>
                      <a:pt x="295" y="64"/>
                    </a:lnTo>
                    <a:lnTo>
                      <a:pt x="297" y="66"/>
                    </a:lnTo>
                    <a:lnTo>
                      <a:pt x="300" y="68"/>
                    </a:lnTo>
                    <a:lnTo>
                      <a:pt x="301" y="70"/>
                    </a:lnTo>
                    <a:lnTo>
                      <a:pt x="302" y="73"/>
                    </a:lnTo>
                    <a:lnTo>
                      <a:pt x="302" y="76"/>
                    </a:lnTo>
                    <a:lnTo>
                      <a:pt x="302" y="227"/>
                    </a:lnTo>
                    <a:close/>
                    <a:moveTo>
                      <a:pt x="363" y="61"/>
                    </a:moveTo>
                    <a:lnTo>
                      <a:pt x="362" y="55"/>
                    </a:lnTo>
                    <a:lnTo>
                      <a:pt x="362" y="49"/>
                    </a:lnTo>
                    <a:lnTo>
                      <a:pt x="359" y="44"/>
                    </a:lnTo>
                    <a:lnTo>
                      <a:pt x="357" y="38"/>
                    </a:lnTo>
                    <a:lnTo>
                      <a:pt x="352" y="27"/>
                    </a:lnTo>
                    <a:lnTo>
                      <a:pt x="345" y="18"/>
                    </a:lnTo>
                    <a:lnTo>
                      <a:pt x="341" y="15"/>
                    </a:lnTo>
                    <a:lnTo>
                      <a:pt x="336" y="12"/>
                    </a:lnTo>
                    <a:lnTo>
                      <a:pt x="328" y="7"/>
                    </a:lnTo>
                    <a:lnTo>
                      <a:pt x="320" y="4"/>
                    </a:lnTo>
                    <a:lnTo>
                      <a:pt x="311" y="2"/>
                    </a:lnTo>
                    <a:lnTo>
                      <a:pt x="302" y="0"/>
                    </a:lnTo>
                    <a:lnTo>
                      <a:pt x="242" y="0"/>
                    </a:lnTo>
                    <a:lnTo>
                      <a:pt x="61" y="0"/>
                    </a:lnTo>
                    <a:lnTo>
                      <a:pt x="52" y="2"/>
                    </a:lnTo>
                    <a:lnTo>
                      <a:pt x="43" y="4"/>
                    </a:lnTo>
                    <a:lnTo>
                      <a:pt x="34" y="7"/>
                    </a:lnTo>
                    <a:lnTo>
                      <a:pt x="26" y="12"/>
                    </a:lnTo>
                    <a:lnTo>
                      <a:pt x="22" y="15"/>
                    </a:lnTo>
                    <a:lnTo>
                      <a:pt x="18" y="18"/>
                    </a:lnTo>
                    <a:lnTo>
                      <a:pt x="11" y="27"/>
                    </a:lnTo>
                    <a:lnTo>
                      <a:pt x="5" y="38"/>
                    </a:lnTo>
                    <a:lnTo>
                      <a:pt x="3" y="44"/>
                    </a:lnTo>
                    <a:lnTo>
                      <a:pt x="1" y="49"/>
                    </a:lnTo>
                    <a:lnTo>
                      <a:pt x="1" y="55"/>
                    </a:lnTo>
                    <a:lnTo>
                      <a:pt x="0" y="61"/>
                    </a:lnTo>
                    <a:lnTo>
                      <a:pt x="0" y="273"/>
                    </a:lnTo>
                    <a:lnTo>
                      <a:pt x="363" y="273"/>
                    </a:lnTo>
                    <a:lnTo>
                      <a:pt x="363"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21" name="Freeform 1635">
                <a:extLst>
                  <a:ext uri="{FF2B5EF4-FFF2-40B4-BE49-F238E27FC236}">
                    <a16:creationId xmlns="" xmlns:a16="http://schemas.microsoft.com/office/drawing/2014/main" id="{2945B23C-97BF-084D-9722-7DA015D49493}"/>
                  </a:ext>
                </a:extLst>
              </p:cNvPr>
              <p:cNvSpPr>
                <a:spLocks/>
              </p:cNvSpPr>
              <p:nvPr/>
            </p:nvSpPr>
            <p:spPr bwMode="auto">
              <a:xfrm>
                <a:off x="304800" y="5349875"/>
                <a:ext cx="134938" cy="38100"/>
              </a:xfrm>
              <a:custGeom>
                <a:avLst/>
                <a:gdLst>
                  <a:gd name="T0" fmla="*/ 420 w 423"/>
                  <a:gd name="T1" fmla="*/ 16 h 121"/>
                  <a:gd name="T2" fmla="*/ 419 w 423"/>
                  <a:gd name="T3" fmla="*/ 10 h 121"/>
                  <a:gd name="T4" fmla="*/ 416 w 423"/>
                  <a:gd name="T5" fmla="*/ 5 h 121"/>
                  <a:gd name="T6" fmla="*/ 416 w 423"/>
                  <a:gd name="T7" fmla="*/ 4 h 121"/>
                  <a:gd name="T8" fmla="*/ 416 w 423"/>
                  <a:gd name="T9" fmla="*/ 4 h 121"/>
                  <a:gd name="T10" fmla="*/ 415 w 423"/>
                  <a:gd name="T11" fmla="*/ 2 h 121"/>
                  <a:gd name="T12" fmla="*/ 414 w 423"/>
                  <a:gd name="T13" fmla="*/ 0 h 121"/>
                  <a:gd name="T14" fmla="*/ 9 w 423"/>
                  <a:gd name="T15" fmla="*/ 0 h 121"/>
                  <a:gd name="T16" fmla="*/ 8 w 423"/>
                  <a:gd name="T17" fmla="*/ 2 h 121"/>
                  <a:gd name="T18" fmla="*/ 7 w 423"/>
                  <a:gd name="T19" fmla="*/ 4 h 121"/>
                  <a:gd name="T20" fmla="*/ 7 w 423"/>
                  <a:gd name="T21" fmla="*/ 4 h 121"/>
                  <a:gd name="T22" fmla="*/ 7 w 423"/>
                  <a:gd name="T23" fmla="*/ 5 h 121"/>
                  <a:gd name="T24" fmla="*/ 3 w 423"/>
                  <a:gd name="T25" fmla="*/ 10 h 121"/>
                  <a:gd name="T26" fmla="*/ 2 w 423"/>
                  <a:gd name="T27" fmla="*/ 17 h 121"/>
                  <a:gd name="T28" fmla="*/ 2 w 423"/>
                  <a:gd name="T29" fmla="*/ 17 h 121"/>
                  <a:gd name="T30" fmla="*/ 1 w 423"/>
                  <a:gd name="T31" fmla="*/ 18 h 121"/>
                  <a:gd name="T32" fmla="*/ 0 w 423"/>
                  <a:gd name="T33" fmla="*/ 24 h 121"/>
                  <a:gd name="T34" fmla="*/ 0 w 423"/>
                  <a:gd name="T35" fmla="*/ 30 h 121"/>
                  <a:gd name="T36" fmla="*/ 0 w 423"/>
                  <a:gd name="T37" fmla="*/ 107 h 121"/>
                  <a:gd name="T38" fmla="*/ 0 w 423"/>
                  <a:gd name="T39" fmla="*/ 109 h 121"/>
                  <a:gd name="T40" fmla="*/ 1 w 423"/>
                  <a:gd name="T41" fmla="*/ 112 h 121"/>
                  <a:gd name="T42" fmla="*/ 2 w 423"/>
                  <a:gd name="T43" fmla="*/ 114 h 121"/>
                  <a:gd name="T44" fmla="*/ 4 w 423"/>
                  <a:gd name="T45" fmla="*/ 117 h 121"/>
                  <a:gd name="T46" fmla="*/ 7 w 423"/>
                  <a:gd name="T47" fmla="*/ 119 h 121"/>
                  <a:gd name="T48" fmla="*/ 9 w 423"/>
                  <a:gd name="T49" fmla="*/ 120 h 121"/>
                  <a:gd name="T50" fmla="*/ 12 w 423"/>
                  <a:gd name="T51" fmla="*/ 121 h 121"/>
                  <a:gd name="T52" fmla="*/ 15 w 423"/>
                  <a:gd name="T53" fmla="*/ 121 h 121"/>
                  <a:gd name="T54" fmla="*/ 407 w 423"/>
                  <a:gd name="T55" fmla="*/ 121 h 121"/>
                  <a:gd name="T56" fmla="*/ 410 w 423"/>
                  <a:gd name="T57" fmla="*/ 121 h 121"/>
                  <a:gd name="T58" fmla="*/ 414 w 423"/>
                  <a:gd name="T59" fmla="*/ 120 h 121"/>
                  <a:gd name="T60" fmla="*/ 416 w 423"/>
                  <a:gd name="T61" fmla="*/ 119 h 121"/>
                  <a:gd name="T62" fmla="*/ 418 w 423"/>
                  <a:gd name="T63" fmla="*/ 117 h 121"/>
                  <a:gd name="T64" fmla="*/ 420 w 423"/>
                  <a:gd name="T65" fmla="*/ 114 h 121"/>
                  <a:gd name="T66" fmla="*/ 421 w 423"/>
                  <a:gd name="T67" fmla="*/ 112 h 121"/>
                  <a:gd name="T68" fmla="*/ 423 w 423"/>
                  <a:gd name="T69" fmla="*/ 109 h 121"/>
                  <a:gd name="T70" fmla="*/ 423 w 423"/>
                  <a:gd name="T71" fmla="*/ 107 h 121"/>
                  <a:gd name="T72" fmla="*/ 423 w 423"/>
                  <a:gd name="T73" fmla="*/ 30 h 121"/>
                  <a:gd name="T74" fmla="*/ 423 w 423"/>
                  <a:gd name="T75" fmla="*/ 24 h 121"/>
                  <a:gd name="T76" fmla="*/ 421 w 423"/>
                  <a:gd name="T77" fmla="*/ 18 h 121"/>
                  <a:gd name="T78" fmla="*/ 420 w 423"/>
                  <a:gd name="T79" fmla="*/ 17 h 121"/>
                  <a:gd name="T80" fmla="*/ 420 w 423"/>
                  <a:gd name="T81" fmla="*/ 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3" h="121">
                    <a:moveTo>
                      <a:pt x="420" y="16"/>
                    </a:moveTo>
                    <a:lnTo>
                      <a:pt x="419" y="10"/>
                    </a:lnTo>
                    <a:lnTo>
                      <a:pt x="416" y="5"/>
                    </a:lnTo>
                    <a:lnTo>
                      <a:pt x="416" y="4"/>
                    </a:lnTo>
                    <a:lnTo>
                      <a:pt x="416" y="4"/>
                    </a:lnTo>
                    <a:lnTo>
                      <a:pt x="415" y="2"/>
                    </a:lnTo>
                    <a:lnTo>
                      <a:pt x="414" y="0"/>
                    </a:lnTo>
                    <a:lnTo>
                      <a:pt x="9" y="0"/>
                    </a:lnTo>
                    <a:lnTo>
                      <a:pt x="8" y="2"/>
                    </a:lnTo>
                    <a:lnTo>
                      <a:pt x="7" y="4"/>
                    </a:lnTo>
                    <a:lnTo>
                      <a:pt x="7" y="4"/>
                    </a:lnTo>
                    <a:lnTo>
                      <a:pt x="7" y="5"/>
                    </a:lnTo>
                    <a:lnTo>
                      <a:pt x="3" y="10"/>
                    </a:lnTo>
                    <a:lnTo>
                      <a:pt x="2" y="17"/>
                    </a:lnTo>
                    <a:lnTo>
                      <a:pt x="2" y="17"/>
                    </a:lnTo>
                    <a:lnTo>
                      <a:pt x="1" y="18"/>
                    </a:lnTo>
                    <a:lnTo>
                      <a:pt x="0" y="24"/>
                    </a:lnTo>
                    <a:lnTo>
                      <a:pt x="0" y="30"/>
                    </a:lnTo>
                    <a:lnTo>
                      <a:pt x="0" y="107"/>
                    </a:lnTo>
                    <a:lnTo>
                      <a:pt x="0" y="109"/>
                    </a:lnTo>
                    <a:lnTo>
                      <a:pt x="1" y="112"/>
                    </a:lnTo>
                    <a:lnTo>
                      <a:pt x="2" y="114"/>
                    </a:lnTo>
                    <a:lnTo>
                      <a:pt x="4" y="117"/>
                    </a:lnTo>
                    <a:lnTo>
                      <a:pt x="7" y="119"/>
                    </a:lnTo>
                    <a:lnTo>
                      <a:pt x="9" y="120"/>
                    </a:lnTo>
                    <a:lnTo>
                      <a:pt x="12" y="121"/>
                    </a:lnTo>
                    <a:lnTo>
                      <a:pt x="15" y="121"/>
                    </a:lnTo>
                    <a:lnTo>
                      <a:pt x="407" y="121"/>
                    </a:lnTo>
                    <a:lnTo>
                      <a:pt x="410" y="121"/>
                    </a:lnTo>
                    <a:lnTo>
                      <a:pt x="414" y="120"/>
                    </a:lnTo>
                    <a:lnTo>
                      <a:pt x="416" y="119"/>
                    </a:lnTo>
                    <a:lnTo>
                      <a:pt x="418" y="117"/>
                    </a:lnTo>
                    <a:lnTo>
                      <a:pt x="420" y="114"/>
                    </a:lnTo>
                    <a:lnTo>
                      <a:pt x="421" y="112"/>
                    </a:lnTo>
                    <a:lnTo>
                      <a:pt x="423" y="109"/>
                    </a:lnTo>
                    <a:lnTo>
                      <a:pt x="423" y="107"/>
                    </a:lnTo>
                    <a:lnTo>
                      <a:pt x="423" y="30"/>
                    </a:lnTo>
                    <a:lnTo>
                      <a:pt x="423" y="24"/>
                    </a:lnTo>
                    <a:lnTo>
                      <a:pt x="421" y="18"/>
                    </a:lnTo>
                    <a:lnTo>
                      <a:pt x="420" y="17"/>
                    </a:lnTo>
                    <a:lnTo>
                      <a:pt x="42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grpSp>
      </p:grpSp>
      <p:grpSp>
        <p:nvGrpSpPr>
          <p:cNvPr id="5" name="Group 4">
            <a:extLst>
              <a:ext uri="{FF2B5EF4-FFF2-40B4-BE49-F238E27FC236}">
                <a16:creationId xmlns="" xmlns:a16="http://schemas.microsoft.com/office/drawing/2014/main" id="{F3A0E7AB-DB43-1B44-A213-A7410597654E}"/>
              </a:ext>
            </a:extLst>
          </p:cNvPr>
          <p:cNvGrpSpPr/>
          <p:nvPr/>
        </p:nvGrpSpPr>
        <p:grpSpPr>
          <a:xfrm>
            <a:off x="6606339" y="1889043"/>
            <a:ext cx="2166195" cy="2166195"/>
            <a:chOff x="6783027" y="1873879"/>
            <a:chExt cx="2166195" cy="2166195"/>
          </a:xfrm>
        </p:grpSpPr>
        <p:sp>
          <p:nvSpPr>
            <p:cNvPr id="13" name="Oval 12">
              <a:extLst>
                <a:ext uri="{FF2B5EF4-FFF2-40B4-BE49-F238E27FC236}">
                  <a16:creationId xmlns="" xmlns:a16="http://schemas.microsoft.com/office/drawing/2014/main" id="{ECF23126-999E-9E4F-B9E6-AE848F513453}"/>
                </a:ext>
              </a:extLst>
            </p:cNvPr>
            <p:cNvSpPr/>
            <p:nvPr/>
          </p:nvSpPr>
          <p:spPr>
            <a:xfrm>
              <a:off x="6783027" y="1873879"/>
              <a:ext cx="2166195" cy="2166195"/>
            </a:xfrm>
            <a:prstGeom prst="ellipse">
              <a:avLst/>
            </a:prstGeom>
            <a:solidFill>
              <a:srgbClr val="7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2000" dirty="0"/>
                <a:t>ארכיון חופית</a:t>
              </a:r>
              <a:endParaRPr lang="en-US" sz="2000" dirty="0"/>
            </a:p>
          </p:txBody>
        </p:sp>
        <p:grpSp>
          <p:nvGrpSpPr>
            <p:cNvPr id="22" name="Group 21" descr="Icon of books. ">
              <a:extLst>
                <a:ext uri="{FF2B5EF4-FFF2-40B4-BE49-F238E27FC236}">
                  <a16:creationId xmlns="" xmlns:a16="http://schemas.microsoft.com/office/drawing/2014/main" id="{D1C6D8A6-EA74-474A-AF68-9F89E9B7E13B}"/>
                </a:ext>
              </a:extLst>
            </p:cNvPr>
            <p:cNvGrpSpPr/>
            <p:nvPr/>
          </p:nvGrpSpPr>
          <p:grpSpPr>
            <a:xfrm>
              <a:off x="7736969" y="2312083"/>
              <a:ext cx="258310" cy="286835"/>
              <a:chOff x="2608263" y="1920875"/>
              <a:chExt cx="258763" cy="287338"/>
            </a:xfrm>
            <a:solidFill>
              <a:schemeClr val="bg1"/>
            </a:solidFill>
          </p:grpSpPr>
          <p:sp>
            <p:nvSpPr>
              <p:cNvPr id="23" name="Rectangle 705">
                <a:extLst>
                  <a:ext uri="{FF2B5EF4-FFF2-40B4-BE49-F238E27FC236}">
                    <a16:creationId xmlns="" xmlns:a16="http://schemas.microsoft.com/office/drawing/2014/main" id="{7A67ABD7-2446-EF4E-8774-9139C0CA8543}"/>
                  </a:ext>
                </a:extLst>
              </p:cNvPr>
              <p:cNvSpPr>
                <a:spLocks noChangeArrowheads="1"/>
              </p:cNvSpPr>
              <p:nvPr/>
            </p:nvSpPr>
            <p:spPr bwMode="auto">
              <a:xfrm>
                <a:off x="2808288" y="2122488"/>
                <a:ext cx="587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4" name="Freeform 706">
                <a:extLst>
                  <a:ext uri="{FF2B5EF4-FFF2-40B4-BE49-F238E27FC236}">
                    <a16:creationId xmlns="" xmlns:a16="http://schemas.microsoft.com/office/drawing/2014/main" id="{8DAA3282-4961-0B4F-BEB3-EC87AB3C5E24}"/>
                  </a:ext>
                </a:extLst>
              </p:cNvPr>
              <p:cNvSpPr>
                <a:spLocks/>
              </p:cNvSpPr>
              <p:nvPr/>
            </p:nvSpPr>
            <p:spPr bwMode="auto">
              <a:xfrm>
                <a:off x="2808288" y="1920875"/>
                <a:ext cx="58738" cy="192088"/>
              </a:xfrm>
              <a:custGeom>
                <a:avLst/>
                <a:gdLst>
                  <a:gd name="T0" fmla="*/ 163 w 181"/>
                  <a:gd name="T1" fmla="*/ 0 h 602"/>
                  <a:gd name="T2" fmla="*/ 158 w 181"/>
                  <a:gd name="T3" fmla="*/ 3 h 602"/>
                  <a:gd name="T4" fmla="*/ 154 w 181"/>
                  <a:gd name="T5" fmla="*/ 7 h 602"/>
                  <a:gd name="T6" fmla="*/ 151 w 181"/>
                  <a:gd name="T7" fmla="*/ 12 h 602"/>
                  <a:gd name="T8" fmla="*/ 151 w 181"/>
                  <a:gd name="T9" fmla="*/ 211 h 602"/>
                  <a:gd name="T10" fmla="*/ 150 w 181"/>
                  <a:gd name="T11" fmla="*/ 222 h 602"/>
                  <a:gd name="T12" fmla="*/ 146 w 181"/>
                  <a:gd name="T13" fmla="*/ 234 h 602"/>
                  <a:gd name="T14" fmla="*/ 141 w 181"/>
                  <a:gd name="T15" fmla="*/ 245 h 602"/>
                  <a:gd name="T16" fmla="*/ 133 w 181"/>
                  <a:gd name="T17" fmla="*/ 254 h 602"/>
                  <a:gd name="T18" fmla="*/ 125 w 181"/>
                  <a:gd name="T19" fmla="*/ 261 h 602"/>
                  <a:gd name="T20" fmla="*/ 114 w 181"/>
                  <a:gd name="T21" fmla="*/ 266 h 602"/>
                  <a:gd name="T22" fmla="*/ 103 w 181"/>
                  <a:gd name="T23" fmla="*/ 270 h 602"/>
                  <a:gd name="T24" fmla="*/ 91 w 181"/>
                  <a:gd name="T25" fmla="*/ 271 h 602"/>
                  <a:gd name="T26" fmla="*/ 78 w 181"/>
                  <a:gd name="T27" fmla="*/ 270 h 602"/>
                  <a:gd name="T28" fmla="*/ 68 w 181"/>
                  <a:gd name="T29" fmla="*/ 266 h 602"/>
                  <a:gd name="T30" fmla="*/ 57 w 181"/>
                  <a:gd name="T31" fmla="*/ 261 h 602"/>
                  <a:gd name="T32" fmla="*/ 48 w 181"/>
                  <a:gd name="T33" fmla="*/ 254 h 602"/>
                  <a:gd name="T34" fmla="*/ 41 w 181"/>
                  <a:gd name="T35" fmla="*/ 245 h 602"/>
                  <a:gd name="T36" fmla="*/ 36 w 181"/>
                  <a:gd name="T37" fmla="*/ 234 h 602"/>
                  <a:gd name="T38" fmla="*/ 32 w 181"/>
                  <a:gd name="T39" fmla="*/ 224 h 602"/>
                  <a:gd name="T40" fmla="*/ 30 w 181"/>
                  <a:gd name="T41" fmla="*/ 211 h 602"/>
                  <a:gd name="T42" fmla="*/ 30 w 181"/>
                  <a:gd name="T43" fmla="*/ 12 h 602"/>
                  <a:gd name="T44" fmla="*/ 28 w 181"/>
                  <a:gd name="T45" fmla="*/ 7 h 602"/>
                  <a:gd name="T46" fmla="*/ 24 w 181"/>
                  <a:gd name="T47" fmla="*/ 3 h 602"/>
                  <a:gd name="T48" fmla="*/ 18 w 181"/>
                  <a:gd name="T49" fmla="*/ 0 h 602"/>
                  <a:gd name="T50" fmla="*/ 13 w 181"/>
                  <a:gd name="T51" fmla="*/ 0 h 602"/>
                  <a:gd name="T52" fmla="*/ 8 w 181"/>
                  <a:gd name="T53" fmla="*/ 3 h 602"/>
                  <a:gd name="T54" fmla="*/ 3 w 181"/>
                  <a:gd name="T55" fmla="*/ 7 h 602"/>
                  <a:gd name="T56" fmla="*/ 1 w 181"/>
                  <a:gd name="T57" fmla="*/ 12 h 602"/>
                  <a:gd name="T58" fmla="*/ 0 w 181"/>
                  <a:gd name="T59" fmla="*/ 211 h 602"/>
                  <a:gd name="T60" fmla="*/ 181 w 181"/>
                  <a:gd name="T61" fmla="*/ 602 h 602"/>
                  <a:gd name="T62" fmla="*/ 181 w 181"/>
                  <a:gd name="T63" fmla="*/ 15 h 602"/>
                  <a:gd name="T64" fmla="*/ 180 w 181"/>
                  <a:gd name="T65" fmla="*/ 9 h 602"/>
                  <a:gd name="T66" fmla="*/ 177 w 181"/>
                  <a:gd name="T67" fmla="*/ 5 h 602"/>
                  <a:gd name="T68" fmla="*/ 172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3" y="0"/>
                    </a:lnTo>
                    <a:lnTo>
                      <a:pt x="160" y="2"/>
                    </a:lnTo>
                    <a:lnTo>
                      <a:pt x="158" y="3"/>
                    </a:lnTo>
                    <a:lnTo>
                      <a:pt x="156" y="5"/>
                    </a:lnTo>
                    <a:lnTo>
                      <a:pt x="154" y="7"/>
                    </a:lnTo>
                    <a:lnTo>
                      <a:pt x="152" y="9"/>
                    </a:lnTo>
                    <a:lnTo>
                      <a:pt x="151" y="12"/>
                    </a:lnTo>
                    <a:lnTo>
                      <a:pt x="151" y="15"/>
                    </a:lnTo>
                    <a:lnTo>
                      <a:pt x="151" y="211"/>
                    </a:lnTo>
                    <a:lnTo>
                      <a:pt x="150" y="217"/>
                    </a:lnTo>
                    <a:lnTo>
                      <a:pt x="150" y="222"/>
                    </a:lnTo>
                    <a:lnTo>
                      <a:pt x="148" y="229"/>
                    </a:lnTo>
                    <a:lnTo>
                      <a:pt x="146" y="234"/>
                    </a:lnTo>
                    <a:lnTo>
                      <a:pt x="144" y="240"/>
                    </a:lnTo>
                    <a:lnTo>
                      <a:pt x="141" y="245"/>
                    </a:lnTo>
                    <a:lnTo>
                      <a:pt x="137" y="249"/>
                    </a:lnTo>
                    <a:lnTo>
                      <a:pt x="133" y="254"/>
                    </a:lnTo>
                    <a:lnTo>
                      <a:pt x="129" y="258"/>
                    </a:lnTo>
                    <a:lnTo>
                      <a:pt x="125" y="261"/>
                    </a:lnTo>
                    <a:lnTo>
                      <a:pt x="119" y="264"/>
                    </a:lnTo>
                    <a:lnTo>
                      <a:pt x="114" y="266"/>
                    </a:lnTo>
                    <a:lnTo>
                      <a:pt x="108" y="269"/>
                    </a:lnTo>
                    <a:lnTo>
                      <a:pt x="103" y="270"/>
                    </a:lnTo>
                    <a:lnTo>
                      <a:pt x="97" y="271"/>
                    </a:lnTo>
                    <a:lnTo>
                      <a:pt x="91" y="271"/>
                    </a:lnTo>
                    <a:lnTo>
                      <a:pt x="85" y="271"/>
                    </a:lnTo>
                    <a:lnTo>
                      <a:pt x="78" y="270"/>
                    </a:lnTo>
                    <a:lnTo>
                      <a:pt x="73" y="269"/>
                    </a:lnTo>
                    <a:lnTo>
                      <a:pt x="68" y="266"/>
                    </a:lnTo>
                    <a:lnTo>
                      <a:pt x="62" y="264"/>
                    </a:lnTo>
                    <a:lnTo>
                      <a:pt x="57" y="261"/>
                    </a:lnTo>
                    <a:lnTo>
                      <a:pt x="53" y="258"/>
                    </a:lnTo>
                    <a:lnTo>
                      <a:pt x="48" y="254"/>
                    </a:lnTo>
                    <a:lnTo>
                      <a:pt x="44" y="249"/>
                    </a:lnTo>
                    <a:lnTo>
                      <a:pt x="41" y="245"/>
                    </a:lnTo>
                    <a:lnTo>
                      <a:pt x="38" y="240"/>
                    </a:lnTo>
                    <a:lnTo>
                      <a:pt x="36" y="234"/>
                    </a:lnTo>
                    <a:lnTo>
                      <a:pt x="33" y="229"/>
                    </a:lnTo>
                    <a:lnTo>
                      <a:pt x="32" y="224"/>
                    </a:lnTo>
                    <a:lnTo>
                      <a:pt x="31" y="217"/>
                    </a:lnTo>
                    <a:lnTo>
                      <a:pt x="30" y="211"/>
                    </a:lnTo>
                    <a:lnTo>
                      <a:pt x="30" y="15"/>
                    </a:lnTo>
                    <a:lnTo>
                      <a:pt x="30" y="12"/>
                    </a:lnTo>
                    <a:lnTo>
                      <a:pt x="29" y="9"/>
                    </a:lnTo>
                    <a:lnTo>
                      <a:pt x="28" y="7"/>
                    </a:lnTo>
                    <a:lnTo>
                      <a:pt x="26" y="5"/>
                    </a:lnTo>
                    <a:lnTo>
                      <a:pt x="24" y="3"/>
                    </a:lnTo>
                    <a:lnTo>
                      <a:pt x="22" y="2"/>
                    </a:lnTo>
                    <a:lnTo>
                      <a:pt x="18" y="0"/>
                    </a:lnTo>
                    <a:lnTo>
                      <a:pt x="15" y="0"/>
                    </a:lnTo>
                    <a:lnTo>
                      <a:pt x="13" y="0"/>
                    </a:lnTo>
                    <a:lnTo>
                      <a:pt x="10" y="2"/>
                    </a:lnTo>
                    <a:lnTo>
                      <a:pt x="8" y="3"/>
                    </a:lnTo>
                    <a:lnTo>
                      <a:pt x="6" y="5"/>
                    </a:lnTo>
                    <a:lnTo>
                      <a:pt x="3" y="7"/>
                    </a:lnTo>
                    <a:lnTo>
                      <a:pt x="1" y="9"/>
                    </a:lnTo>
                    <a:lnTo>
                      <a:pt x="1" y="12"/>
                    </a:lnTo>
                    <a:lnTo>
                      <a:pt x="0" y="15"/>
                    </a:lnTo>
                    <a:lnTo>
                      <a:pt x="0" y="211"/>
                    </a:lnTo>
                    <a:lnTo>
                      <a:pt x="0" y="602"/>
                    </a:lnTo>
                    <a:lnTo>
                      <a:pt x="181" y="602"/>
                    </a:lnTo>
                    <a:lnTo>
                      <a:pt x="181" y="211"/>
                    </a:lnTo>
                    <a:lnTo>
                      <a:pt x="181" y="15"/>
                    </a:lnTo>
                    <a:lnTo>
                      <a:pt x="181" y="12"/>
                    </a:lnTo>
                    <a:lnTo>
                      <a:pt x="180" y="9"/>
                    </a:lnTo>
                    <a:lnTo>
                      <a:pt x="178" y="7"/>
                    </a:lnTo>
                    <a:lnTo>
                      <a:pt x="177" y="5"/>
                    </a:lnTo>
                    <a:lnTo>
                      <a:pt x="175" y="3"/>
                    </a:lnTo>
                    <a:lnTo>
                      <a:pt x="172" y="2"/>
                    </a:lnTo>
                    <a:lnTo>
                      <a:pt x="170"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5" name="Freeform 707">
                <a:extLst>
                  <a:ext uri="{FF2B5EF4-FFF2-40B4-BE49-F238E27FC236}">
                    <a16:creationId xmlns="" xmlns:a16="http://schemas.microsoft.com/office/drawing/2014/main" id="{15829939-029E-4149-A700-E17557C8FBD4}"/>
                  </a:ext>
                </a:extLst>
              </p:cNvPr>
              <p:cNvSpPr>
                <a:spLocks/>
              </p:cNvSpPr>
              <p:nvPr/>
            </p:nvSpPr>
            <p:spPr bwMode="auto">
              <a:xfrm>
                <a:off x="2808288" y="2151063"/>
                <a:ext cx="58738" cy="57150"/>
              </a:xfrm>
              <a:custGeom>
                <a:avLst/>
                <a:gdLst>
                  <a:gd name="T0" fmla="*/ 0 w 181"/>
                  <a:gd name="T1" fmla="*/ 91 h 182"/>
                  <a:gd name="T2" fmla="*/ 1 w 181"/>
                  <a:gd name="T3" fmla="*/ 100 h 182"/>
                  <a:gd name="T4" fmla="*/ 2 w 181"/>
                  <a:gd name="T5" fmla="*/ 110 h 182"/>
                  <a:gd name="T6" fmla="*/ 4 w 181"/>
                  <a:gd name="T7" fmla="*/ 118 h 182"/>
                  <a:gd name="T8" fmla="*/ 8 w 181"/>
                  <a:gd name="T9" fmla="*/ 126 h 182"/>
                  <a:gd name="T10" fmla="*/ 12 w 181"/>
                  <a:gd name="T11" fmla="*/ 134 h 182"/>
                  <a:gd name="T12" fmla="*/ 16 w 181"/>
                  <a:gd name="T13" fmla="*/ 142 h 182"/>
                  <a:gd name="T14" fmla="*/ 22 w 181"/>
                  <a:gd name="T15" fmla="*/ 148 h 182"/>
                  <a:gd name="T16" fmla="*/ 27 w 181"/>
                  <a:gd name="T17" fmla="*/ 155 h 182"/>
                  <a:gd name="T18" fmla="*/ 33 w 181"/>
                  <a:gd name="T19" fmla="*/ 161 h 182"/>
                  <a:gd name="T20" fmla="*/ 41 w 181"/>
                  <a:gd name="T21" fmla="*/ 165 h 182"/>
                  <a:gd name="T22" fmla="*/ 47 w 181"/>
                  <a:gd name="T23" fmla="*/ 171 h 182"/>
                  <a:gd name="T24" fmla="*/ 56 w 181"/>
                  <a:gd name="T25" fmla="*/ 174 h 182"/>
                  <a:gd name="T26" fmla="*/ 65 w 181"/>
                  <a:gd name="T27" fmla="*/ 177 h 182"/>
                  <a:gd name="T28" fmla="*/ 73 w 181"/>
                  <a:gd name="T29" fmla="*/ 179 h 182"/>
                  <a:gd name="T30" fmla="*/ 82 w 181"/>
                  <a:gd name="T31" fmla="*/ 181 h 182"/>
                  <a:gd name="T32" fmla="*/ 91 w 181"/>
                  <a:gd name="T33" fmla="*/ 182 h 182"/>
                  <a:gd name="T34" fmla="*/ 100 w 181"/>
                  <a:gd name="T35" fmla="*/ 181 h 182"/>
                  <a:gd name="T36" fmla="*/ 110 w 181"/>
                  <a:gd name="T37" fmla="*/ 179 h 182"/>
                  <a:gd name="T38" fmla="*/ 118 w 181"/>
                  <a:gd name="T39" fmla="*/ 177 h 182"/>
                  <a:gd name="T40" fmla="*/ 126 w 181"/>
                  <a:gd name="T41" fmla="*/ 174 h 182"/>
                  <a:gd name="T42" fmla="*/ 134 w 181"/>
                  <a:gd name="T43" fmla="*/ 171 h 182"/>
                  <a:gd name="T44" fmla="*/ 142 w 181"/>
                  <a:gd name="T45" fmla="*/ 165 h 182"/>
                  <a:gd name="T46" fmla="*/ 148 w 181"/>
                  <a:gd name="T47" fmla="*/ 161 h 182"/>
                  <a:gd name="T48" fmla="*/ 155 w 181"/>
                  <a:gd name="T49" fmla="*/ 155 h 182"/>
                  <a:gd name="T50" fmla="*/ 161 w 181"/>
                  <a:gd name="T51" fmla="*/ 148 h 182"/>
                  <a:gd name="T52" fmla="*/ 165 w 181"/>
                  <a:gd name="T53" fmla="*/ 142 h 182"/>
                  <a:gd name="T54" fmla="*/ 171 w 181"/>
                  <a:gd name="T55" fmla="*/ 134 h 182"/>
                  <a:gd name="T56" fmla="*/ 174 w 181"/>
                  <a:gd name="T57" fmla="*/ 126 h 182"/>
                  <a:gd name="T58" fmla="*/ 177 w 181"/>
                  <a:gd name="T59" fmla="*/ 118 h 182"/>
                  <a:gd name="T60" fmla="*/ 179 w 181"/>
                  <a:gd name="T61" fmla="*/ 110 h 182"/>
                  <a:gd name="T62" fmla="*/ 180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1" y="100"/>
                    </a:lnTo>
                    <a:lnTo>
                      <a:pt x="2" y="110"/>
                    </a:lnTo>
                    <a:lnTo>
                      <a:pt x="4" y="118"/>
                    </a:lnTo>
                    <a:lnTo>
                      <a:pt x="8" y="126"/>
                    </a:lnTo>
                    <a:lnTo>
                      <a:pt x="12" y="134"/>
                    </a:lnTo>
                    <a:lnTo>
                      <a:pt x="16" y="142"/>
                    </a:lnTo>
                    <a:lnTo>
                      <a:pt x="22" y="148"/>
                    </a:lnTo>
                    <a:lnTo>
                      <a:pt x="27" y="155"/>
                    </a:lnTo>
                    <a:lnTo>
                      <a:pt x="33" y="161"/>
                    </a:lnTo>
                    <a:lnTo>
                      <a:pt x="41" y="165"/>
                    </a:lnTo>
                    <a:lnTo>
                      <a:pt x="47" y="171"/>
                    </a:lnTo>
                    <a:lnTo>
                      <a:pt x="56" y="174"/>
                    </a:lnTo>
                    <a:lnTo>
                      <a:pt x="65" y="177"/>
                    </a:lnTo>
                    <a:lnTo>
                      <a:pt x="73" y="179"/>
                    </a:lnTo>
                    <a:lnTo>
                      <a:pt x="82" y="181"/>
                    </a:lnTo>
                    <a:lnTo>
                      <a:pt x="91" y="182"/>
                    </a:lnTo>
                    <a:lnTo>
                      <a:pt x="100" y="181"/>
                    </a:lnTo>
                    <a:lnTo>
                      <a:pt x="110" y="179"/>
                    </a:lnTo>
                    <a:lnTo>
                      <a:pt x="118" y="177"/>
                    </a:lnTo>
                    <a:lnTo>
                      <a:pt x="126" y="174"/>
                    </a:lnTo>
                    <a:lnTo>
                      <a:pt x="134" y="171"/>
                    </a:lnTo>
                    <a:lnTo>
                      <a:pt x="142" y="165"/>
                    </a:lnTo>
                    <a:lnTo>
                      <a:pt x="148" y="161"/>
                    </a:lnTo>
                    <a:lnTo>
                      <a:pt x="155" y="155"/>
                    </a:lnTo>
                    <a:lnTo>
                      <a:pt x="161" y="148"/>
                    </a:lnTo>
                    <a:lnTo>
                      <a:pt x="165" y="142"/>
                    </a:lnTo>
                    <a:lnTo>
                      <a:pt x="171" y="134"/>
                    </a:lnTo>
                    <a:lnTo>
                      <a:pt x="174" y="126"/>
                    </a:lnTo>
                    <a:lnTo>
                      <a:pt x="177" y="118"/>
                    </a:lnTo>
                    <a:lnTo>
                      <a:pt x="179" y="110"/>
                    </a:lnTo>
                    <a:lnTo>
                      <a:pt x="180"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6" name="Freeform 708">
                <a:extLst>
                  <a:ext uri="{FF2B5EF4-FFF2-40B4-BE49-F238E27FC236}">
                    <a16:creationId xmlns="" xmlns:a16="http://schemas.microsoft.com/office/drawing/2014/main" id="{1A7EB40A-BA2D-1143-A7CB-A910FE3C8494}"/>
                  </a:ext>
                </a:extLst>
              </p:cNvPr>
              <p:cNvSpPr>
                <a:spLocks/>
              </p:cNvSpPr>
              <p:nvPr/>
            </p:nvSpPr>
            <p:spPr bwMode="auto">
              <a:xfrm>
                <a:off x="2833688" y="1930400"/>
                <a:ext cx="9525" cy="57150"/>
              </a:xfrm>
              <a:custGeom>
                <a:avLst/>
                <a:gdLst>
                  <a:gd name="T0" fmla="*/ 15 w 30"/>
                  <a:gd name="T1" fmla="*/ 181 h 181"/>
                  <a:gd name="T2" fmla="*/ 17 w 30"/>
                  <a:gd name="T3" fmla="*/ 181 h 181"/>
                  <a:gd name="T4" fmla="*/ 21 w 30"/>
                  <a:gd name="T5" fmla="*/ 180 h 181"/>
                  <a:gd name="T6" fmla="*/ 23 w 30"/>
                  <a:gd name="T7" fmla="*/ 179 h 181"/>
                  <a:gd name="T8" fmla="*/ 26 w 30"/>
                  <a:gd name="T9" fmla="*/ 176 h 181"/>
                  <a:gd name="T10" fmla="*/ 27 w 30"/>
                  <a:gd name="T11" fmla="*/ 174 h 181"/>
                  <a:gd name="T12" fmla="*/ 29 w 30"/>
                  <a:gd name="T13" fmla="*/ 172 h 181"/>
                  <a:gd name="T14" fmla="*/ 29 w 30"/>
                  <a:gd name="T15" fmla="*/ 169 h 181"/>
                  <a:gd name="T16" fmla="*/ 30 w 30"/>
                  <a:gd name="T17" fmla="*/ 166 h 181"/>
                  <a:gd name="T18" fmla="*/ 30 w 30"/>
                  <a:gd name="T19" fmla="*/ 16 h 181"/>
                  <a:gd name="T20" fmla="*/ 29 w 30"/>
                  <a:gd name="T21" fmla="*/ 12 h 181"/>
                  <a:gd name="T22" fmla="*/ 29 w 30"/>
                  <a:gd name="T23" fmla="*/ 9 h 181"/>
                  <a:gd name="T24" fmla="*/ 27 w 30"/>
                  <a:gd name="T25" fmla="*/ 7 h 181"/>
                  <a:gd name="T26" fmla="*/ 26 w 30"/>
                  <a:gd name="T27" fmla="*/ 5 h 181"/>
                  <a:gd name="T28" fmla="*/ 23 w 30"/>
                  <a:gd name="T29" fmla="*/ 3 h 181"/>
                  <a:gd name="T30" fmla="*/ 21 w 30"/>
                  <a:gd name="T31" fmla="*/ 2 h 181"/>
                  <a:gd name="T32" fmla="*/ 17 w 30"/>
                  <a:gd name="T33" fmla="*/ 0 h 181"/>
                  <a:gd name="T34" fmla="*/ 15 w 30"/>
                  <a:gd name="T35" fmla="*/ 0 h 181"/>
                  <a:gd name="T36" fmla="*/ 12 w 30"/>
                  <a:gd name="T37" fmla="*/ 0 h 181"/>
                  <a:gd name="T38" fmla="*/ 9 w 30"/>
                  <a:gd name="T39" fmla="*/ 2 h 181"/>
                  <a:gd name="T40" fmla="*/ 7 w 30"/>
                  <a:gd name="T41" fmla="*/ 3 h 181"/>
                  <a:gd name="T42" fmla="*/ 5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5 w 30"/>
                  <a:gd name="T61" fmla="*/ 176 h 181"/>
                  <a:gd name="T62" fmla="*/ 7 w 30"/>
                  <a:gd name="T63" fmla="*/ 179 h 181"/>
                  <a:gd name="T64" fmla="*/ 9 w 30"/>
                  <a:gd name="T65" fmla="*/ 180 h 181"/>
                  <a:gd name="T66" fmla="*/ 12 w 30"/>
                  <a:gd name="T67" fmla="*/ 181 h 181"/>
                  <a:gd name="T68" fmla="*/ 15 w 30"/>
                  <a:gd name="T69" fmla="*/ 181 h 181"/>
                  <a:gd name="T70" fmla="*/ 15 w 30"/>
                  <a:gd name="T7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81">
                    <a:moveTo>
                      <a:pt x="15" y="181"/>
                    </a:moveTo>
                    <a:lnTo>
                      <a:pt x="17" y="181"/>
                    </a:lnTo>
                    <a:lnTo>
                      <a:pt x="21" y="180"/>
                    </a:lnTo>
                    <a:lnTo>
                      <a:pt x="23" y="179"/>
                    </a:lnTo>
                    <a:lnTo>
                      <a:pt x="26" y="176"/>
                    </a:lnTo>
                    <a:lnTo>
                      <a:pt x="27" y="174"/>
                    </a:lnTo>
                    <a:lnTo>
                      <a:pt x="29" y="172"/>
                    </a:lnTo>
                    <a:lnTo>
                      <a:pt x="29" y="169"/>
                    </a:lnTo>
                    <a:lnTo>
                      <a:pt x="30" y="166"/>
                    </a:lnTo>
                    <a:lnTo>
                      <a:pt x="30" y="16"/>
                    </a:lnTo>
                    <a:lnTo>
                      <a:pt x="29" y="12"/>
                    </a:lnTo>
                    <a:lnTo>
                      <a:pt x="29" y="9"/>
                    </a:lnTo>
                    <a:lnTo>
                      <a:pt x="27" y="7"/>
                    </a:lnTo>
                    <a:lnTo>
                      <a:pt x="26" y="5"/>
                    </a:lnTo>
                    <a:lnTo>
                      <a:pt x="23" y="3"/>
                    </a:lnTo>
                    <a:lnTo>
                      <a:pt x="21" y="2"/>
                    </a:lnTo>
                    <a:lnTo>
                      <a:pt x="17" y="0"/>
                    </a:lnTo>
                    <a:lnTo>
                      <a:pt x="15" y="0"/>
                    </a:lnTo>
                    <a:lnTo>
                      <a:pt x="12" y="0"/>
                    </a:lnTo>
                    <a:lnTo>
                      <a:pt x="9" y="2"/>
                    </a:lnTo>
                    <a:lnTo>
                      <a:pt x="7" y="3"/>
                    </a:lnTo>
                    <a:lnTo>
                      <a:pt x="5" y="5"/>
                    </a:lnTo>
                    <a:lnTo>
                      <a:pt x="2" y="7"/>
                    </a:lnTo>
                    <a:lnTo>
                      <a:pt x="1" y="9"/>
                    </a:lnTo>
                    <a:lnTo>
                      <a:pt x="0" y="12"/>
                    </a:lnTo>
                    <a:lnTo>
                      <a:pt x="0" y="16"/>
                    </a:lnTo>
                    <a:lnTo>
                      <a:pt x="0" y="166"/>
                    </a:lnTo>
                    <a:lnTo>
                      <a:pt x="0" y="169"/>
                    </a:lnTo>
                    <a:lnTo>
                      <a:pt x="1" y="172"/>
                    </a:lnTo>
                    <a:lnTo>
                      <a:pt x="2" y="174"/>
                    </a:lnTo>
                    <a:lnTo>
                      <a:pt x="5" y="176"/>
                    </a:lnTo>
                    <a:lnTo>
                      <a:pt x="7" y="179"/>
                    </a:lnTo>
                    <a:lnTo>
                      <a:pt x="9" y="180"/>
                    </a:lnTo>
                    <a:lnTo>
                      <a:pt x="12" y="181"/>
                    </a:lnTo>
                    <a:lnTo>
                      <a:pt x="15"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7" name="Freeform 709">
                <a:extLst>
                  <a:ext uri="{FF2B5EF4-FFF2-40B4-BE49-F238E27FC236}">
                    <a16:creationId xmlns="" xmlns:a16="http://schemas.microsoft.com/office/drawing/2014/main" id="{4286C39E-DECF-3D49-A4CC-11DAA7AAB19F}"/>
                  </a:ext>
                </a:extLst>
              </p:cNvPr>
              <p:cNvSpPr>
                <a:spLocks/>
              </p:cNvSpPr>
              <p:nvPr/>
            </p:nvSpPr>
            <p:spPr bwMode="auto">
              <a:xfrm>
                <a:off x="2741613" y="1920875"/>
                <a:ext cx="57150" cy="192088"/>
              </a:xfrm>
              <a:custGeom>
                <a:avLst/>
                <a:gdLst>
                  <a:gd name="T0" fmla="*/ 162 w 180"/>
                  <a:gd name="T1" fmla="*/ 0 h 602"/>
                  <a:gd name="T2" fmla="*/ 157 w 180"/>
                  <a:gd name="T3" fmla="*/ 3 h 602"/>
                  <a:gd name="T4" fmla="*/ 153 w 180"/>
                  <a:gd name="T5" fmla="*/ 7 h 602"/>
                  <a:gd name="T6" fmla="*/ 151 w 180"/>
                  <a:gd name="T7" fmla="*/ 12 h 602"/>
                  <a:gd name="T8" fmla="*/ 150 w 180"/>
                  <a:gd name="T9" fmla="*/ 211 h 602"/>
                  <a:gd name="T10" fmla="*/ 149 w 180"/>
                  <a:gd name="T11" fmla="*/ 222 h 602"/>
                  <a:gd name="T12" fmla="*/ 146 w 180"/>
                  <a:gd name="T13" fmla="*/ 234 h 602"/>
                  <a:gd name="T14" fmla="*/ 140 w 180"/>
                  <a:gd name="T15" fmla="*/ 245 h 602"/>
                  <a:gd name="T16" fmla="*/ 133 w 180"/>
                  <a:gd name="T17" fmla="*/ 254 h 602"/>
                  <a:gd name="T18" fmla="*/ 123 w 180"/>
                  <a:gd name="T19" fmla="*/ 261 h 602"/>
                  <a:gd name="T20" fmla="*/ 114 w 180"/>
                  <a:gd name="T21" fmla="*/ 266 h 602"/>
                  <a:gd name="T22" fmla="*/ 102 w 180"/>
                  <a:gd name="T23" fmla="*/ 270 h 602"/>
                  <a:gd name="T24" fmla="*/ 90 w 180"/>
                  <a:gd name="T25" fmla="*/ 271 h 602"/>
                  <a:gd name="T26" fmla="*/ 78 w 180"/>
                  <a:gd name="T27" fmla="*/ 270 h 602"/>
                  <a:gd name="T28" fmla="*/ 66 w 180"/>
                  <a:gd name="T29" fmla="*/ 266 h 602"/>
                  <a:gd name="T30" fmla="*/ 57 w 180"/>
                  <a:gd name="T31" fmla="*/ 261 h 602"/>
                  <a:gd name="T32" fmla="*/ 47 w 180"/>
                  <a:gd name="T33" fmla="*/ 254 h 602"/>
                  <a:gd name="T34" fmla="*/ 41 w 180"/>
                  <a:gd name="T35" fmla="*/ 245 h 602"/>
                  <a:gd name="T36" fmla="*/ 34 w 180"/>
                  <a:gd name="T37" fmla="*/ 234 h 602"/>
                  <a:gd name="T38" fmla="*/ 31 w 180"/>
                  <a:gd name="T39" fmla="*/ 224 h 602"/>
                  <a:gd name="T40" fmla="*/ 30 w 180"/>
                  <a:gd name="T41" fmla="*/ 211 h 602"/>
                  <a:gd name="T42" fmla="*/ 30 w 180"/>
                  <a:gd name="T43" fmla="*/ 12 h 602"/>
                  <a:gd name="T44" fmla="*/ 28 w 180"/>
                  <a:gd name="T45" fmla="*/ 7 h 602"/>
                  <a:gd name="T46" fmla="*/ 24 w 180"/>
                  <a:gd name="T47" fmla="*/ 3 h 602"/>
                  <a:gd name="T48" fmla="*/ 18 w 180"/>
                  <a:gd name="T49" fmla="*/ 0 h 602"/>
                  <a:gd name="T50" fmla="*/ 12 w 180"/>
                  <a:gd name="T51" fmla="*/ 0 h 602"/>
                  <a:gd name="T52" fmla="*/ 6 w 180"/>
                  <a:gd name="T53" fmla="*/ 3 h 602"/>
                  <a:gd name="T54" fmla="*/ 2 w 180"/>
                  <a:gd name="T55" fmla="*/ 7 h 602"/>
                  <a:gd name="T56" fmla="*/ 0 w 180"/>
                  <a:gd name="T57" fmla="*/ 12 h 602"/>
                  <a:gd name="T58" fmla="*/ 0 w 180"/>
                  <a:gd name="T59" fmla="*/ 211 h 602"/>
                  <a:gd name="T60" fmla="*/ 180 w 180"/>
                  <a:gd name="T61" fmla="*/ 602 h 602"/>
                  <a:gd name="T62" fmla="*/ 180 w 180"/>
                  <a:gd name="T63" fmla="*/ 15 h 602"/>
                  <a:gd name="T64" fmla="*/ 179 w 180"/>
                  <a:gd name="T65" fmla="*/ 9 h 602"/>
                  <a:gd name="T66" fmla="*/ 176 w 180"/>
                  <a:gd name="T67" fmla="*/ 5 h 602"/>
                  <a:gd name="T68" fmla="*/ 172 w 180"/>
                  <a:gd name="T69" fmla="*/ 2 h 602"/>
                  <a:gd name="T70" fmla="*/ 165 w 180"/>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602">
                    <a:moveTo>
                      <a:pt x="165" y="0"/>
                    </a:moveTo>
                    <a:lnTo>
                      <a:pt x="162" y="0"/>
                    </a:lnTo>
                    <a:lnTo>
                      <a:pt x="160" y="2"/>
                    </a:lnTo>
                    <a:lnTo>
                      <a:pt x="157" y="3"/>
                    </a:lnTo>
                    <a:lnTo>
                      <a:pt x="154" y="5"/>
                    </a:lnTo>
                    <a:lnTo>
                      <a:pt x="153" y="7"/>
                    </a:lnTo>
                    <a:lnTo>
                      <a:pt x="151" y="9"/>
                    </a:lnTo>
                    <a:lnTo>
                      <a:pt x="151" y="12"/>
                    </a:lnTo>
                    <a:lnTo>
                      <a:pt x="150" y="15"/>
                    </a:lnTo>
                    <a:lnTo>
                      <a:pt x="150" y="211"/>
                    </a:lnTo>
                    <a:lnTo>
                      <a:pt x="150" y="217"/>
                    </a:lnTo>
                    <a:lnTo>
                      <a:pt x="149" y="222"/>
                    </a:lnTo>
                    <a:lnTo>
                      <a:pt x="148" y="229"/>
                    </a:lnTo>
                    <a:lnTo>
                      <a:pt x="146" y="234"/>
                    </a:lnTo>
                    <a:lnTo>
                      <a:pt x="143" y="240"/>
                    </a:lnTo>
                    <a:lnTo>
                      <a:pt x="140" y="245"/>
                    </a:lnTo>
                    <a:lnTo>
                      <a:pt x="136" y="249"/>
                    </a:lnTo>
                    <a:lnTo>
                      <a:pt x="133" y="254"/>
                    </a:lnTo>
                    <a:lnTo>
                      <a:pt x="129" y="258"/>
                    </a:lnTo>
                    <a:lnTo>
                      <a:pt x="123" y="261"/>
                    </a:lnTo>
                    <a:lnTo>
                      <a:pt x="119" y="264"/>
                    </a:lnTo>
                    <a:lnTo>
                      <a:pt x="114" y="266"/>
                    </a:lnTo>
                    <a:lnTo>
                      <a:pt x="108" y="269"/>
                    </a:lnTo>
                    <a:lnTo>
                      <a:pt x="102" y="270"/>
                    </a:lnTo>
                    <a:lnTo>
                      <a:pt x="96" y="271"/>
                    </a:lnTo>
                    <a:lnTo>
                      <a:pt x="90" y="271"/>
                    </a:lnTo>
                    <a:lnTo>
                      <a:pt x="84" y="271"/>
                    </a:lnTo>
                    <a:lnTo>
                      <a:pt x="78" y="270"/>
                    </a:lnTo>
                    <a:lnTo>
                      <a:pt x="72" y="269"/>
                    </a:lnTo>
                    <a:lnTo>
                      <a:pt x="66" y="266"/>
                    </a:lnTo>
                    <a:lnTo>
                      <a:pt x="61" y="264"/>
                    </a:lnTo>
                    <a:lnTo>
                      <a:pt x="57" y="261"/>
                    </a:lnTo>
                    <a:lnTo>
                      <a:pt x="51" y="258"/>
                    </a:lnTo>
                    <a:lnTo>
                      <a:pt x="47" y="254"/>
                    </a:lnTo>
                    <a:lnTo>
                      <a:pt x="44" y="249"/>
                    </a:lnTo>
                    <a:lnTo>
                      <a:pt x="41" y="245"/>
                    </a:lnTo>
                    <a:lnTo>
                      <a:pt x="37" y="240"/>
                    </a:lnTo>
                    <a:lnTo>
                      <a:pt x="34" y="234"/>
                    </a:lnTo>
                    <a:lnTo>
                      <a:pt x="32" y="229"/>
                    </a:lnTo>
                    <a:lnTo>
                      <a:pt x="31" y="224"/>
                    </a:lnTo>
                    <a:lnTo>
                      <a:pt x="30" y="217"/>
                    </a:lnTo>
                    <a:lnTo>
                      <a:pt x="30" y="211"/>
                    </a:lnTo>
                    <a:lnTo>
                      <a:pt x="30" y="15"/>
                    </a:lnTo>
                    <a:lnTo>
                      <a:pt x="30" y="12"/>
                    </a:lnTo>
                    <a:lnTo>
                      <a:pt x="29" y="9"/>
                    </a:lnTo>
                    <a:lnTo>
                      <a:pt x="28" y="7"/>
                    </a:lnTo>
                    <a:lnTo>
                      <a:pt x="26" y="5"/>
                    </a:lnTo>
                    <a:lnTo>
                      <a:pt x="24" y="3"/>
                    </a:lnTo>
                    <a:lnTo>
                      <a:pt x="20" y="2"/>
                    </a:lnTo>
                    <a:lnTo>
                      <a:pt x="18" y="0"/>
                    </a:lnTo>
                    <a:lnTo>
                      <a:pt x="15" y="0"/>
                    </a:lnTo>
                    <a:lnTo>
                      <a:pt x="12" y="0"/>
                    </a:lnTo>
                    <a:lnTo>
                      <a:pt x="9" y="2"/>
                    </a:lnTo>
                    <a:lnTo>
                      <a:pt x="6" y="3"/>
                    </a:lnTo>
                    <a:lnTo>
                      <a:pt x="4" y="5"/>
                    </a:lnTo>
                    <a:lnTo>
                      <a:pt x="2" y="7"/>
                    </a:lnTo>
                    <a:lnTo>
                      <a:pt x="1" y="9"/>
                    </a:lnTo>
                    <a:lnTo>
                      <a:pt x="0" y="12"/>
                    </a:lnTo>
                    <a:lnTo>
                      <a:pt x="0" y="15"/>
                    </a:lnTo>
                    <a:lnTo>
                      <a:pt x="0" y="211"/>
                    </a:lnTo>
                    <a:lnTo>
                      <a:pt x="0" y="602"/>
                    </a:lnTo>
                    <a:lnTo>
                      <a:pt x="180" y="602"/>
                    </a:lnTo>
                    <a:lnTo>
                      <a:pt x="180" y="211"/>
                    </a:lnTo>
                    <a:lnTo>
                      <a:pt x="180" y="15"/>
                    </a:lnTo>
                    <a:lnTo>
                      <a:pt x="180" y="12"/>
                    </a:lnTo>
                    <a:lnTo>
                      <a:pt x="179" y="9"/>
                    </a:lnTo>
                    <a:lnTo>
                      <a:pt x="178" y="7"/>
                    </a:lnTo>
                    <a:lnTo>
                      <a:pt x="176" y="5"/>
                    </a:lnTo>
                    <a:lnTo>
                      <a:pt x="174" y="3"/>
                    </a:lnTo>
                    <a:lnTo>
                      <a:pt x="172" y="2"/>
                    </a:lnTo>
                    <a:lnTo>
                      <a:pt x="168"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8" name="Freeform 710">
                <a:extLst>
                  <a:ext uri="{FF2B5EF4-FFF2-40B4-BE49-F238E27FC236}">
                    <a16:creationId xmlns="" xmlns:a16="http://schemas.microsoft.com/office/drawing/2014/main" id="{510334E8-E6D7-094A-BF92-304F9CBB0F58}"/>
                  </a:ext>
                </a:extLst>
              </p:cNvPr>
              <p:cNvSpPr>
                <a:spLocks/>
              </p:cNvSpPr>
              <p:nvPr/>
            </p:nvSpPr>
            <p:spPr bwMode="auto">
              <a:xfrm>
                <a:off x="2741613" y="2151063"/>
                <a:ext cx="57150" cy="57150"/>
              </a:xfrm>
              <a:custGeom>
                <a:avLst/>
                <a:gdLst>
                  <a:gd name="T0" fmla="*/ 0 w 180"/>
                  <a:gd name="T1" fmla="*/ 91 h 182"/>
                  <a:gd name="T2" fmla="*/ 0 w 180"/>
                  <a:gd name="T3" fmla="*/ 100 h 182"/>
                  <a:gd name="T4" fmla="*/ 2 w 180"/>
                  <a:gd name="T5" fmla="*/ 110 h 182"/>
                  <a:gd name="T6" fmla="*/ 4 w 180"/>
                  <a:gd name="T7" fmla="*/ 118 h 182"/>
                  <a:gd name="T8" fmla="*/ 7 w 180"/>
                  <a:gd name="T9" fmla="*/ 126 h 182"/>
                  <a:gd name="T10" fmla="*/ 11 w 180"/>
                  <a:gd name="T11" fmla="*/ 134 h 182"/>
                  <a:gd name="T12" fmla="*/ 15 w 180"/>
                  <a:gd name="T13" fmla="*/ 142 h 182"/>
                  <a:gd name="T14" fmla="*/ 20 w 180"/>
                  <a:gd name="T15" fmla="*/ 148 h 182"/>
                  <a:gd name="T16" fmla="*/ 27 w 180"/>
                  <a:gd name="T17" fmla="*/ 155 h 182"/>
                  <a:gd name="T18" fmla="*/ 33 w 180"/>
                  <a:gd name="T19" fmla="*/ 161 h 182"/>
                  <a:gd name="T20" fmla="*/ 40 w 180"/>
                  <a:gd name="T21" fmla="*/ 165 h 182"/>
                  <a:gd name="T22" fmla="*/ 47 w 180"/>
                  <a:gd name="T23" fmla="*/ 171 h 182"/>
                  <a:gd name="T24" fmla="*/ 55 w 180"/>
                  <a:gd name="T25" fmla="*/ 174 h 182"/>
                  <a:gd name="T26" fmla="*/ 63 w 180"/>
                  <a:gd name="T27" fmla="*/ 177 h 182"/>
                  <a:gd name="T28" fmla="*/ 72 w 180"/>
                  <a:gd name="T29" fmla="*/ 179 h 182"/>
                  <a:gd name="T30" fmla="*/ 80 w 180"/>
                  <a:gd name="T31" fmla="*/ 181 h 182"/>
                  <a:gd name="T32" fmla="*/ 90 w 180"/>
                  <a:gd name="T33" fmla="*/ 182 h 182"/>
                  <a:gd name="T34" fmla="*/ 100 w 180"/>
                  <a:gd name="T35" fmla="*/ 181 h 182"/>
                  <a:gd name="T36" fmla="*/ 108 w 180"/>
                  <a:gd name="T37" fmla="*/ 179 h 182"/>
                  <a:gd name="T38" fmla="*/ 117 w 180"/>
                  <a:gd name="T39" fmla="*/ 177 h 182"/>
                  <a:gd name="T40" fmla="*/ 125 w 180"/>
                  <a:gd name="T41" fmla="*/ 174 h 182"/>
                  <a:gd name="T42" fmla="*/ 133 w 180"/>
                  <a:gd name="T43" fmla="*/ 171 h 182"/>
                  <a:gd name="T44" fmla="*/ 140 w 180"/>
                  <a:gd name="T45" fmla="*/ 165 h 182"/>
                  <a:gd name="T46" fmla="*/ 148 w 180"/>
                  <a:gd name="T47" fmla="*/ 161 h 182"/>
                  <a:gd name="T48" fmla="*/ 154 w 180"/>
                  <a:gd name="T49" fmla="*/ 155 h 182"/>
                  <a:gd name="T50" fmla="*/ 160 w 180"/>
                  <a:gd name="T51" fmla="*/ 148 h 182"/>
                  <a:gd name="T52" fmla="*/ 165 w 180"/>
                  <a:gd name="T53" fmla="*/ 142 h 182"/>
                  <a:gd name="T54" fmla="*/ 169 w 180"/>
                  <a:gd name="T55" fmla="*/ 134 h 182"/>
                  <a:gd name="T56" fmla="*/ 174 w 180"/>
                  <a:gd name="T57" fmla="*/ 126 h 182"/>
                  <a:gd name="T58" fmla="*/ 177 w 180"/>
                  <a:gd name="T59" fmla="*/ 118 h 182"/>
                  <a:gd name="T60" fmla="*/ 179 w 180"/>
                  <a:gd name="T61" fmla="*/ 110 h 182"/>
                  <a:gd name="T62" fmla="*/ 180 w 180"/>
                  <a:gd name="T63" fmla="*/ 100 h 182"/>
                  <a:gd name="T64" fmla="*/ 180 w 180"/>
                  <a:gd name="T65" fmla="*/ 91 h 182"/>
                  <a:gd name="T66" fmla="*/ 180 w 180"/>
                  <a:gd name="T67" fmla="*/ 0 h 182"/>
                  <a:gd name="T68" fmla="*/ 0 w 180"/>
                  <a:gd name="T69" fmla="*/ 0 h 182"/>
                  <a:gd name="T70" fmla="*/ 0 w 180"/>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2">
                    <a:moveTo>
                      <a:pt x="0" y="91"/>
                    </a:moveTo>
                    <a:lnTo>
                      <a:pt x="0" y="100"/>
                    </a:lnTo>
                    <a:lnTo>
                      <a:pt x="2" y="110"/>
                    </a:lnTo>
                    <a:lnTo>
                      <a:pt x="4" y="118"/>
                    </a:lnTo>
                    <a:lnTo>
                      <a:pt x="7" y="126"/>
                    </a:lnTo>
                    <a:lnTo>
                      <a:pt x="11" y="134"/>
                    </a:lnTo>
                    <a:lnTo>
                      <a:pt x="15" y="142"/>
                    </a:lnTo>
                    <a:lnTo>
                      <a:pt x="20" y="148"/>
                    </a:lnTo>
                    <a:lnTo>
                      <a:pt x="27" y="155"/>
                    </a:lnTo>
                    <a:lnTo>
                      <a:pt x="33" y="161"/>
                    </a:lnTo>
                    <a:lnTo>
                      <a:pt x="40" y="165"/>
                    </a:lnTo>
                    <a:lnTo>
                      <a:pt x="47" y="171"/>
                    </a:lnTo>
                    <a:lnTo>
                      <a:pt x="55" y="174"/>
                    </a:lnTo>
                    <a:lnTo>
                      <a:pt x="63" y="177"/>
                    </a:lnTo>
                    <a:lnTo>
                      <a:pt x="72" y="179"/>
                    </a:lnTo>
                    <a:lnTo>
                      <a:pt x="80" y="181"/>
                    </a:lnTo>
                    <a:lnTo>
                      <a:pt x="90" y="182"/>
                    </a:lnTo>
                    <a:lnTo>
                      <a:pt x="100" y="181"/>
                    </a:lnTo>
                    <a:lnTo>
                      <a:pt x="108" y="179"/>
                    </a:lnTo>
                    <a:lnTo>
                      <a:pt x="117" y="177"/>
                    </a:lnTo>
                    <a:lnTo>
                      <a:pt x="125" y="174"/>
                    </a:lnTo>
                    <a:lnTo>
                      <a:pt x="133" y="171"/>
                    </a:lnTo>
                    <a:lnTo>
                      <a:pt x="140" y="165"/>
                    </a:lnTo>
                    <a:lnTo>
                      <a:pt x="148" y="161"/>
                    </a:lnTo>
                    <a:lnTo>
                      <a:pt x="154" y="155"/>
                    </a:lnTo>
                    <a:lnTo>
                      <a:pt x="160" y="148"/>
                    </a:lnTo>
                    <a:lnTo>
                      <a:pt x="165" y="142"/>
                    </a:lnTo>
                    <a:lnTo>
                      <a:pt x="169" y="134"/>
                    </a:lnTo>
                    <a:lnTo>
                      <a:pt x="174" y="126"/>
                    </a:lnTo>
                    <a:lnTo>
                      <a:pt x="177" y="118"/>
                    </a:lnTo>
                    <a:lnTo>
                      <a:pt x="179" y="110"/>
                    </a:lnTo>
                    <a:lnTo>
                      <a:pt x="180" y="100"/>
                    </a:lnTo>
                    <a:lnTo>
                      <a:pt x="180" y="91"/>
                    </a:lnTo>
                    <a:lnTo>
                      <a:pt x="180"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29" name="Rectangle 711">
                <a:extLst>
                  <a:ext uri="{FF2B5EF4-FFF2-40B4-BE49-F238E27FC236}">
                    <a16:creationId xmlns="" xmlns:a16="http://schemas.microsoft.com/office/drawing/2014/main" id="{11A540CD-302D-514B-AA1B-1E461E2A1E09}"/>
                  </a:ext>
                </a:extLst>
              </p:cNvPr>
              <p:cNvSpPr>
                <a:spLocks noChangeArrowheads="1"/>
              </p:cNvSpPr>
              <p:nvPr/>
            </p:nvSpPr>
            <p:spPr bwMode="auto">
              <a:xfrm>
                <a:off x="2741613"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0" name="Freeform 712">
                <a:extLst>
                  <a:ext uri="{FF2B5EF4-FFF2-40B4-BE49-F238E27FC236}">
                    <a16:creationId xmlns="" xmlns:a16="http://schemas.microsoft.com/office/drawing/2014/main" id="{C3E7374B-4E41-B849-A9A3-C40CE4EACC94}"/>
                  </a:ext>
                </a:extLst>
              </p:cNvPr>
              <p:cNvSpPr>
                <a:spLocks/>
              </p:cNvSpPr>
              <p:nvPr/>
            </p:nvSpPr>
            <p:spPr bwMode="auto">
              <a:xfrm>
                <a:off x="2765425" y="1930400"/>
                <a:ext cx="9525" cy="57150"/>
              </a:xfrm>
              <a:custGeom>
                <a:avLst/>
                <a:gdLst>
                  <a:gd name="T0" fmla="*/ 15 w 30"/>
                  <a:gd name="T1" fmla="*/ 181 h 181"/>
                  <a:gd name="T2" fmla="*/ 18 w 30"/>
                  <a:gd name="T3" fmla="*/ 181 h 181"/>
                  <a:gd name="T4" fmla="*/ 21 w 30"/>
                  <a:gd name="T5" fmla="*/ 180 h 181"/>
                  <a:gd name="T6" fmla="*/ 24 w 30"/>
                  <a:gd name="T7" fmla="*/ 179 h 181"/>
                  <a:gd name="T8" fmla="*/ 26 w 30"/>
                  <a:gd name="T9" fmla="*/ 176 h 181"/>
                  <a:gd name="T10" fmla="*/ 28 w 30"/>
                  <a:gd name="T11" fmla="*/ 174 h 181"/>
                  <a:gd name="T12" fmla="*/ 29 w 30"/>
                  <a:gd name="T13" fmla="*/ 172 h 181"/>
                  <a:gd name="T14" fmla="*/ 30 w 30"/>
                  <a:gd name="T15" fmla="*/ 169 h 181"/>
                  <a:gd name="T16" fmla="*/ 30 w 30"/>
                  <a:gd name="T17" fmla="*/ 166 h 181"/>
                  <a:gd name="T18" fmla="*/ 30 w 30"/>
                  <a:gd name="T19" fmla="*/ 16 h 181"/>
                  <a:gd name="T20" fmla="*/ 30 w 30"/>
                  <a:gd name="T21" fmla="*/ 12 h 181"/>
                  <a:gd name="T22" fmla="*/ 29 w 30"/>
                  <a:gd name="T23" fmla="*/ 9 h 181"/>
                  <a:gd name="T24" fmla="*/ 28 w 30"/>
                  <a:gd name="T25" fmla="*/ 7 h 181"/>
                  <a:gd name="T26" fmla="*/ 26 w 30"/>
                  <a:gd name="T27" fmla="*/ 5 h 181"/>
                  <a:gd name="T28" fmla="*/ 24 w 30"/>
                  <a:gd name="T29" fmla="*/ 3 h 181"/>
                  <a:gd name="T30" fmla="*/ 21 w 30"/>
                  <a:gd name="T31" fmla="*/ 2 h 181"/>
                  <a:gd name="T32" fmla="*/ 18 w 30"/>
                  <a:gd name="T33" fmla="*/ 0 h 181"/>
                  <a:gd name="T34" fmla="*/ 15 w 30"/>
                  <a:gd name="T35" fmla="*/ 0 h 181"/>
                  <a:gd name="T36" fmla="*/ 12 w 30"/>
                  <a:gd name="T37" fmla="*/ 0 h 181"/>
                  <a:gd name="T38" fmla="*/ 10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10 w 30"/>
                  <a:gd name="T65" fmla="*/ 180 h 181"/>
                  <a:gd name="T66" fmla="*/ 12 w 30"/>
                  <a:gd name="T67" fmla="*/ 181 h 181"/>
                  <a:gd name="T68" fmla="*/ 15 w 30"/>
                  <a:gd name="T6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1">
                    <a:moveTo>
                      <a:pt x="15" y="181"/>
                    </a:moveTo>
                    <a:lnTo>
                      <a:pt x="18" y="181"/>
                    </a:lnTo>
                    <a:lnTo>
                      <a:pt x="21" y="180"/>
                    </a:lnTo>
                    <a:lnTo>
                      <a:pt x="24" y="179"/>
                    </a:lnTo>
                    <a:lnTo>
                      <a:pt x="26" y="176"/>
                    </a:lnTo>
                    <a:lnTo>
                      <a:pt x="28" y="174"/>
                    </a:lnTo>
                    <a:lnTo>
                      <a:pt x="29" y="172"/>
                    </a:lnTo>
                    <a:lnTo>
                      <a:pt x="30" y="169"/>
                    </a:lnTo>
                    <a:lnTo>
                      <a:pt x="30" y="166"/>
                    </a:lnTo>
                    <a:lnTo>
                      <a:pt x="30" y="16"/>
                    </a:lnTo>
                    <a:lnTo>
                      <a:pt x="30" y="12"/>
                    </a:lnTo>
                    <a:lnTo>
                      <a:pt x="29" y="9"/>
                    </a:lnTo>
                    <a:lnTo>
                      <a:pt x="28" y="7"/>
                    </a:lnTo>
                    <a:lnTo>
                      <a:pt x="26" y="5"/>
                    </a:lnTo>
                    <a:lnTo>
                      <a:pt x="24" y="3"/>
                    </a:lnTo>
                    <a:lnTo>
                      <a:pt x="21" y="2"/>
                    </a:lnTo>
                    <a:lnTo>
                      <a:pt x="18" y="0"/>
                    </a:lnTo>
                    <a:lnTo>
                      <a:pt x="15" y="0"/>
                    </a:lnTo>
                    <a:lnTo>
                      <a:pt x="12" y="0"/>
                    </a:lnTo>
                    <a:lnTo>
                      <a:pt x="10"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10" y="180"/>
                    </a:lnTo>
                    <a:lnTo>
                      <a:pt x="12"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1" name="Freeform 713">
                <a:extLst>
                  <a:ext uri="{FF2B5EF4-FFF2-40B4-BE49-F238E27FC236}">
                    <a16:creationId xmlns="" xmlns:a16="http://schemas.microsoft.com/office/drawing/2014/main" id="{8AAFC712-31DC-654B-B56B-587825FD1CF3}"/>
                  </a:ext>
                </a:extLst>
              </p:cNvPr>
              <p:cNvSpPr>
                <a:spLocks/>
              </p:cNvSpPr>
              <p:nvPr/>
            </p:nvSpPr>
            <p:spPr bwMode="auto">
              <a:xfrm>
                <a:off x="2674938" y="2151063"/>
                <a:ext cx="57150" cy="57150"/>
              </a:xfrm>
              <a:custGeom>
                <a:avLst/>
                <a:gdLst>
                  <a:gd name="T0" fmla="*/ 0 w 181"/>
                  <a:gd name="T1" fmla="*/ 91 h 182"/>
                  <a:gd name="T2" fmla="*/ 1 w 181"/>
                  <a:gd name="T3" fmla="*/ 100 h 182"/>
                  <a:gd name="T4" fmla="*/ 2 w 181"/>
                  <a:gd name="T5" fmla="*/ 110 h 182"/>
                  <a:gd name="T6" fmla="*/ 4 w 181"/>
                  <a:gd name="T7" fmla="*/ 118 h 182"/>
                  <a:gd name="T8" fmla="*/ 7 w 181"/>
                  <a:gd name="T9" fmla="*/ 126 h 182"/>
                  <a:gd name="T10" fmla="*/ 11 w 181"/>
                  <a:gd name="T11" fmla="*/ 134 h 182"/>
                  <a:gd name="T12" fmla="*/ 16 w 181"/>
                  <a:gd name="T13" fmla="*/ 142 h 182"/>
                  <a:gd name="T14" fmla="*/ 21 w 181"/>
                  <a:gd name="T15" fmla="*/ 148 h 182"/>
                  <a:gd name="T16" fmla="*/ 26 w 181"/>
                  <a:gd name="T17" fmla="*/ 155 h 182"/>
                  <a:gd name="T18" fmla="*/ 33 w 181"/>
                  <a:gd name="T19" fmla="*/ 161 h 182"/>
                  <a:gd name="T20" fmla="*/ 40 w 181"/>
                  <a:gd name="T21" fmla="*/ 165 h 182"/>
                  <a:gd name="T22" fmla="*/ 47 w 181"/>
                  <a:gd name="T23" fmla="*/ 171 h 182"/>
                  <a:gd name="T24" fmla="*/ 55 w 181"/>
                  <a:gd name="T25" fmla="*/ 174 h 182"/>
                  <a:gd name="T26" fmla="*/ 64 w 181"/>
                  <a:gd name="T27" fmla="*/ 177 h 182"/>
                  <a:gd name="T28" fmla="*/ 73 w 181"/>
                  <a:gd name="T29" fmla="*/ 179 h 182"/>
                  <a:gd name="T30" fmla="*/ 81 w 181"/>
                  <a:gd name="T31" fmla="*/ 181 h 182"/>
                  <a:gd name="T32" fmla="*/ 91 w 181"/>
                  <a:gd name="T33" fmla="*/ 182 h 182"/>
                  <a:gd name="T34" fmla="*/ 99 w 181"/>
                  <a:gd name="T35" fmla="*/ 181 h 182"/>
                  <a:gd name="T36" fmla="*/ 109 w 181"/>
                  <a:gd name="T37" fmla="*/ 179 h 182"/>
                  <a:gd name="T38" fmla="*/ 118 w 181"/>
                  <a:gd name="T39" fmla="*/ 177 h 182"/>
                  <a:gd name="T40" fmla="*/ 125 w 181"/>
                  <a:gd name="T41" fmla="*/ 174 h 182"/>
                  <a:gd name="T42" fmla="*/ 134 w 181"/>
                  <a:gd name="T43" fmla="*/ 171 h 182"/>
                  <a:gd name="T44" fmla="*/ 141 w 181"/>
                  <a:gd name="T45" fmla="*/ 165 h 182"/>
                  <a:gd name="T46" fmla="*/ 148 w 181"/>
                  <a:gd name="T47" fmla="*/ 161 h 182"/>
                  <a:gd name="T48" fmla="*/ 154 w 181"/>
                  <a:gd name="T49" fmla="*/ 155 h 182"/>
                  <a:gd name="T50" fmla="*/ 161 w 181"/>
                  <a:gd name="T51" fmla="*/ 148 h 182"/>
                  <a:gd name="T52" fmla="*/ 165 w 181"/>
                  <a:gd name="T53" fmla="*/ 142 h 182"/>
                  <a:gd name="T54" fmla="*/ 170 w 181"/>
                  <a:gd name="T55" fmla="*/ 134 h 182"/>
                  <a:gd name="T56" fmla="*/ 173 w 181"/>
                  <a:gd name="T57" fmla="*/ 126 h 182"/>
                  <a:gd name="T58" fmla="*/ 177 w 181"/>
                  <a:gd name="T59" fmla="*/ 118 h 182"/>
                  <a:gd name="T60" fmla="*/ 179 w 181"/>
                  <a:gd name="T61" fmla="*/ 110 h 182"/>
                  <a:gd name="T62" fmla="*/ 180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1" y="100"/>
                    </a:lnTo>
                    <a:lnTo>
                      <a:pt x="2" y="110"/>
                    </a:lnTo>
                    <a:lnTo>
                      <a:pt x="4" y="118"/>
                    </a:lnTo>
                    <a:lnTo>
                      <a:pt x="7" y="126"/>
                    </a:lnTo>
                    <a:lnTo>
                      <a:pt x="11" y="134"/>
                    </a:lnTo>
                    <a:lnTo>
                      <a:pt x="16" y="142"/>
                    </a:lnTo>
                    <a:lnTo>
                      <a:pt x="21" y="148"/>
                    </a:lnTo>
                    <a:lnTo>
                      <a:pt x="26" y="155"/>
                    </a:lnTo>
                    <a:lnTo>
                      <a:pt x="33" y="161"/>
                    </a:lnTo>
                    <a:lnTo>
                      <a:pt x="40" y="165"/>
                    </a:lnTo>
                    <a:lnTo>
                      <a:pt x="47" y="171"/>
                    </a:lnTo>
                    <a:lnTo>
                      <a:pt x="55" y="174"/>
                    </a:lnTo>
                    <a:lnTo>
                      <a:pt x="64" y="177"/>
                    </a:lnTo>
                    <a:lnTo>
                      <a:pt x="73" y="179"/>
                    </a:lnTo>
                    <a:lnTo>
                      <a:pt x="81" y="181"/>
                    </a:lnTo>
                    <a:lnTo>
                      <a:pt x="91" y="182"/>
                    </a:lnTo>
                    <a:lnTo>
                      <a:pt x="99" y="181"/>
                    </a:lnTo>
                    <a:lnTo>
                      <a:pt x="109" y="179"/>
                    </a:lnTo>
                    <a:lnTo>
                      <a:pt x="118" y="177"/>
                    </a:lnTo>
                    <a:lnTo>
                      <a:pt x="125" y="174"/>
                    </a:lnTo>
                    <a:lnTo>
                      <a:pt x="134" y="171"/>
                    </a:lnTo>
                    <a:lnTo>
                      <a:pt x="141" y="165"/>
                    </a:lnTo>
                    <a:lnTo>
                      <a:pt x="148" y="161"/>
                    </a:lnTo>
                    <a:lnTo>
                      <a:pt x="154" y="155"/>
                    </a:lnTo>
                    <a:lnTo>
                      <a:pt x="161" y="148"/>
                    </a:lnTo>
                    <a:lnTo>
                      <a:pt x="165" y="142"/>
                    </a:lnTo>
                    <a:lnTo>
                      <a:pt x="170" y="134"/>
                    </a:lnTo>
                    <a:lnTo>
                      <a:pt x="173" y="126"/>
                    </a:lnTo>
                    <a:lnTo>
                      <a:pt x="177" y="118"/>
                    </a:lnTo>
                    <a:lnTo>
                      <a:pt x="179" y="110"/>
                    </a:lnTo>
                    <a:lnTo>
                      <a:pt x="180"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2" name="Freeform 714">
                <a:extLst>
                  <a:ext uri="{FF2B5EF4-FFF2-40B4-BE49-F238E27FC236}">
                    <a16:creationId xmlns="" xmlns:a16="http://schemas.microsoft.com/office/drawing/2014/main" id="{248555CB-9082-2E4B-926B-A4E5CD142049}"/>
                  </a:ext>
                </a:extLst>
              </p:cNvPr>
              <p:cNvSpPr>
                <a:spLocks/>
              </p:cNvSpPr>
              <p:nvPr/>
            </p:nvSpPr>
            <p:spPr bwMode="auto">
              <a:xfrm>
                <a:off x="2674938" y="1920875"/>
                <a:ext cx="57150" cy="192088"/>
              </a:xfrm>
              <a:custGeom>
                <a:avLst/>
                <a:gdLst>
                  <a:gd name="T0" fmla="*/ 163 w 181"/>
                  <a:gd name="T1" fmla="*/ 0 h 602"/>
                  <a:gd name="T2" fmla="*/ 157 w 181"/>
                  <a:gd name="T3" fmla="*/ 3 h 602"/>
                  <a:gd name="T4" fmla="*/ 153 w 181"/>
                  <a:gd name="T5" fmla="*/ 7 h 602"/>
                  <a:gd name="T6" fmla="*/ 151 w 181"/>
                  <a:gd name="T7" fmla="*/ 12 h 602"/>
                  <a:gd name="T8" fmla="*/ 151 w 181"/>
                  <a:gd name="T9" fmla="*/ 211 h 602"/>
                  <a:gd name="T10" fmla="*/ 150 w 181"/>
                  <a:gd name="T11" fmla="*/ 222 h 602"/>
                  <a:gd name="T12" fmla="*/ 146 w 181"/>
                  <a:gd name="T13" fmla="*/ 234 h 602"/>
                  <a:gd name="T14" fmla="*/ 140 w 181"/>
                  <a:gd name="T15" fmla="*/ 245 h 602"/>
                  <a:gd name="T16" fmla="*/ 133 w 181"/>
                  <a:gd name="T17" fmla="*/ 254 h 602"/>
                  <a:gd name="T18" fmla="*/ 124 w 181"/>
                  <a:gd name="T19" fmla="*/ 261 h 602"/>
                  <a:gd name="T20" fmla="*/ 113 w 181"/>
                  <a:gd name="T21" fmla="*/ 266 h 602"/>
                  <a:gd name="T22" fmla="*/ 103 w 181"/>
                  <a:gd name="T23" fmla="*/ 270 h 602"/>
                  <a:gd name="T24" fmla="*/ 91 w 181"/>
                  <a:gd name="T25" fmla="*/ 271 h 602"/>
                  <a:gd name="T26" fmla="*/ 78 w 181"/>
                  <a:gd name="T27" fmla="*/ 270 h 602"/>
                  <a:gd name="T28" fmla="*/ 67 w 181"/>
                  <a:gd name="T29" fmla="*/ 266 h 602"/>
                  <a:gd name="T30" fmla="*/ 57 w 181"/>
                  <a:gd name="T31" fmla="*/ 261 h 602"/>
                  <a:gd name="T32" fmla="*/ 48 w 181"/>
                  <a:gd name="T33" fmla="*/ 254 h 602"/>
                  <a:gd name="T34" fmla="*/ 40 w 181"/>
                  <a:gd name="T35" fmla="*/ 245 h 602"/>
                  <a:gd name="T36" fmla="*/ 35 w 181"/>
                  <a:gd name="T37" fmla="*/ 234 h 602"/>
                  <a:gd name="T38" fmla="*/ 32 w 181"/>
                  <a:gd name="T39" fmla="*/ 224 h 602"/>
                  <a:gd name="T40" fmla="*/ 30 w 181"/>
                  <a:gd name="T41" fmla="*/ 211 h 602"/>
                  <a:gd name="T42" fmla="*/ 30 w 181"/>
                  <a:gd name="T43" fmla="*/ 12 h 602"/>
                  <a:gd name="T44" fmla="*/ 28 w 181"/>
                  <a:gd name="T45" fmla="*/ 7 h 602"/>
                  <a:gd name="T46" fmla="*/ 23 w 181"/>
                  <a:gd name="T47" fmla="*/ 3 h 602"/>
                  <a:gd name="T48" fmla="*/ 18 w 181"/>
                  <a:gd name="T49" fmla="*/ 0 h 602"/>
                  <a:gd name="T50" fmla="*/ 13 w 181"/>
                  <a:gd name="T51" fmla="*/ 0 h 602"/>
                  <a:gd name="T52" fmla="*/ 7 w 181"/>
                  <a:gd name="T53" fmla="*/ 3 h 602"/>
                  <a:gd name="T54" fmla="*/ 3 w 181"/>
                  <a:gd name="T55" fmla="*/ 7 h 602"/>
                  <a:gd name="T56" fmla="*/ 1 w 181"/>
                  <a:gd name="T57" fmla="*/ 12 h 602"/>
                  <a:gd name="T58" fmla="*/ 0 w 181"/>
                  <a:gd name="T59" fmla="*/ 211 h 602"/>
                  <a:gd name="T60" fmla="*/ 181 w 181"/>
                  <a:gd name="T61" fmla="*/ 602 h 602"/>
                  <a:gd name="T62" fmla="*/ 181 w 181"/>
                  <a:gd name="T63" fmla="*/ 15 h 602"/>
                  <a:gd name="T64" fmla="*/ 180 w 181"/>
                  <a:gd name="T65" fmla="*/ 9 h 602"/>
                  <a:gd name="T66" fmla="*/ 177 w 181"/>
                  <a:gd name="T67" fmla="*/ 5 h 602"/>
                  <a:gd name="T68" fmla="*/ 171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3" y="0"/>
                    </a:lnTo>
                    <a:lnTo>
                      <a:pt x="159" y="2"/>
                    </a:lnTo>
                    <a:lnTo>
                      <a:pt x="157" y="3"/>
                    </a:lnTo>
                    <a:lnTo>
                      <a:pt x="155" y="5"/>
                    </a:lnTo>
                    <a:lnTo>
                      <a:pt x="153" y="7"/>
                    </a:lnTo>
                    <a:lnTo>
                      <a:pt x="152" y="9"/>
                    </a:lnTo>
                    <a:lnTo>
                      <a:pt x="151" y="12"/>
                    </a:lnTo>
                    <a:lnTo>
                      <a:pt x="151" y="15"/>
                    </a:lnTo>
                    <a:lnTo>
                      <a:pt x="151" y="211"/>
                    </a:lnTo>
                    <a:lnTo>
                      <a:pt x="150" y="217"/>
                    </a:lnTo>
                    <a:lnTo>
                      <a:pt x="150" y="222"/>
                    </a:lnTo>
                    <a:lnTo>
                      <a:pt x="148" y="229"/>
                    </a:lnTo>
                    <a:lnTo>
                      <a:pt x="146" y="234"/>
                    </a:lnTo>
                    <a:lnTo>
                      <a:pt x="143" y="240"/>
                    </a:lnTo>
                    <a:lnTo>
                      <a:pt x="140" y="245"/>
                    </a:lnTo>
                    <a:lnTo>
                      <a:pt x="137" y="249"/>
                    </a:lnTo>
                    <a:lnTo>
                      <a:pt x="133" y="254"/>
                    </a:lnTo>
                    <a:lnTo>
                      <a:pt x="128" y="258"/>
                    </a:lnTo>
                    <a:lnTo>
                      <a:pt x="124" y="261"/>
                    </a:lnTo>
                    <a:lnTo>
                      <a:pt x="119" y="264"/>
                    </a:lnTo>
                    <a:lnTo>
                      <a:pt x="113" y="266"/>
                    </a:lnTo>
                    <a:lnTo>
                      <a:pt x="108" y="269"/>
                    </a:lnTo>
                    <a:lnTo>
                      <a:pt x="103" y="270"/>
                    </a:lnTo>
                    <a:lnTo>
                      <a:pt x="96" y="271"/>
                    </a:lnTo>
                    <a:lnTo>
                      <a:pt x="91" y="271"/>
                    </a:lnTo>
                    <a:lnTo>
                      <a:pt x="84" y="271"/>
                    </a:lnTo>
                    <a:lnTo>
                      <a:pt x="78" y="270"/>
                    </a:lnTo>
                    <a:lnTo>
                      <a:pt x="73" y="269"/>
                    </a:lnTo>
                    <a:lnTo>
                      <a:pt x="67" y="266"/>
                    </a:lnTo>
                    <a:lnTo>
                      <a:pt x="62" y="264"/>
                    </a:lnTo>
                    <a:lnTo>
                      <a:pt x="57" y="261"/>
                    </a:lnTo>
                    <a:lnTo>
                      <a:pt x="52" y="258"/>
                    </a:lnTo>
                    <a:lnTo>
                      <a:pt x="48" y="254"/>
                    </a:lnTo>
                    <a:lnTo>
                      <a:pt x="44" y="249"/>
                    </a:lnTo>
                    <a:lnTo>
                      <a:pt x="40" y="245"/>
                    </a:lnTo>
                    <a:lnTo>
                      <a:pt x="37" y="240"/>
                    </a:lnTo>
                    <a:lnTo>
                      <a:pt x="35" y="234"/>
                    </a:lnTo>
                    <a:lnTo>
                      <a:pt x="33" y="229"/>
                    </a:lnTo>
                    <a:lnTo>
                      <a:pt x="32" y="224"/>
                    </a:lnTo>
                    <a:lnTo>
                      <a:pt x="31" y="217"/>
                    </a:lnTo>
                    <a:lnTo>
                      <a:pt x="30" y="211"/>
                    </a:lnTo>
                    <a:lnTo>
                      <a:pt x="30" y="15"/>
                    </a:lnTo>
                    <a:lnTo>
                      <a:pt x="30" y="12"/>
                    </a:lnTo>
                    <a:lnTo>
                      <a:pt x="29" y="9"/>
                    </a:lnTo>
                    <a:lnTo>
                      <a:pt x="28" y="7"/>
                    </a:lnTo>
                    <a:lnTo>
                      <a:pt x="25" y="5"/>
                    </a:lnTo>
                    <a:lnTo>
                      <a:pt x="23" y="3"/>
                    </a:lnTo>
                    <a:lnTo>
                      <a:pt x="21" y="2"/>
                    </a:lnTo>
                    <a:lnTo>
                      <a:pt x="18" y="0"/>
                    </a:lnTo>
                    <a:lnTo>
                      <a:pt x="15" y="0"/>
                    </a:lnTo>
                    <a:lnTo>
                      <a:pt x="13" y="0"/>
                    </a:lnTo>
                    <a:lnTo>
                      <a:pt x="9" y="2"/>
                    </a:lnTo>
                    <a:lnTo>
                      <a:pt x="7" y="3"/>
                    </a:lnTo>
                    <a:lnTo>
                      <a:pt x="5" y="5"/>
                    </a:lnTo>
                    <a:lnTo>
                      <a:pt x="3" y="7"/>
                    </a:lnTo>
                    <a:lnTo>
                      <a:pt x="2" y="9"/>
                    </a:lnTo>
                    <a:lnTo>
                      <a:pt x="1" y="12"/>
                    </a:lnTo>
                    <a:lnTo>
                      <a:pt x="0" y="15"/>
                    </a:lnTo>
                    <a:lnTo>
                      <a:pt x="0" y="211"/>
                    </a:lnTo>
                    <a:lnTo>
                      <a:pt x="0" y="602"/>
                    </a:lnTo>
                    <a:lnTo>
                      <a:pt x="181" y="602"/>
                    </a:lnTo>
                    <a:lnTo>
                      <a:pt x="181" y="211"/>
                    </a:lnTo>
                    <a:lnTo>
                      <a:pt x="181" y="15"/>
                    </a:lnTo>
                    <a:lnTo>
                      <a:pt x="181" y="12"/>
                    </a:lnTo>
                    <a:lnTo>
                      <a:pt x="180" y="9"/>
                    </a:lnTo>
                    <a:lnTo>
                      <a:pt x="178" y="7"/>
                    </a:lnTo>
                    <a:lnTo>
                      <a:pt x="177" y="5"/>
                    </a:lnTo>
                    <a:lnTo>
                      <a:pt x="174" y="3"/>
                    </a:lnTo>
                    <a:lnTo>
                      <a:pt x="171" y="2"/>
                    </a:lnTo>
                    <a:lnTo>
                      <a:pt x="169"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3" name="Rectangle 715">
                <a:extLst>
                  <a:ext uri="{FF2B5EF4-FFF2-40B4-BE49-F238E27FC236}">
                    <a16:creationId xmlns="" xmlns:a16="http://schemas.microsoft.com/office/drawing/2014/main" id="{01FF07A3-E342-F047-BB45-289BDAB65E1E}"/>
                  </a:ext>
                </a:extLst>
              </p:cNvPr>
              <p:cNvSpPr>
                <a:spLocks noChangeArrowheads="1"/>
              </p:cNvSpPr>
              <p:nvPr/>
            </p:nvSpPr>
            <p:spPr bwMode="auto">
              <a:xfrm>
                <a:off x="2674938"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4" name="Freeform 716">
                <a:extLst>
                  <a:ext uri="{FF2B5EF4-FFF2-40B4-BE49-F238E27FC236}">
                    <a16:creationId xmlns="" xmlns:a16="http://schemas.microsoft.com/office/drawing/2014/main" id="{1C17CEC6-F688-174A-9062-813A93DAEF9B}"/>
                  </a:ext>
                </a:extLst>
              </p:cNvPr>
              <p:cNvSpPr>
                <a:spLocks/>
              </p:cNvSpPr>
              <p:nvPr/>
            </p:nvSpPr>
            <p:spPr bwMode="auto">
              <a:xfrm>
                <a:off x="2698750" y="1930400"/>
                <a:ext cx="9525" cy="57150"/>
              </a:xfrm>
              <a:custGeom>
                <a:avLst/>
                <a:gdLst>
                  <a:gd name="T0" fmla="*/ 15 w 30"/>
                  <a:gd name="T1" fmla="*/ 181 h 181"/>
                  <a:gd name="T2" fmla="*/ 17 w 30"/>
                  <a:gd name="T3" fmla="*/ 181 h 181"/>
                  <a:gd name="T4" fmla="*/ 20 w 30"/>
                  <a:gd name="T5" fmla="*/ 180 h 181"/>
                  <a:gd name="T6" fmla="*/ 22 w 30"/>
                  <a:gd name="T7" fmla="*/ 179 h 181"/>
                  <a:gd name="T8" fmla="*/ 26 w 30"/>
                  <a:gd name="T9" fmla="*/ 176 h 181"/>
                  <a:gd name="T10" fmla="*/ 27 w 30"/>
                  <a:gd name="T11" fmla="*/ 174 h 181"/>
                  <a:gd name="T12" fmla="*/ 29 w 30"/>
                  <a:gd name="T13" fmla="*/ 172 h 181"/>
                  <a:gd name="T14" fmla="*/ 29 w 30"/>
                  <a:gd name="T15" fmla="*/ 169 h 181"/>
                  <a:gd name="T16" fmla="*/ 30 w 30"/>
                  <a:gd name="T17" fmla="*/ 166 h 181"/>
                  <a:gd name="T18" fmla="*/ 30 w 30"/>
                  <a:gd name="T19" fmla="*/ 16 h 181"/>
                  <a:gd name="T20" fmla="*/ 29 w 30"/>
                  <a:gd name="T21" fmla="*/ 12 h 181"/>
                  <a:gd name="T22" fmla="*/ 29 w 30"/>
                  <a:gd name="T23" fmla="*/ 9 h 181"/>
                  <a:gd name="T24" fmla="*/ 27 w 30"/>
                  <a:gd name="T25" fmla="*/ 7 h 181"/>
                  <a:gd name="T26" fmla="*/ 26 w 30"/>
                  <a:gd name="T27" fmla="*/ 5 h 181"/>
                  <a:gd name="T28" fmla="*/ 22 w 30"/>
                  <a:gd name="T29" fmla="*/ 3 h 181"/>
                  <a:gd name="T30" fmla="*/ 20 w 30"/>
                  <a:gd name="T31" fmla="*/ 2 h 181"/>
                  <a:gd name="T32" fmla="*/ 17 w 30"/>
                  <a:gd name="T33" fmla="*/ 0 h 181"/>
                  <a:gd name="T34" fmla="*/ 15 w 30"/>
                  <a:gd name="T35" fmla="*/ 0 h 181"/>
                  <a:gd name="T36" fmla="*/ 12 w 30"/>
                  <a:gd name="T37" fmla="*/ 0 h 181"/>
                  <a:gd name="T38" fmla="*/ 8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8 w 30"/>
                  <a:gd name="T65" fmla="*/ 180 h 181"/>
                  <a:gd name="T66" fmla="*/ 12 w 30"/>
                  <a:gd name="T67" fmla="*/ 181 h 181"/>
                  <a:gd name="T68" fmla="*/ 15 w 30"/>
                  <a:gd name="T69" fmla="*/ 181 h 181"/>
                  <a:gd name="T70" fmla="*/ 15 w 30"/>
                  <a:gd name="T7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81">
                    <a:moveTo>
                      <a:pt x="15" y="181"/>
                    </a:moveTo>
                    <a:lnTo>
                      <a:pt x="17" y="181"/>
                    </a:lnTo>
                    <a:lnTo>
                      <a:pt x="20" y="180"/>
                    </a:lnTo>
                    <a:lnTo>
                      <a:pt x="22" y="179"/>
                    </a:lnTo>
                    <a:lnTo>
                      <a:pt x="26" y="176"/>
                    </a:lnTo>
                    <a:lnTo>
                      <a:pt x="27" y="174"/>
                    </a:lnTo>
                    <a:lnTo>
                      <a:pt x="29" y="172"/>
                    </a:lnTo>
                    <a:lnTo>
                      <a:pt x="29" y="169"/>
                    </a:lnTo>
                    <a:lnTo>
                      <a:pt x="30" y="166"/>
                    </a:lnTo>
                    <a:lnTo>
                      <a:pt x="30" y="16"/>
                    </a:lnTo>
                    <a:lnTo>
                      <a:pt x="29" y="12"/>
                    </a:lnTo>
                    <a:lnTo>
                      <a:pt x="29" y="9"/>
                    </a:lnTo>
                    <a:lnTo>
                      <a:pt x="27" y="7"/>
                    </a:lnTo>
                    <a:lnTo>
                      <a:pt x="26" y="5"/>
                    </a:lnTo>
                    <a:lnTo>
                      <a:pt x="22" y="3"/>
                    </a:lnTo>
                    <a:lnTo>
                      <a:pt x="20" y="2"/>
                    </a:lnTo>
                    <a:lnTo>
                      <a:pt x="17" y="0"/>
                    </a:lnTo>
                    <a:lnTo>
                      <a:pt x="15" y="0"/>
                    </a:lnTo>
                    <a:lnTo>
                      <a:pt x="12" y="0"/>
                    </a:lnTo>
                    <a:lnTo>
                      <a:pt x="8"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8" y="180"/>
                    </a:lnTo>
                    <a:lnTo>
                      <a:pt x="12" y="181"/>
                    </a:lnTo>
                    <a:lnTo>
                      <a:pt x="15"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5" name="Freeform 717">
                <a:extLst>
                  <a:ext uri="{FF2B5EF4-FFF2-40B4-BE49-F238E27FC236}">
                    <a16:creationId xmlns="" xmlns:a16="http://schemas.microsoft.com/office/drawing/2014/main" id="{2588EC08-3E5D-3749-A3BA-4713C0121853}"/>
                  </a:ext>
                </a:extLst>
              </p:cNvPr>
              <p:cNvSpPr>
                <a:spLocks/>
              </p:cNvSpPr>
              <p:nvPr/>
            </p:nvSpPr>
            <p:spPr bwMode="auto">
              <a:xfrm>
                <a:off x="2608263" y="1920875"/>
                <a:ext cx="57150" cy="192088"/>
              </a:xfrm>
              <a:custGeom>
                <a:avLst/>
                <a:gdLst>
                  <a:gd name="T0" fmla="*/ 162 w 181"/>
                  <a:gd name="T1" fmla="*/ 0 h 602"/>
                  <a:gd name="T2" fmla="*/ 157 w 181"/>
                  <a:gd name="T3" fmla="*/ 3 h 602"/>
                  <a:gd name="T4" fmla="*/ 154 w 181"/>
                  <a:gd name="T5" fmla="*/ 7 h 602"/>
                  <a:gd name="T6" fmla="*/ 152 w 181"/>
                  <a:gd name="T7" fmla="*/ 12 h 602"/>
                  <a:gd name="T8" fmla="*/ 151 w 181"/>
                  <a:gd name="T9" fmla="*/ 211 h 602"/>
                  <a:gd name="T10" fmla="*/ 150 w 181"/>
                  <a:gd name="T11" fmla="*/ 222 h 602"/>
                  <a:gd name="T12" fmla="*/ 146 w 181"/>
                  <a:gd name="T13" fmla="*/ 234 h 602"/>
                  <a:gd name="T14" fmla="*/ 141 w 181"/>
                  <a:gd name="T15" fmla="*/ 245 h 602"/>
                  <a:gd name="T16" fmla="*/ 133 w 181"/>
                  <a:gd name="T17" fmla="*/ 254 h 602"/>
                  <a:gd name="T18" fmla="*/ 125 w 181"/>
                  <a:gd name="T19" fmla="*/ 261 h 602"/>
                  <a:gd name="T20" fmla="*/ 114 w 181"/>
                  <a:gd name="T21" fmla="*/ 266 h 602"/>
                  <a:gd name="T22" fmla="*/ 102 w 181"/>
                  <a:gd name="T23" fmla="*/ 270 h 602"/>
                  <a:gd name="T24" fmla="*/ 91 w 181"/>
                  <a:gd name="T25" fmla="*/ 271 h 602"/>
                  <a:gd name="T26" fmla="*/ 79 w 181"/>
                  <a:gd name="T27" fmla="*/ 270 h 602"/>
                  <a:gd name="T28" fmla="*/ 67 w 181"/>
                  <a:gd name="T29" fmla="*/ 266 h 602"/>
                  <a:gd name="T30" fmla="*/ 57 w 181"/>
                  <a:gd name="T31" fmla="*/ 261 h 602"/>
                  <a:gd name="T32" fmla="*/ 48 w 181"/>
                  <a:gd name="T33" fmla="*/ 254 h 602"/>
                  <a:gd name="T34" fmla="*/ 41 w 181"/>
                  <a:gd name="T35" fmla="*/ 245 h 602"/>
                  <a:gd name="T36" fmla="*/ 35 w 181"/>
                  <a:gd name="T37" fmla="*/ 234 h 602"/>
                  <a:gd name="T38" fmla="*/ 32 w 181"/>
                  <a:gd name="T39" fmla="*/ 224 h 602"/>
                  <a:gd name="T40" fmla="*/ 30 w 181"/>
                  <a:gd name="T41" fmla="*/ 211 h 602"/>
                  <a:gd name="T42" fmla="*/ 30 w 181"/>
                  <a:gd name="T43" fmla="*/ 12 h 602"/>
                  <a:gd name="T44" fmla="*/ 28 w 181"/>
                  <a:gd name="T45" fmla="*/ 7 h 602"/>
                  <a:gd name="T46" fmla="*/ 24 w 181"/>
                  <a:gd name="T47" fmla="*/ 3 h 602"/>
                  <a:gd name="T48" fmla="*/ 19 w 181"/>
                  <a:gd name="T49" fmla="*/ 0 h 602"/>
                  <a:gd name="T50" fmla="*/ 12 w 181"/>
                  <a:gd name="T51" fmla="*/ 0 h 602"/>
                  <a:gd name="T52" fmla="*/ 7 w 181"/>
                  <a:gd name="T53" fmla="*/ 3 h 602"/>
                  <a:gd name="T54" fmla="*/ 3 w 181"/>
                  <a:gd name="T55" fmla="*/ 7 h 602"/>
                  <a:gd name="T56" fmla="*/ 0 w 181"/>
                  <a:gd name="T57" fmla="*/ 12 h 602"/>
                  <a:gd name="T58" fmla="*/ 0 w 181"/>
                  <a:gd name="T59" fmla="*/ 211 h 602"/>
                  <a:gd name="T60" fmla="*/ 181 w 181"/>
                  <a:gd name="T61" fmla="*/ 602 h 602"/>
                  <a:gd name="T62" fmla="*/ 181 w 181"/>
                  <a:gd name="T63" fmla="*/ 15 h 602"/>
                  <a:gd name="T64" fmla="*/ 180 w 181"/>
                  <a:gd name="T65" fmla="*/ 9 h 602"/>
                  <a:gd name="T66" fmla="*/ 176 w 181"/>
                  <a:gd name="T67" fmla="*/ 5 h 602"/>
                  <a:gd name="T68" fmla="*/ 172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2" y="0"/>
                    </a:lnTo>
                    <a:lnTo>
                      <a:pt x="160" y="2"/>
                    </a:lnTo>
                    <a:lnTo>
                      <a:pt x="157" y="3"/>
                    </a:lnTo>
                    <a:lnTo>
                      <a:pt x="155" y="5"/>
                    </a:lnTo>
                    <a:lnTo>
                      <a:pt x="154" y="7"/>
                    </a:lnTo>
                    <a:lnTo>
                      <a:pt x="152" y="9"/>
                    </a:lnTo>
                    <a:lnTo>
                      <a:pt x="152" y="12"/>
                    </a:lnTo>
                    <a:lnTo>
                      <a:pt x="151" y="15"/>
                    </a:lnTo>
                    <a:lnTo>
                      <a:pt x="151" y="211"/>
                    </a:lnTo>
                    <a:lnTo>
                      <a:pt x="151" y="217"/>
                    </a:lnTo>
                    <a:lnTo>
                      <a:pt x="150" y="222"/>
                    </a:lnTo>
                    <a:lnTo>
                      <a:pt x="148" y="229"/>
                    </a:lnTo>
                    <a:lnTo>
                      <a:pt x="146" y="234"/>
                    </a:lnTo>
                    <a:lnTo>
                      <a:pt x="143" y="240"/>
                    </a:lnTo>
                    <a:lnTo>
                      <a:pt x="141" y="245"/>
                    </a:lnTo>
                    <a:lnTo>
                      <a:pt x="137" y="249"/>
                    </a:lnTo>
                    <a:lnTo>
                      <a:pt x="133" y="254"/>
                    </a:lnTo>
                    <a:lnTo>
                      <a:pt x="129" y="258"/>
                    </a:lnTo>
                    <a:lnTo>
                      <a:pt x="125" y="261"/>
                    </a:lnTo>
                    <a:lnTo>
                      <a:pt x="120" y="264"/>
                    </a:lnTo>
                    <a:lnTo>
                      <a:pt x="114" y="266"/>
                    </a:lnTo>
                    <a:lnTo>
                      <a:pt x="109" y="269"/>
                    </a:lnTo>
                    <a:lnTo>
                      <a:pt x="102" y="270"/>
                    </a:lnTo>
                    <a:lnTo>
                      <a:pt x="97" y="271"/>
                    </a:lnTo>
                    <a:lnTo>
                      <a:pt x="91" y="271"/>
                    </a:lnTo>
                    <a:lnTo>
                      <a:pt x="84" y="271"/>
                    </a:lnTo>
                    <a:lnTo>
                      <a:pt x="79" y="270"/>
                    </a:lnTo>
                    <a:lnTo>
                      <a:pt x="72" y="269"/>
                    </a:lnTo>
                    <a:lnTo>
                      <a:pt x="67" y="266"/>
                    </a:lnTo>
                    <a:lnTo>
                      <a:pt x="62" y="264"/>
                    </a:lnTo>
                    <a:lnTo>
                      <a:pt x="57" y="261"/>
                    </a:lnTo>
                    <a:lnTo>
                      <a:pt x="52" y="258"/>
                    </a:lnTo>
                    <a:lnTo>
                      <a:pt x="48" y="254"/>
                    </a:lnTo>
                    <a:lnTo>
                      <a:pt x="44" y="249"/>
                    </a:lnTo>
                    <a:lnTo>
                      <a:pt x="41" y="245"/>
                    </a:lnTo>
                    <a:lnTo>
                      <a:pt x="38" y="240"/>
                    </a:lnTo>
                    <a:lnTo>
                      <a:pt x="35" y="234"/>
                    </a:lnTo>
                    <a:lnTo>
                      <a:pt x="33" y="229"/>
                    </a:lnTo>
                    <a:lnTo>
                      <a:pt x="32" y="224"/>
                    </a:lnTo>
                    <a:lnTo>
                      <a:pt x="30" y="217"/>
                    </a:lnTo>
                    <a:lnTo>
                      <a:pt x="30" y="211"/>
                    </a:lnTo>
                    <a:lnTo>
                      <a:pt x="30" y="15"/>
                    </a:lnTo>
                    <a:lnTo>
                      <a:pt x="30" y="12"/>
                    </a:lnTo>
                    <a:lnTo>
                      <a:pt x="29" y="9"/>
                    </a:lnTo>
                    <a:lnTo>
                      <a:pt x="28" y="7"/>
                    </a:lnTo>
                    <a:lnTo>
                      <a:pt x="26" y="5"/>
                    </a:lnTo>
                    <a:lnTo>
                      <a:pt x="24" y="3"/>
                    </a:lnTo>
                    <a:lnTo>
                      <a:pt x="21" y="2"/>
                    </a:lnTo>
                    <a:lnTo>
                      <a:pt x="19" y="0"/>
                    </a:lnTo>
                    <a:lnTo>
                      <a:pt x="15" y="0"/>
                    </a:lnTo>
                    <a:lnTo>
                      <a:pt x="12" y="0"/>
                    </a:lnTo>
                    <a:lnTo>
                      <a:pt x="9" y="2"/>
                    </a:lnTo>
                    <a:lnTo>
                      <a:pt x="7" y="3"/>
                    </a:lnTo>
                    <a:lnTo>
                      <a:pt x="5" y="5"/>
                    </a:lnTo>
                    <a:lnTo>
                      <a:pt x="3" y="7"/>
                    </a:lnTo>
                    <a:lnTo>
                      <a:pt x="2" y="9"/>
                    </a:lnTo>
                    <a:lnTo>
                      <a:pt x="0" y="12"/>
                    </a:lnTo>
                    <a:lnTo>
                      <a:pt x="0" y="15"/>
                    </a:lnTo>
                    <a:lnTo>
                      <a:pt x="0" y="211"/>
                    </a:lnTo>
                    <a:lnTo>
                      <a:pt x="0" y="602"/>
                    </a:lnTo>
                    <a:lnTo>
                      <a:pt x="181" y="602"/>
                    </a:lnTo>
                    <a:lnTo>
                      <a:pt x="181" y="211"/>
                    </a:lnTo>
                    <a:lnTo>
                      <a:pt x="181" y="15"/>
                    </a:lnTo>
                    <a:lnTo>
                      <a:pt x="181" y="12"/>
                    </a:lnTo>
                    <a:lnTo>
                      <a:pt x="180" y="9"/>
                    </a:lnTo>
                    <a:lnTo>
                      <a:pt x="178" y="7"/>
                    </a:lnTo>
                    <a:lnTo>
                      <a:pt x="176" y="5"/>
                    </a:lnTo>
                    <a:lnTo>
                      <a:pt x="174" y="3"/>
                    </a:lnTo>
                    <a:lnTo>
                      <a:pt x="172" y="2"/>
                    </a:lnTo>
                    <a:lnTo>
                      <a:pt x="169"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6" name="Rectangle 718">
                <a:extLst>
                  <a:ext uri="{FF2B5EF4-FFF2-40B4-BE49-F238E27FC236}">
                    <a16:creationId xmlns="" xmlns:a16="http://schemas.microsoft.com/office/drawing/2014/main" id="{DCAE3CE3-5623-4041-B902-8AAB01AEDE9E}"/>
                  </a:ext>
                </a:extLst>
              </p:cNvPr>
              <p:cNvSpPr>
                <a:spLocks noChangeArrowheads="1"/>
              </p:cNvSpPr>
              <p:nvPr/>
            </p:nvSpPr>
            <p:spPr bwMode="auto">
              <a:xfrm>
                <a:off x="2608263"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7" name="Freeform 719">
                <a:extLst>
                  <a:ext uri="{FF2B5EF4-FFF2-40B4-BE49-F238E27FC236}">
                    <a16:creationId xmlns="" xmlns:a16="http://schemas.microsoft.com/office/drawing/2014/main" id="{271819CF-264F-3149-AC17-5700BEFF21AC}"/>
                  </a:ext>
                </a:extLst>
              </p:cNvPr>
              <p:cNvSpPr>
                <a:spLocks/>
              </p:cNvSpPr>
              <p:nvPr/>
            </p:nvSpPr>
            <p:spPr bwMode="auto">
              <a:xfrm>
                <a:off x="2608263" y="2151063"/>
                <a:ext cx="57150" cy="57150"/>
              </a:xfrm>
              <a:custGeom>
                <a:avLst/>
                <a:gdLst>
                  <a:gd name="T0" fmla="*/ 0 w 181"/>
                  <a:gd name="T1" fmla="*/ 91 h 182"/>
                  <a:gd name="T2" fmla="*/ 0 w 181"/>
                  <a:gd name="T3" fmla="*/ 100 h 182"/>
                  <a:gd name="T4" fmla="*/ 3 w 181"/>
                  <a:gd name="T5" fmla="*/ 110 h 182"/>
                  <a:gd name="T6" fmla="*/ 5 w 181"/>
                  <a:gd name="T7" fmla="*/ 118 h 182"/>
                  <a:gd name="T8" fmla="*/ 8 w 181"/>
                  <a:gd name="T9" fmla="*/ 126 h 182"/>
                  <a:gd name="T10" fmla="*/ 11 w 181"/>
                  <a:gd name="T11" fmla="*/ 134 h 182"/>
                  <a:gd name="T12" fmla="*/ 15 w 181"/>
                  <a:gd name="T13" fmla="*/ 142 h 182"/>
                  <a:gd name="T14" fmla="*/ 21 w 181"/>
                  <a:gd name="T15" fmla="*/ 148 h 182"/>
                  <a:gd name="T16" fmla="*/ 27 w 181"/>
                  <a:gd name="T17" fmla="*/ 155 h 182"/>
                  <a:gd name="T18" fmla="*/ 34 w 181"/>
                  <a:gd name="T19" fmla="*/ 161 h 182"/>
                  <a:gd name="T20" fmla="*/ 40 w 181"/>
                  <a:gd name="T21" fmla="*/ 165 h 182"/>
                  <a:gd name="T22" fmla="*/ 48 w 181"/>
                  <a:gd name="T23" fmla="*/ 171 h 182"/>
                  <a:gd name="T24" fmla="*/ 55 w 181"/>
                  <a:gd name="T25" fmla="*/ 174 h 182"/>
                  <a:gd name="T26" fmla="*/ 64 w 181"/>
                  <a:gd name="T27" fmla="*/ 177 h 182"/>
                  <a:gd name="T28" fmla="*/ 72 w 181"/>
                  <a:gd name="T29" fmla="*/ 179 h 182"/>
                  <a:gd name="T30" fmla="*/ 82 w 181"/>
                  <a:gd name="T31" fmla="*/ 181 h 182"/>
                  <a:gd name="T32" fmla="*/ 91 w 181"/>
                  <a:gd name="T33" fmla="*/ 182 h 182"/>
                  <a:gd name="T34" fmla="*/ 100 w 181"/>
                  <a:gd name="T35" fmla="*/ 181 h 182"/>
                  <a:gd name="T36" fmla="*/ 109 w 181"/>
                  <a:gd name="T37" fmla="*/ 179 h 182"/>
                  <a:gd name="T38" fmla="*/ 117 w 181"/>
                  <a:gd name="T39" fmla="*/ 177 h 182"/>
                  <a:gd name="T40" fmla="*/ 126 w 181"/>
                  <a:gd name="T41" fmla="*/ 174 h 182"/>
                  <a:gd name="T42" fmla="*/ 133 w 181"/>
                  <a:gd name="T43" fmla="*/ 171 h 182"/>
                  <a:gd name="T44" fmla="*/ 141 w 181"/>
                  <a:gd name="T45" fmla="*/ 165 h 182"/>
                  <a:gd name="T46" fmla="*/ 148 w 181"/>
                  <a:gd name="T47" fmla="*/ 161 h 182"/>
                  <a:gd name="T48" fmla="*/ 155 w 181"/>
                  <a:gd name="T49" fmla="*/ 155 h 182"/>
                  <a:gd name="T50" fmla="*/ 160 w 181"/>
                  <a:gd name="T51" fmla="*/ 148 h 182"/>
                  <a:gd name="T52" fmla="*/ 166 w 181"/>
                  <a:gd name="T53" fmla="*/ 142 h 182"/>
                  <a:gd name="T54" fmla="*/ 170 w 181"/>
                  <a:gd name="T55" fmla="*/ 134 h 182"/>
                  <a:gd name="T56" fmla="*/ 174 w 181"/>
                  <a:gd name="T57" fmla="*/ 126 h 182"/>
                  <a:gd name="T58" fmla="*/ 177 w 181"/>
                  <a:gd name="T59" fmla="*/ 118 h 182"/>
                  <a:gd name="T60" fmla="*/ 180 w 181"/>
                  <a:gd name="T61" fmla="*/ 110 h 182"/>
                  <a:gd name="T62" fmla="*/ 181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0" y="100"/>
                    </a:lnTo>
                    <a:lnTo>
                      <a:pt x="3" y="110"/>
                    </a:lnTo>
                    <a:lnTo>
                      <a:pt x="5" y="118"/>
                    </a:lnTo>
                    <a:lnTo>
                      <a:pt x="8" y="126"/>
                    </a:lnTo>
                    <a:lnTo>
                      <a:pt x="11" y="134"/>
                    </a:lnTo>
                    <a:lnTo>
                      <a:pt x="15" y="142"/>
                    </a:lnTo>
                    <a:lnTo>
                      <a:pt x="21" y="148"/>
                    </a:lnTo>
                    <a:lnTo>
                      <a:pt x="27" y="155"/>
                    </a:lnTo>
                    <a:lnTo>
                      <a:pt x="34" y="161"/>
                    </a:lnTo>
                    <a:lnTo>
                      <a:pt x="40" y="165"/>
                    </a:lnTo>
                    <a:lnTo>
                      <a:pt x="48" y="171"/>
                    </a:lnTo>
                    <a:lnTo>
                      <a:pt x="55" y="174"/>
                    </a:lnTo>
                    <a:lnTo>
                      <a:pt x="64" y="177"/>
                    </a:lnTo>
                    <a:lnTo>
                      <a:pt x="72" y="179"/>
                    </a:lnTo>
                    <a:lnTo>
                      <a:pt x="82" y="181"/>
                    </a:lnTo>
                    <a:lnTo>
                      <a:pt x="91" y="182"/>
                    </a:lnTo>
                    <a:lnTo>
                      <a:pt x="100" y="181"/>
                    </a:lnTo>
                    <a:lnTo>
                      <a:pt x="109" y="179"/>
                    </a:lnTo>
                    <a:lnTo>
                      <a:pt x="117" y="177"/>
                    </a:lnTo>
                    <a:lnTo>
                      <a:pt x="126" y="174"/>
                    </a:lnTo>
                    <a:lnTo>
                      <a:pt x="133" y="171"/>
                    </a:lnTo>
                    <a:lnTo>
                      <a:pt x="141" y="165"/>
                    </a:lnTo>
                    <a:lnTo>
                      <a:pt x="148" y="161"/>
                    </a:lnTo>
                    <a:lnTo>
                      <a:pt x="155" y="155"/>
                    </a:lnTo>
                    <a:lnTo>
                      <a:pt x="160" y="148"/>
                    </a:lnTo>
                    <a:lnTo>
                      <a:pt x="166" y="142"/>
                    </a:lnTo>
                    <a:lnTo>
                      <a:pt x="170" y="134"/>
                    </a:lnTo>
                    <a:lnTo>
                      <a:pt x="174" y="126"/>
                    </a:lnTo>
                    <a:lnTo>
                      <a:pt x="177" y="118"/>
                    </a:lnTo>
                    <a:lnTo>
                      <a:pt x="180" y="110"/>
                    </a:lnTo>
                    <a:lnTo>
                      <a:pt x="181"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sp>
            <p:nvSpPr>
              <p:cNvPr id="38" name="Freeform 720">
                <a:extLst>
                  <a:ext uri="{FF2B5EF4-FFF2-40B4-BE49-F238E27FC236}">
                    <a16:creationId xmlns="" xmlns:a16="http://schemas.microsoft.com/office/drawing/2014/main" id="{967FA43A-F226-1146-AA87-0CA4C22251D6}"/>
                  </a:ext>
                </a:extLst>
              </p:cNvPr>
              <p:cNvSpPr>
                <a:spLocks/>
              </p:cNvSpPr>
              <p:nvPr/>
            </p:nvSpPr>
            <p:spPr bwMode="auto">
              <a:xfrm>
                <a:off x="2632075" y="1930400"/>
                <a:ext cx="9525" cy="57150"/>
              </a:xfrm>
              <a:custGeom>
                <a:avLst/>
                <a:gdLst>
                  <a:gd name="T0" fmla="*/ 15 w 30"/>
                  <a:gd name="T1" fmla="*/ 181 h 181"/>
                  <a:gd name="T2" fmla="*/ 18 w 30"/>
                  <a:gd name="T3" fmla="*/ 181 h 181"/>
                  <a:gd name="T4" fmla="*/ 21 w 30"/>
                  <a:gd name="T5" fmla="*/ 180 h 181"/>
                  <a:gd name="T6" fmla="*/ 23 w 30"/>
                  <a:gd name="T7" fmla="*/ 179 h 181"/>
                  <a:gd name="T8" fmla="*/ 25 w 30"/>
                  <a:gd name="T9" fmla="*/ 176 h 181"/>
                  <a:gd name="T10" fmla="*/ 27 w 30"/>
                  <a:gd name="T11" fmla="*/ 174 h 181"/>
                  <a:gd name="T12" fmla="*/ 28 w 30"/>
                  <a:gd name="T13" fmla="*/ 172 h 181"/>
                  <a:gd name="T14" fmla="*/ 30 w 30"/>
                  <a:gd name="T15" fmla="*/ 169 h 181"/>
                  <a:gd name="T16" fmla="*/ 30 w 30"/>
                  <a:gd name="T17" fmla="*/ 166 h 181"/>
                  <a:gd name="T18" fmla="*/ 30 w 30"/>
                  <a:gd name="T19" fmla="*/ 16 h 181"/>
                  <a:gd name="T20" fmla="*/ 30 w 30"/>
                  <a:gd name="T21" fmla="*/ 12 h 181"/>
                  <a:gd name="T22" fmla="*/ 28 w 30"/>
                  <a:gd name="T23" fmla="*/ 9 h 181"/>
                  <a:gd name="T24" fmla="*/ 27 w 30"/>
                  <a:gd name="T25" fmla="*/ 7 h 181"/>
                  <a:gd name="T26" fmla="*/ 25 w 30"/>
                  <a:gd name="T27" fmla="*/ 5 h 181"/>
                  <a:gd name="T28" fmla="*/ 23 w 30"/>
                  <a:gd name="T29" fmla="*/ 3 h 181"/>
                  <a:gd name="T30" fmla="*/ 21 w 30"/>
                  <a:gd name="T31" fmla="*/ 2 h 181"/>
                  <a:gd name="T32" fmla="*/ 18 w 30"/>
                  <a:gd name="T33" fmla="*/ 0 h 181"/>
                  <a:gd name="T34" fmla="*/ 15 w 30"/>
                  <a:gd name="T35" fmla="*/ 0 h 181"/>
                  <a:gd name="T36" fmla="*/ 11 w 30"/>
                  <a:gd name="T37" fmla="*/ 0 h 181"/>
                  <a:gd name="T38" fmla="*/ 9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9 w 30"/>
                  <a:gd name="T65" fmla="*/ 180 h 181"/>
                  <a:gd name="T66" fmla="*/ 11 w 30"/>
                  <a:gd name="T67" fmla="*/ 181 h 181"/>
                  <a:gd name="T68" fmla="*/ 15 w 30"/>
                  <a:gd name="T6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1">
                    <a:moveTo>
                      <a:pt x="15" y="181"/>
                    </a:moveTo>
                    <a:lnTo>
                      <a:pt x="18" y="181"/>
                    </a:lnTo>
                    <a:lnTo>
                      <a:pt x="21" y="180"/>
                    </a:lnTo>
                    <a:lnTo>
                      <a:pt x="23" y="179"/>
                    </a:lnTo>
                    <a:lnTo>
                      <a:pt x="25" y="176"/>
                    </a:lnTo>
                    <a:lnTo>
                      <a:pt x="27" y="174"/>
                    </a:lnTo>
                    <a:lnTo>
                      <a:pt x="28" y="172"/>
                    </a:lnTo>
                    <a:lnTo>
                      <a:pt x="30" y="169"/>
                    </a:lnTo>
                    <a:lnTo>
                      <a:pt x="30" y="166"/>
                    </a:lnTo>
                    <a:lnTo>
                      <a:pt x="30" y="16"/>
                    </a:lnTo>
                    <a:lnTo>
                      <a:pt x="30" y="12"/>
                    </a:lnTo>
                    <a:lnTo>
                      <a:pt x="28" y="9"/>
                    </a:lnTo>
                    <a:lnTo>
                      <a:pt x="27" y="7"/>
                    </a:lnTo>
                    <a:lnTo>
                      <a:pt x="25" y="5"/>
                    </a:lnTo>
                    <a:lnTo>
                      <a:pt x="23" y="3"/>
                    </a:lnTo>
                    <a:lnTo>
                      <a:pt x="21" y="2"/>
                    </a:lnTo>
                    <a:lnTo>
                      <a:pt x="18" y="0"/>
                    </a:lnTo>
                    <a:lnTo>
                      <a:pt x="15" y="0"/>
                    </a:lnTo>
                    <a:lnTo>
                      <a:pt x="11" y="0"/>
                    </a:lnTo>
                    <a:lnTo>
                      <a:pt x="9"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9" y="180"/>
                    </a:lnTo>
                    <a:lnTo>
                      <a:pt x="11"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solidFill>
                    <a:schemeClr val="bg1"/>
                  </a:solidFill>
                </a:endParaRPr>
              </a:p>
            </p:txBody>
          </p:sp>
        </p:grpSp>
      </p:grpSp>
      <p:sp>
        <p:nvSpPr>
          <p:cNvPr id="42" name="Freeform 3850" descr="Icon of lightning. ">
            <a:extLst>
              <a:ext uri="{FF2B5EF4-FFF2-40B4-BE49-F238E27FC236}">
                <a16:creationId xmlns="" xmlns:a16="http://schemas.microsoft.com/office/drawing/2014/main" id="{EFFF2DA2-24BD-0F40-83DF-43A8EBE461D0}"/>
              </a:ext>
            </a:extLst>
          </p:cNvPr>
          <p:cNvSpPr>
            <a:spLocks/>
          </p:cNvSpPr>
          <p:nvPr/>
        </p:nvSpPr>
        <p:spPr bwMode="auto">
          <a:xfrm>
            <a:off x="1186258" y="2312876"/>
            <a:ext cx="201260" cy="285251"/>
          </a:xfrm>
          <a:custGeom>
            <a:avLst/>
            <a:gdLst>
              <a:gd name="T0" fmla="*/ 635 w 636"/>
              <a:gd name="T1" fmla="*/ 369 h 901"/>
              <a:gd name="T2" fmla="*/ 632 w 636"/>
              <a:gd name="T3" fmla="*/ 365 h 901"/>
              <a:gd name="T4" fmla="*/ 629 w 636"/>
              <a:gd name="T5" fmla="*/ 362 h 901"/>
              <a:gd name="T6" fmla="*/ 625 w 636"/>
              <a:gd name="T7" fmla="*/ 360 h 901"/>
              <a:gd name="T8" fmla="*/ 621 w 636"/>
              <a:gd name="T9" fmla="*/ 360 h 901"/>
              <a:gd name="T10" fmla="*/ 337 w 636"/>
              <a:gd name="T11" fmla="*/ 360 h 901"/>
              <a:gd name="T12" fmla="*/ 409 w 636"/>
              <a:gd name="T13" fmla="*/ 17 h 901"/>
              <a:gd name="T14" fmla="*/ 409 w 636"/>
              <a:gd name="T15" fmla="*/ 13 h 901"/>
              <a:gd name="T16" fmla="*/ 408 w 636"/>
              <a:gd name="T17" fmla="*/ 7 h 901"/>
              <a:gd name="T18" fmla="*/ 405 w 636"/>
              <a:gd name="T19" fmla="*/ 3 h 901"/>
              <a:gd name="T20" fmla="*/ 400 w 636"/>
              <a:gd name="T21" fmla="*/ 1 h 901"/>
              <a:gd name="T22" fmla="*/ 395 w 636"/>
              <a:gd name="T23" fmla="*/ 0 h 901"/>
              <a:gd name="T24" fmla="*/ 390 w 636"/>
              <a:gd name="T25" fmla="*/ 0 h 901"/>
              <a:gd name="T26" fmla="*/ 385 w 636"/>
              <a:gd name="T27" fmla="*/ 2 h 901"/>
              <a:gd name="T28" fmla="*/ 382 w 636"/>
              <a:gd name="T29" fmla="*/ 6 h 901"/>
              <a:gd name="T30" fmla="*/ 2 w 636"/>
              <a:gd name="T31" fmla="*/ 547 h 901"/>
              <a:gd name="T32" fmla="*/ 1 w 636"/>
              <a:gd name="T33" fmla="*/ 550 h 901"/>
              <a:gd name="T34" fmla="*/ 0 w 636"/>
              <a:gd name="T35" fmla="*/ 554 h 901"/>
              <a:gd name="T36" fmla="*/ 0 w 636"/>
              <a:gd name="T37" fmla="*/ 559 h 901"/>
              <a:gd name="T38" fmla="*/ 1 w 636"/>
              <a:gd name="T39" fmla="*/ 562 h 901"/>
              <a:gd name="T40" fmla="*/ 4 w 636"/>
              <a:gd name="T41" fmla="*/ 566 h 901"/>
              <a:gd name="T42" fmla="*/ 8 w 636"/>
              <a:gd name="T43" fmla="*/ 568 h 901"/>
              <a:gd name="T44" fmla="*/ 11 w 636"/>
              <a:gd name="T45" fmla="*/ 569 h 901"/>
              <a:gd name="T46" fmla="*/ 15 w 636"/>
              <a:gd name="T47" fmla="*/ 570 h 901"/>
              <a:gd name="T48" fmla="*/ 299 w 636"/>
              <a:gd name="T49" fmla="*/ 570 h 901"/>
              <a:gd name="T50" fmla="*/ 228 w 636"/>
              <a:gd name="T51" fmla="*/ 882 h 901"/>
              <a:gd name="T52" fmla="*/ 228 w 636"/>
              <a:gd name="T53" fmla="*/ 888 h 901"/>
              <a:gd name="T54" fmla="*/ 229 w 636"/>
              <a:gd name="T55" fmla="*/ 892 h 901"/>
              <a:gd name="T56" fmla="*/ 232 w 636"/>
              <a:gd name="T57" fmla="*/ 896 h 901"/>
              <a:gd name="T58" fmla="*/ 236 w 636"/>
              <a:gd name="T59" fmla="*/ 900 h 901"/>
              <a:gd name="T60" fmla="*/ 239 w 636"/>
              <a:gd name="T61" fmla="*/ 901 h 901"/>
              <a:gd name="T62" fmla="*/ 243 w 636"/>
              <a:gd name="T63" fmla="*/ 901 h 901"/>
              <a:gd name="T64" fmla="*/ 246 w 636"/>
              <a:gd name="T65" fmla="*/ 901 h 901"/>
              <a:gd name="T66" fmla="*/ 249 w 636"/>
              <a:gd name="T67" fmla="*/ 900 h 901"/>
              <a:gd name="T68" fmla="*/ 252 w 636"/>
              <a:gd name="T69" fmla="*/ 897 h 901"/>
              <a:gd name="T70" fmla="*/ 254 w 636"/>
              <a:gd name="T71" fmla="*/ 895 h 901"/>
              <a:gd name="T72" fmla="*/ 633 w 636"/>
              <a:gd name="T73" fmla="*/ 384 h 901"/>
              <a:gd name="T74" fmla="*/ 635 w 636"/>
              <a:gd name="T75" fmla="*/ 381 h 901"/>
              <a:gd name="T76" fmla="*/ 636 w 636"/>
              <a:gd name="T77" fmla="*/ 376 h 901"/>
              <a:gd name="T78" fmla="*/ 636 w 636"/>
              <a:gd name="T79" fmla="*/ 372 h 901"/>
              <a:gd name="T80" fmla="*/ 635 w 636"/>
              <a:gd name="T81" fmla="*/ 36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901">
                <a:moveTo>
                  <a:pt x="635" y="369"/>
                </a:moveTo>
                <a:lnTo>
                  <a:pt x="632" y="365"/>
                </a:lnTo>
                <a:lnTo>
                  <a:pt x="629" y="362"/>
                </a:lnTo>
                <a:lnTo>
                  <a:pt x="625" y="360"/>
                </a:lnTo>
                <a:lnTo>
                  <a:pt x="621" y="360"/>
                </a:lnTo>
                <a:lnTo>
                  <a:pt x="337" y="360"/>
                </a:lnTo>
                <a:lnTo>
                  <a:pt x="409" y="17"/>
                </a:lnTo>
                <a:lnTo>
                  <a:pt x="409" y="13"/>
                </a:lnTo>
                <a:lnTo>
                  <a:pt x="408" y="7"/>
                </a:lnTo>
                <a:lnTo>
                  <a:pt x="405" y="3"/>
                </a:lnTo>
                <a:lnTo>
                  <a:pt x="400" y="1"/>
                </a:lnTo>
                <a:lnTo>
                  <a:pt x="395" y="0"/>
                </a:lnTo>
                <a:lnTo>
                  <a:pt x="390" y="0"/>
                </a:lnTo>
                <a:lnTo>
                  <a:pt x="385" y="2"/>
                </a:lnTo>
                <a:lnTo>
                  <a:pt x="382" y="6"/>
                </a:lnTo>
                <a:lnTo>
                  <a:pt x="2" y="547"/>
                </a:lnTo>
                <a:lnTo>
                  <a:pt x="1" y="550"/>
                </a:lnTo>
                <a:lnTo>
                  <a:pt x="0" y="554"/>
                </a:lnTo>
                <a:lnTo>
                  <a:pt x="0" y="559"/>
                </a:lnTo>
                <a:lnTo>
                  <a:pt x="1" y="562"/>
                </a:lnTo>
                <a:lnTo>
                  <a:pt x="4" y="566"/>
                </a:lnTo>
                <a:lnTo>
                  <a:pt x="8" y="568"/>
                </a:lnTo>
                <a:lnTo>
                  <a:pt x="11" y="569"/>
                </a:lnTo>
                <a:lnTo>
                  <a:pt x="15" y="570"/>
                </a:lnTo>
                <a:lnTo>
                  <a:pt x="299" y="570"/>
                </a:lnTo>
                <a:lnTo>
                  <a:pt x="228" y="882"/>
                </a:lnTo>
                <a:lnTo>
                  <a:pt x="228" y="888"/>
                </a:lnTo>
                <a:lnTo>
                  <a:pt x="229" y="892"/>
                </a:lnTo>
                <a:lnTo>
                  <a:pt x="232" y="896"/>
                </a:lnTo>
                <a:lnTo>
                  <a:pt x="236" y="900"/>
                </a:lnTo>
                <a:lnTo>
                  <a:pt x="239" y="901"/>
                </a:lnTo>
                <a:lnTo>
                  <a:pt x="243" y="901"/>
                </a:lnTo>
                <a:lnTo>
                  <a:pt x="246" y="901"/>
                </a:lnTo>
                <a:lnTo>
                  <a:pt x="249" y="900"/>
                </a:lnTo>
                <a:lnTo>
                  <a:pt x="252" y="897"/>
                </a:lnTo>
                <a:lnTo>
                  <a:pt x="254" y="895"/>
                </a:lnTo>
                <a:lnTo>
                  <a:pt x="633" y="384"/>
                </a:lnTo>
                <a:lnTo>
                  <a:pt x="635" y="381"/>
                </a:lnTo>
                <a:lnTo>
                  <a:pt x="636" y="376"/>
                </a:lnTo>
                <a:lnTo>
                  <a:pt x="636" y="372"/>
                </a:lnTo>
                <a:lnTo>
                  <a:pt x="635" y="369"/>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grpSp>
        <p:nvGrpSpPr>
          <p:cNvPr id="6" name="Group 5">
            <a:extLst>
              <a:ext uri="{FF2B5EF4-FFF2-40B4-BE49-F238E27FC236}">
                <a16:creationId xmlns="" xmlns:a16="http://schemas.microsoft.com/office/drawing/2014/main" id="{91FA0783-EEAB-C149-94FA-4B86C0C41598}"/>
              </a:ext>
            </a:extLst>
          </p:cNvPr>
          <p:cNvGrpSpPr/>
          <p:nvPr/>
        </p:nvGrpSpPr>
        <p:grpSpPr>
          <a:xfrm>
            <a:off x="3539290" y="4299172"/>
            <a:ext cx="2166195" cy="2166195"/>
            <a:chOff x="3450003" y="1881462"/>
            <a:chExt cx="2166195" cy="2166195"/>
          </a:xfrm>
          <a:solidFill>
            <a:srgbClr val="7A8C8E"/>
          </a:solidFill>
        </p:grpSpPr>
        <p:sp>
          <p:nvSpPr>
            <p:cNvPr id="10" name="Oval 9">
              <a:extLst>
                <a:ext uri="{FF2B5EF4-FFF2-40B4-BE49-F238E27FC236}">
                  <a16:creationId xmlns="" xmlns:a16="http://schemas.microsoft.com/office/drawing/2014/main" id="{CE6763F5-F287-4846-8D5C-9E0E1A64D624}"/>
                </a:ext>
              </a:extLst>
            </p:cNvPr>
            <p:cNvSpPr/>
            <p:nvPr/>
          </p:nvSpPr>
          <p:spPr>
            <a:xfrm>
              <a:off x="3450003" y="1881462"/>
              <a:ext cx="2166195" cy="21661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2000" dirty="0"/>
                <a:t>צוות IT</a:t>
              </a:r>
              <a:endParaRPr lang="en-US" sz="2000" dirty="0"/>
            </a:p>
          </p:txBody>
        </p:sp>
        <p:grpSp>
          <p:nvGrpSpPr>
            <p:cNvPr id="43" name="Group 42" descr="Icon of paper and pen. ">
              <a:extLst>
                <a:ext uri="{FF2B5EF4-FFF2-40B4-BE49-F238E27FC236}">
                  <a16:creationId xmlns="" xmlns:a16="http://schemas.microsoft.com/office/drawing/2014/main" id="{43F0A9E2-484B-1B45-86EC-FFEA27B83196}"/>
                </a:ext>
              </a:extLst>
            </p:cNvPr>
            <p:cNvGrpSpPr/>
            <p:nvPr/>
          </p:nvGrpSpPr>
          <p:grpSpPr>
            <a:xfrm>
              <a:off x="4400364" y="2341703"/>
              <a:ext cx="265472" cy="264007"/>
              <a:chOff x="7018338" y="4656138"/>
              <a:chExt cx="287337" cy="285750"/>
            </a:xfrm>
            <a:grpFill/>
          </p:grpSpPr>
          <p:sp>
            <p:nvSpPr>
              <p:cNvPr id="44" name="Freeform 4604">
                <a:extLst>
                  <a:ext uri="{FF2B5EF4-FFF2-40B4-BE49-F238E27FC236}">
                    <a16:creationId xmlns="" xmlns:a16="http://schemas.microsoft.com/office/drawing/2014/main" id="{9D00AB48-0906-414D-89E2-5FD011D97720}"/>
                  </a:ext>
                </a:extLst>
              </p:cNvPr>
              <p:cNvSpPr>
                <a:spLocks noEditPoints="1"/>
              </p:cNvSpPr>
              <p:nvPr/>
            </p:nvSpPr>
            <p:spPr bwMode="auto">
              <a:xfrm>
                <a:off x="7018338" y="4656138"/>
                <a:ext cx="230188" cy="285750"/>
              </a:xfrm>
              <a:custGeom>
                <a:avLst/>
                <a:gdLst>
                  <a:gd name="T0" fmla="*/ 351 w 723"/>
                  <a:gd name="T1" fmla="*/ 416 h 903"/>
                  <a:gd name="T2" fmla="*/ 348 w 723"/>
                  <a:gd name="T3" fmla="*/ 400 h 903"/>
                  <a:gd name="T4" fmla="*/ 362 w 723"/>
                  <a:gd name="T5" fmla="*/ 391 h 903"/>
                  <a:gd name="T6" fmla="*/ 525 w 723"/>
                  <a:gd name="T7" fmla="*/ 398 h 903"/>
                  <a:gd name="T8" fmla="*/ 525 w 723"/>
                  <a:gd name="T9" fmla="*/ 414 h 903"/>
                  <a:gd name="T10" fmla="*/ 513 w 723"/>
                  <a:gd name="T11" fmla="*/ 572 h 903"/>
                  <a:gd name="T12" fmla="*/ 349 w 723"/>
                  <a:gd name="T13" fmla="*/ 565 h 903"/>
                  <a:gd name="T14" fmla="*/ 349 w 723"/>
                  <a:gd name="T15" fmla="*/ 548 h 903"/>
                  <a:gd name="T16" fmla="*/ 513 w 723"/>
                  <a:gd name="T17" fmla="*/ 542 h 903"/>
                  <a:gd name="T18" fmla="*/ 526 w 723"/>
                  <a:gd name="T19" fmla="*/ 551 h 903"/>
                  <a:gd name="T20" fmla="*/ 523 w 723"/>
                  <a:gd name="T21" fmla="*/ 568 h 903"/>
                  <a:gd name="T22" fmla="*/ 362 w 723"/>
                  <a:gd name="T23" fmla="*/ 722 h 903"/>
                  <a:gd name="T24" fmla="*/ 348 w 723"/>
                  <a:gd name="T25" fmla="*/ 713 h 903"/>
                  <a:gd name="T26" fmla="*/ 351 w 723"/>
                  <a:gd name="T27" fmla="*/ 696 h 903"/>
                  <a:gd name="T28" fmla="*/ 515 w 723"/>
                  <a:gd name="T29" fmla="*/ 693 h 903"/>
                  <a:gd name="T30" fmla="*/ 528 w 723"/>
                  <a:gd name="T31" fmla="*/ 704 h 903"/>
                  <a:gd name="T32" fmla="*/ 521 w 723"/>
                  <a:gd name="T33" fmla="*/ 720 h 903"/>
                  <a:gd name="T34" fmla="*/ 232 w 723"/>
                  <a:gd name="T35" fmla="*/ 405 h 903"/>
                  <a:gd name="T36" fmla="*/ 198 w 723"/>
                  <a:gd name="T37" fmla="*/ 381 h 903"/>
                  <a:gd name="T38" fmla="*/ 200 w 723"/>
                  <a:gd name="T39" fmla="*/ 365 h 903"/>
                  <a:gd name="T40" fmla="*/ 217 w 723"/>
                  <a:gd name="T41" fmla="*/ 362 h 903"/>
                  <a:gd name="T42" fmla="*/ 296 w 723"/>
                  <a:gd name="T43" fmla="*/ 302 h 903"/>
                  <a:gd name="T44" fmla="*/ 312 w 723"/>
                  <a:gd name="T45" fmla="*/ 306 h 903"/>
                  <a:gd name="T46" fmla="*/ 315 w 723"/>
                  <a:gd name="T47" fmla="*/ 321 h 903"/>
                  <a:gd name="T48" fmla="*/ 226 w 723"/>
                  <a:gd name="T49" fmla="*/ 556 h 903"/>
                  <a:gd name="T50" fmla="*/ 197 w 723"/>
                  <a:gd name="T51" fmla="*/ 529 h 903"/>
                  <a:gd name="T52" fmla="*/ 203 w 723"/>
                  <a:gd name="T53" fmla="*/ 514 h 903"/>
                  <a:gd name="T54" fmla="*/ 219 w 723"/>
                  <a:gd name="T55" fmla="*/ 514 h 903"/>
                  <a:gd name="T56" fmla="*/ 298 w 723"/>
                  <a:gd name="T57" fmla="*/ 451 h 903"/>
                  <a:gd name="T58" fmla="*/ 314 w 723"/>
                  <a:gd name="T59" fmla="*/ 458 h 903"/>
                  <a:gd name="T60" fmla="*/ 314 w 723"/>
                  <a:gd name="T61" fmla="*/ 475 h 903"/>
                  <a:gd name="T62" fmla="*/ 155 w 723"/>
                  <a:gd name="T63" fmla="*/ 238 h 903"/>
                  <a:gd name="T64" fmla="*/ 208 w 723"/>
                  <a:gd name="T65" fmla="*/ 197 h 903"/>
                  <a:gd name="T66" fmla="*/ 164 w 723"/>
                  <a:gd name="T67" fmla="*/ 236 h 903"/>
                  <a:gd name="T68" fmla="*/ 31 w 723"/>
                  <a:gd name="T69" fmla="*/ 125 h 903"/>
                  <a:gd name="T70" fmla="*/ 53 w 723"/>
                  <a:gd name="T71" fmla="*/ 68 h 903"/>
                  <a:gd name="T72" fmla="*/ 101 w 723"/>
                  <a:gd name="T73" fmla="*/ 35 h 903"/>
                  <a:gd name="T74" fmla="*/ 150 w 723"/>
                  <a:gd name="T75" fmla="*/ 36 h 903"/>
                  <a:gd name="T76" fmla="*/ 210 w 723"/>
                  <a:gd name="T77" fmla="*/ 80 h 903"/>
                  <a:gd name="T78" fmla="*/ 226 w 723"/>
                  <a:gd name="T79" fmla="*/ 143 h 903"/>
                  <a:gd name="T80" fmla="*/ 125 w 723"/>
                  <a:gd name="T81" fmla="*/ 154 h 903"/>
                  <a:gd name="T82" fmla="*/ 136 w 723"/>
                  <a:gd name="T83" fmla="*/ 0 h 903"/>
                  <a:gd name="T84" fmla="*/ 104 w 723"/>
                  <a:gd name="T85" fmla="*/ 2 h 903"/>
                  <a:gd name="T86" fmla="*/ 39 w 723"/>
                  <a:gd name="T87" fmla="*/ 40 h 903"/>
                  <a:gd name="T88" fmla="*/ 4 w 723"/>
                  <a:gd name="T89" fmla="*/ 108 h 903"/>
                  <a:gd name="T90" fmla="*/ 4 w 723"/>
                  <a:gd name="T91" fmla="*/ 625 h 903"/>
                  <a:gd name="T92" fmla="*/ 121 w 723"/>
                  <a:gd name="T93" fmla="*/ 632 h 903"/>
                  <a:gd name="T94" fmla="*/ 128 w 723"/>
                  <a:gd name="T95" fmla="*/ 901 h 903"/>
                  <a:gd name="T96" fmla="*/ 593 w 723"/>
                  <a:gd name="T97" fmla="*/ 902 h 903"/>
                  <a:gd name="T98" fmla="*/ 603 w 723"/>
                  <a:gd name="T99" fmla="*/ 888 h 903"/>
                  <a:gd name="T100" fmla="*/ 660 w 723"/>
                  <a:gd name="T101" fmla="*/ 248 h 903"/>
                  <a:gd name="T102" fmla="*/ 708 w 723"/>
                  <a:gd name="T103" fmla="*/ 194 h 903"/>
                  <a:gd name="T104" fmla="*/ 723 w 723"/>
                  <a:gd name="T105" fmla="*/ 121 h 903"/>
                  <a:gd name="T106" fmla="*/ 691 w 723"/>
                  <a:gd name="T107" fmla="*/ 50 h 903"/>
                  <a:gd name="T108" fmla="*/ 627 w 723"/>
                  <a:gd name="T109" fmla="*/ 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3" h="903">
                    <a:moveTo>
                      <a:pt x="513" y="421"/>
                    </a:moveTo>
                    <a:lnTo>
                      <a:pt x="362" y="421"/>
                    </a:lnTo>
                    <a:lnTo>
                      <a:pt x="359" y="421"/>
                    </a:lnTo>
                    <a:lnTo>
                      <a:pt x="356" y="420"/>
                    </a:lnTo>
                    <a:lnTo>
                      <a:pt x="354" y="418"/>
                    </a:lnTo>
                    <a:lnTo>
                      <a:pt x="351" y="416"/>
                    </a:lnTo>
                    <a:lnTo>
                      <a:pt x="349" y="414"/>
                    </a:lnTo>
                    <a:lnTo>
                      <a:pt x="348" y="412"/>
                    </a:lnTo>
                    <a:lnTo>
                      <a:pt x="347" y="409"/>
                    </a:lnTo>
                    <a:lnTo>
                      <a:pt x="347" y="406"/>
                    </a:lnTo>
                    <a:lnTo>
                      <a:pt x="347" y="403"/>
                    </a:lnTo>
                    <a:lnTo>
                      <a:pt x="348" y="400"/>
                    </a:lnTo>
                    <a:lnTo>
                      <a:pt x="349" y="398"/>
                    </a:lnTo>
                    <a:lnTo>
                      <a:pt x="351" y="396"/>
                    </a:lnTo>
                    <a:lnTo>
                      <a:pt x="354" y="394"/>
                    </a:lnTo>
                    <a:lnTo>
                      <a:pt x="356" y="393"/>
                    </a:lnTo>
                    <a:lnTo>
                      <a:pt x="359" y="391"/>
                    </a:lnTo>
                    <a:lnTo>
                      <a:pt x="362" y="391"/>
                    </a:lnTo>
                    <a:lnTo>
                      <a:pt x="513" y="391"/>
                    </a:lnTo>
                    <a:lnTo>
                      <a:pt x="515" y="391"/>
                    </a:lnTo>
                    <a:lnTo>
                      <a:pt x="519" y="393"/>
                    </a:lnTo>
                    <a:lnTo>
                      <a:pt x="521" y="394"/>
                    </a:lnTo>
                    <a:lnTo>
                      <a:pt x="523" y="396"/>
                    </a:lnTo>
                    <a:lnTo>
                      <a:pt x="525" y="398"/>
                    </a:lnTo>
                    <a:lnTo>
                      <a:pt x="526" y="400"/>
                    </a:lnTo>
                    <a:lnTo>
                      <a:pt x="528" y="403"/>
                    </a:lnTo>
                    <a:lnTo>
                      <a:pt x="528" y="406"/>
                    </a:lnTo>
                    <a:lnTo>
                      <a:pt x="528" y="409"/>
                    </a:lnTo>
                    <a:lnTo>
                      <a:pt x="526" y="412"/>
                    </a:lnTo>
                    <a:lnTo>
                      <a:pt x="525" y="414"/>
                    </a:lnTo>
                    <a:lnTo>
                      <a:pt x="523" y="416"/>
                    </a:lnTo>
                    <a:lnTo>
                      <a:pt x="521" y="418"/>
                    </a:lnTo>
                    <a:lnTo>
                      <a:pt x="519" y="420"/>
                    </a:lnTo>
                    <a:lnTo>
                      <a:pt x="515" y="421"/>
                    </a:lnTo>
                    <a:lnTo>
                      <a:pt x="513" y="421"/>
                    </a:lnTo>
                    <a:close/>
                    <a:moveTo>
                      <a:pt x="513" y="572"/>
                    </a:moveTo>
                    <a:lnTo>
                      <a:pt x="362" y="572"/>
                    </a:lnTo>
                    <a:lnTo>
                      <a:pt x="359" y="571"/>
                    </a:lnTo>
                    <a:lnTo>
                      <a:pt x="356" y="571"/>
                    </a:lnTo>
                    <a:lnTo>
                      <a:pt x="354" y="569"/>
                    </a:lnTo>
                    <a:lnTo>
                      <a:pt x="351" y="568"/>
                    </a:lnTo>
                    <a:lnTo>
                      <a:pt x="349" y="565"/>
                    </a:lnTo>
                    <a:lnTo>
                      <a:pt x="348" y="563"/>
                    </a:lnTo>
                    <a:lnTo>
                      <a:pt x="347" y="560"/>
                    </a:lnTo>
                    <a:lnTo>
                      <a:pt x="347" y="556"/>
                    </a:lnTo>
                    <a:lnTo>
                      <a:pt x="347" y="554"/>
                    </a:lnTo>
                    <a:lnTo>
                      <a:pt x="348" y="551"/>
                    </a:lnTo>
                    <a:lnTo>
                      <a:pt x="349" y="548"/>
                    </a:lnTo>
                    <a:lnTo>
                      <a:pt x="351" y="546"/>
                    </a:lnTo>
                    <a:lnTo>
                      <a:pt x="354" y="544"/>
                    </a:lnTo>
                    <a:lnTo>
                      <a:pt x="356" y="543"/>
                    </a:lnTo>
                    <a:lnTo>
                      <a:pt x="359" y="542"/>
                    </a:lnTo>
                    <a:lnTo>
                      <a:pt x="362" y="542"/>
                    </a:lnTo>
                    <a:lnTo>
                      <a:pt x="513" y="542"/>
                    </a:lnTo>
                    <a:lnTo>
                      <a:pt x="515" y="542"/>
                    </a:lnTo>
                    <a:lnTo>
                      <a:pt x="519" y="543"/>
                    </a:lnTo>
                    <a:lnTo>
                      <a:pt x="521" y="544"/>
                    </a:lnTo>
                    <a:lnTo>
                      <a:pt x="523" y="546"/>
                    </a:lnTo>
                    <a:lnTo>
                      <a:pt x="525" y="548"/>
                    </a:lnTo>
                    <a:lnTo>
                      <a:pt x="526" y="551"/>
                    </a:lnTo>
                    <a:lnTo>
                      <a:pt x="528" y="554"/>
                    </a:lnTo>
                    <a:lnTo>
                      <a:pt x="528" y="556"/>
                    </a:lnTo>
                    <a:lnTo>
                      <a:pt x="528" y="560"/>
                    </a:lnTo>
                    <a:lnTo>
                      <a:pt x="526" y="563"/>
                    </a:lnTo>
                    <a:lnTo>
                      <a:pt x="525" y="565"/>
                    </a:lnTo>
                    <a:lnTo>
                      <a:pt x="523" y="568"/>
                    </a:lnTo>
                    <a:lnTo>
                      <a:pt x="521" y="569"/>
                    </a:lnTo>
                    <a:lnTo>
                      <a:pt x="519" y="571"/>
                    </a:lnTo>
                    <a:lnTo>
                      <a:pt x="515" y="571"/>
                    </a:lnTo>
                    <a:lnTo>
                      <a:pt x="513" y="572"/>
                    </a:lnTo>
                    <a:close/>
                    <a:moveTo>
                      <a:pt x="513" y="722"/>
                    </a:moveTo>
                    <a:lnTo>
                      <a:pt x="362" y="722"/>
                    </a:lnTo>
                    <a:lnTo>
                      <a:pt x="359" y="722"/>
                    </a:lnTo>
                    <a:lnTo>
                      <a:pt x="356" y="721"/>
                    </a:lnTo>
                    <a:lnTo>
                      <a:pt x="354" y="720"/>
                    </a:lnTo>
                    <a:lnTo>
                      <a:pt x="351" y="718"/>
                    </a:lnTo>
                    <a:lnTo>
                      <a:pt x="349" y="716"/>
                    </a:lnTo>
                    <a:lnTo>
                      <a:pt x="348" y="713"/>
                    </a:lnTo>
                    <a:lnTo>
                      <a:pt x="347" y="710"/>
                    </a:lnTo>
                    <a:lnTo>
                      <a:pt x="347" y="708"/>
                    </a:lnTo>
                    <a:lnTo>
                      <a:pt x="347" y="704"/>
                    </a:lnTo>
                    <a:lnTo>
                      <a:pt x="348" y="702"/>
                    </a:lnTo>
                    <a:lnTo>
                      <a:pt x="349" y="699"/>
                    </a:lnTo>
                    <a:lnTo>
                      <a:pt x="351" y="696"/>
                    </a:lnTo>
                    <a:lnTo>
                      <a:pt x="354" y="695"/>
                    </a:lnTo>
                    <a:lnTo>
                      <a:pt x="356" y="693"/>
                    </a:lnTo>
                    <a:lnTo>
                      <a:pt x="359" y="693"/>
                    </a:lnTo>
                    <a:lnTo>
                      <a:pt x="362" y="692"/>
                    </a:lnTo>
                    <a:lnTo>
                      <a:pt x="513" y="692"/>
                    </a:lnTo>
                    <a:lnTo>
                      <a:pt x="515" y="693"/>
                    </a:lnTo>
                    <a:lnTo>
                      <a:pt x="519" y="693"/>
                    </a:lnTo>
                    <a:lnTo>
                      <a:pt x="521" y="695"/>
                    </a:lnTo>
                    <a:lnTo>
                      <a:pt x="523" y="696"/>
                    </a:lnTo>
                    <a:lnTo>
                      <a:pt x="525" y="699"/>
                    </a:lnTo>
                    <a:lnTo>
                      <a:pt x="526" y="702"/>
                    </a:lnTo>
                    <a:lnTo>
                      <a:pt x="528" y="704"/>
                    </a:lnTo>
                    <a:lnTo>
                      <a:pt x="528" y="708"/>
                    </a:lnTo>
                    <a:lnTo>
                      <a:pt x="528" y="710"/>
                    </a:lnTo>
                    <a:lnTo>
                      <a:pt x="526" y="713"/>
                    </a:lnTo>
                    <a:lnTo>
                      <a:pt x="525" y="716"/>
                    </a:lnTo>
                    <a:lnTo>
                      <a:pt x="523" y="718"/>
                    </a:lnTo>
                    <a:lnTo>
                      <a:pt x="521" y="720"/>
                    </a:lnTo>
                    <a:lnTo>
                      <a:pt x="519" y="721"/>
                    </a:lnTo>
                    <a:lnTo>
                      <a:pt x="515" y="722"/>
                    </a:lnTo>
                    <a:lnTo>
                      <a:pt x="513" y="722"/>
                    </a:lnTo>
                    <a:close/>
                    <a:moveTo>
                      <a:pt x="312" y="326"/>
                    </a:moveTo>
                    <a:lnTo>
                      <a:pt x="237" y="402"/>
                    </a:lnTo>
                    <a:lnTo>
                      <a:pt x="232" y="405"/>
                    </a:lnTo>
                    <a:lnTo>
                      <a:pt x="226" y="406"/>
                    </a:lnTo>
                    <a:lnTo>
                      <a:pt x="220" y="405"/>
                    </a:lnTo>
                    <a:lnTo>
                      <a:pt x="216" y="402"/>
                    </a:lnTo>
                    <a:lnTo>
                      <a:pt x="200" y="387"/>
                    </a:lnTo>
                    <a:lnTo>
                      <a:pt x="199" y="385"/>
                    </a:lnTo>
                    <a:lnTo>
                      <a:pt x="198" y="381"/>
                    </a:lnTo>
                    <a:lnTo>
                      <a:pt x="197" y="379"/>
                    </a:lnTo>
                    <a:lnTo>
                      <a:pt x="197" y="376"/>
                    </a:lnTo>
                    <a:lnTo>
                      <a:pt x="197" y="373"/>
                    </a:lnTo>
                    <a:lnTo>
                      <a:pt x="198" y="370"/>
                    </a:lnTo>
                    <a:lnTo>
                      <a:pt x="199" y="368"/>
                    </a:lnTo>
                    <a:lnTo>
                      <a:pt x="200" y="365"/>
                    </a:lnTo>
                    <a:lnTo>
                      <a:pt x="203" y="363"/>
                    </a:lnTo>
                    <a:lnTo>
                      <a:pt x="206" y="362"/>
                    </a:lnTo>
                    <a:lnTo>
                      <a:pt x="208" y="361"/>
                    </a:lnTo>
                    <a:lnTo>
                      <a:pt x="211" y="361"/>
                    </a:lnTo>
                    <a:lnTo>
                      <a:pt x="214" y="361"/>
                    </a:lnTo>
                    <a:lnTo>
                      <a:pt x="217" y="362"/>
                    </a:lnTo>
                    <a:lnTo>
                      <a:pt x="219" y="363"/>
                    </a:lnTo>
                    <a:lnTo>
                      <a:pt x="221" y="365"/>
                    </a:lnTo>
                    <a:lnTo>
                      <a:pt x="226" y="370"/>
                    </a:lnTo>
                    <a:lnTo>
                      <a:pt x="290" y="306"/>
                    </a:lnTo>
                    <a:lnTo>
                      <a:pt x="294" y="303"/>
                    </a:lnTo>
                    <a:lnTo>
                      <a:pt x="296" y="302"/>
                    </a:lnTo>
                    <a:lnTo>
                      <a:pt x="298" y="301"/>
                    </a:lnTo>
                    <a:lnTo>
                      <a:pt x="302" y="301"/>
                    </a:lnTo>
                    <a:lnTo>
                      <a:pt x="304" y="301"/>
                    </a:lnTo>
                    <a:lnTo>
                      <a:pt x="307" y="302"/>
                    </a:lnTo>
                    <a:lnTo>
                      <a:pt x="310" y="303"/>
                    </a:lnTo>
                    <a:lnTo>
                      <a:pt x="312" y="306"/>
                    </a:lnTo>
                    <a:lnTo>
                      <a:pt x="314" y="308"/>
                    </a:lnTo>
                    <a:lnTo>
                      <a:pt x="315" y="310"/>
                    </a:lnTo>
                    <a:lnTo>
                      <a:pt x="316" y="312"/>
                    </a:lnTo>
                    <a:lnTo>
                      <a:pt x="316" y="316"/>
                    </a:lnTo>
                    <a:lnTo>
                      <a:pt x="316" y="319"/>
                    </a:lnTo>
                    <a:lnTo>
                      <a:pt x="315" y="321"/>
                    </a:lnTo>
                    <a:lnTo>
                      <a:pt x="314" y="324"/>
                    </a:lnTo>
                    <a:lnTo>
                      <a:pt x="312" y="326"/>
                    </a:lnTo>
                    <a:close/>
                    <a:moveTo>
                      <a:pt x="312" y="477"/>
                    </a:moveTo>
                    <a:lnTo>
                      <a:pt x="237" y="552"/>
                    </a:lnTo>
                    <a:lnTo>
                      <a:pt x="232" y="555"/>
                    </a:lnTo>
                    <a:lnTo>
                      <a:pt x="226" y="556"/>
                    </a:lnTo>
                    <a:lnTo>
                      <a:pt x="220" y="555"/>
                    </a:lnTo>
                    <a:lnTo>
                      <a:pt x="216" y="552"/>
                    </a:lnTo>
                    <a:lnTo>
                      <a:pt x="200" y="537"/>
                    </a:lnTo>
                    <a:lnTo>
                      <a:pt x="199" y="535"/>
                    </a:lnTo>
                    <a:lnTo>
                      <a:pt x="198" y="533"/>
                    </a:lnTo>
                    <a:lnTo>
                      <a:pt x="197" y="529"/>
                    </a:lnTo>
                    <a:lnTo>
                      <a:pt x="197" y="527"/>
                    </a:lnTo>
                    <a:lnTo>
                      <a:pt x="197" y="524"/>
                    </a:lnTo>
                    <a:lnTo>
                      <a:pt x="198" y="521"/>
                    </a:lnTo>
                    <a:lnTo>
                      <a:pt x="199" y="518"/>
                    </a:lnTo>
                    <a:lnTo>
                      <a:pt x="200" y="516"/>
                    </a:lnTo>
                    <a:lnTo>
                      <a:pt x="203" y="514"/>
                    </a:lnTo>
                    <a:lnTo>
                      <a:pt x="206" y="512"/>
                    </a:lnTo>
                    <a:lnTo>
                      <a:pt x="208" y="512"/>
                    </a:lnTo>
                    <a:lnTo>
                      <a:pt x="211" y="511"/>
                    </a:lnTo>
                    <a:lnTo>
                      <a:pt x="214" y="512"/>
                    </a:lnTo>
                    <a:lnTo>
                      <a:pt x="217" y="512"/>
                    </a:lnTo>
                    <a:lnTo>
                      <a:pt x="219" y="514"/>
                    </a:lnTo>
                    <a:lnTo>
                      <a:pt x="221" y="516"/>
                    </a:lnTo>
                    <a:lnTo>
                      <a:pt x="226" y="520"/>
                    </a:lnTo>
                    <a:lnTo>
                      <a:pt x="290" y="456"/>
                    </a:lnTo>
                    <a:lnTo>
                      <a:pt x="294" y="454"/>
                    </a:lnTo>
                    <a:lnTo>
                      <a:pt x="296" y="452"/>
                    </a:lnTo>
                    <a:lnTo>
                      <a:pt x="298" y="451"/>
                    </a:lnTo>
                    <a:lnTo>
                      <a:pt x="302" y="451"/>
                    </a:lnTo>
                    <a:lnTo>
                      <a:pt x="304" y="451"/>
                    </a:lnTo>
                    <a:lnTo>
                      <a:pt x="307" y="452"/>
                    </a:lnTo>
                    <a:lnTo>
                      <a:pt x="310" y="454"/>
                    </a:lnTo>
                    <a:lnTo>
                      <a:pt x="312" y="456"/>
                    </a:lnTo>
                    <a:lnTo>
                      <a:pt x="314" y="458"/>
                    </a:lnTo>
                    <a:lnTo>
                      <a:pt x="315" y="460"/>
                    </a:lnTo>
                    <a:lnTo>
                      <a:pt x="316" y="464"/>
                    </a:lnTo>
                    <a:lnTo>
                      <a:pt x="316" y="466"/>
                    </a:lnTo>
                    <a:lnTo>
                      <a:pt x="316" y="469"/>
                    </a:lnTo>
                    <a:lnTo>
                      <a:pt x="315" y="472"/>
                    </a:lnTo>
                    <a:lnTo>
                      <a:pt x="314" y="475"/>
                    </a:lnTo>
                    <a:lnTo>
                      <a:pt x="312" y="477"/>
                    </a:lnTo>
                    <a:close/>
                    <a:moveTo>
                      <a:pt x="164" y="236"/>
                    </a:moveTo>
                    <a:lnTo>
                      <a:pt x="162" y="237"/>
                    </a:lnTo>
                    <a:lnTo>
                      <a:pt x="158" y="238"/>
                    </a:lnTo>
                    <a:lnTo>
                      <a:pt x="157" y="238"/>
                    </a:lnTo>
                    <a:lnTo>
                      <a:pt x="155" y="238"/>
                    </a:lnTo>
                    <a:lnTo>
                      <a:pt x="153" y="239"/>
                    </a:lnTo>
                    <a:lnTo>
                      <a:pt x="151" y="239"/>
                    </a:lnTo>
                    <a:lnTo>
                      <a:pt x="151" y="180"/>
                    </a:lnTo>
                    <a:lnTo>
                      <a:pt x="217" y="180"/>
                    </a:lnTo>
                    <a:lnTo>
                      <a:pt x="214" y="188"/>
                    </a:lnTo>
                    <a:lnTo>
                      <a:pt x="208" y="197"/>
                    </a:lnTo>
                    <a:lnTo>
                      <a:pt x="203" y="205"/>
                    </a:lnTo>
                    <a:lnTo>
                      <a:pt x="197" y="212"/>
                    </a:lnTo>
                    <a:lnTo>
                      <a:pt x="190" y="220"/>
                    </a:lnTo>
                    <a:lnTo>
                      <a:pt x="182" y="225"/>
                    </a:lnTo>
                    <a:lnTo>
                      <a:pt x="173" y="231"/>
                    </a:lnTo>
                    <a:lnTo>
                      <a:pt x="164" y="236"/>
                    </a:lnTo>
                    <a:close/>
                    <a:moveTo>
                      <a:pt x="121" y="166"/>
                    </a:moveTo>
                    <a:lnTo>
                      <a:pt x="121" y="256"/>
                    </a:lnTo>
                    <a:lnTo>
                      <a:pt x="121" y="601"/>
                    </a:lnTo>
                    <a:lnTo>
                      <a:pt x="31" y="601"/>
                    </a:lnTo>
                    <a:lnTo>
                      <a:pt x="31" y="135"/>
                    </a:lnTo>
                    <a:lnTo>
                      <a:pt x="31" y="125"/>
                    </a:lnTo>
                    <a:lnTo>
                      <a:pt x="33" y="115"/>
                    </a:lnTo>
                    <a:lnTo>
                      <a:pt x="35" y="105"/>
                    </a:lnTo>
                    <a:lnTo>
                      <a:pt x="39" y="94"/>
                    </a:lnTo>
                    <a:lnTo>
                      <a:pt x="43" y="85"/>
                    </a:lnTo>
                    <a:lnTo>
                      <a:pt x="48" y="77"/>
                    </a:lnTo>
                    <a:lnTo>
                      <a:pt x="53" y="68"/>
                    </a:lnTo>
                    <a:lnTo>
                      <a:pt x="60" y="62"/>
                    </a:lnTo>
                    <a:lnTo>
                      <a:pt x="67" y="55"/>
                    </a:lnTo>
                    <a:lnTo>
                      <a:pt x="75" y="48"/>
                    </a:lnTo>
                    <a:lnTo>
                      <a:pt x="83" y="42"/>
                    </a:lnTo>
                    <a:lnTo>
                      <a:pt x="92" y="38"/>
                    </a:lnTo>
                    <a:lnTo>
                      <a:pt x="101" y="35"/>
                    </a:lnTo>
                    <a:lnTo>
                      <a:pt x="110" y="32"/>
                    </a:lnTo>
                    <a:lnTo>
                      <a:pt x="120" y="30"/>
                    </a:lnTo>
                    <a:lnTo>
                      <a:pt x="129" y="30"/>
                    </a:lnTo>
                    <a:lnTo>
                      <a:pt x="132" y="30"/>
                    </a:lnTo>
                    <a:lnTo>
                      <a:pt x="135" y="30"/>
                    </a:lnTo>
                    <a:lnTo>
                      <a:pt x="150" y="36"/>
                    </a:lnTo>
                    <a:lnTo>
                      <a:pt x="164" y="41"/>
                    </a:lnTo>
                    <a:lnTo>
                      <a:pt x="176" y="48"/>
                    </a:lnTo>
                    <a:lnTo>
                      <a:pt x="188" y="56"/>
                    </a:lnTo>
                    <a:lnTo>
                      <a:pt x="197" y="63"/>
                    </a:lnTo>
                    <a:lnTo>
                      <a:pt x="205" y="71"/>
                    </a:lnTo>
                    <a:lnTo>
                      <a:pt x="210" y="80"/>
                    </a:lnTo>
                    <a:lnTo>
                      <a:pt x="216" y="88"/>
                    </a:lnTo>
                    <a:lnTo>
                      <a:pt x="220" y="99"/>
                    </a:lnTo>
                    <a:lnTo>
                      <a:pt x="224" y="110"/>
                    </a:lnTo>
                    <a:lnTo>
                      <a:pt x="226" y="123"/>
                    </a:lnTo>
                    <a:lnTo>
                      <a:pt x="226" y="135"/>
                    </a:lnTo>
                    <a:lnTo>
                      <a:pt x="226" y="143"/>
                    </a:lnTo>
                    <a:lnTo>
                      <a:pt x="225" y="150"/>
                    </a:lnTo>
                    <a:lnTo>
                      <a:pt x="136" y="150"/>
                    </a:lnTo>
                    <a:lnTo>
                      <a:pt x="133" y="151"/>
                    </a:lnTo>
                    <a:lnTo>
                      <a:pt x="130" y="151"/>
                    </a:lnTo>
                    <a:lnTo>
                      <a:pt x="128" y="153"/>
                    </a:lnTo>
                    <a:lnTo>
                      <a:pt x="125" y="154"/>
                    </a:lnTo>
                    <a:lnTo>
                      <a:pt x="123" y="156"/>
                    </a:lnTo>
                    <a:lnTo>
                      <a:pt x="122" y="160"/>
                    </a:lnTo>
                    <a:lnTo>
                      <a:pt x="121" y="162"/>
                    </a:lnTo>
                    <a:lnTo>
                      <a:pt x="121" y="166"/>
                    </a:lnTo>
                    <a:close/>
                    <a:moveTo>
                      <a:pt x="587" y="0"/>
                    </a:moveTo>
                    <a:lnTo>
                      <a:pt x="136" y="0"/>
                    </a:lnTo>
                    <a:lnTo>
                      <a:pt x="136" y="0"/>
                    </a:lnTo>
                    <a:lnTo>
                      <a:pt x="135" y="0"/>
                    </a:lnTo>
                    <a:lnTo>
                      <a:pt x="132" y="0"/>
                    </a:lnTo>
                    <a:lnTo>
                      <a:pt x="129" y="0"/>
                    </a:lnTo>
                    <a:lnTo>
                      <a:pt x="116" y="1"/>
                    </a:lnTo>
                    <a:lnTo>
                      <a:pt x="104" y="2"/>
                    </a:lnTo>
                    <a:lnTo>
                      <a:pt x="92" y="5"/>
                    </a:lnTo>
                    <a:lnTo>
                      <a:pt x="80" y="11"/>
                    </a:lnTo>
                    <a:lnTo>
                      <a:pt x="69" y="16"/>
                    </a:lnTo>
                    <a:lnTo>
                      <a:pt x="58" y="23"/>
                    </a:lnTo>
                    <a:lnTo>
                      <a:pt x="48" y="31"/>
                    </a:lnTo>
                    <a:lnTo>
                      <a:pt x="39" y="40"/>
                    </a:lnTo>
                    <a:lnTo>
                      <a:pt x="31" y="49"/>
                    </a:lnTo>
                    <a:lnTo>
                      <a:pt x="23" y="59"/>
                    </a:lnTo>
                    <a:lnTo>
                      <a:pt x="16" y="71"/>
                    </a:lnTo>
                    <a:lnTo>
                      <a:pt x="10" y="83"/>
                    </a:lnTo>
                    <a:lnTo>
                      <a:pt x="6" y="95"/>
                    </a:lnTo>
                    <a:lnTo>
                      <a:pt x="4" y="108"/>
                    </a:lnTo>
                    <a:lnTo>
                      <a:pt x="1" y="121"/>
                    </a:lnTo>
                    <a:lnTo>
                      <a:pt x="0" y="135"/>
                    </a:lnTo>
                    <a:lnTo>
                      <a:pt x="0" y="617"/>
                    </a:lnTo>
                    <a:lnTo>
                      <a:pt x="1" y="620"/>
                    </a:lnTo>
                    <a:lnTo>
                      <a:pt x="1" y="623"/>
                    </a:lnTo>
                    <a:lnTo>
                      <a:pt x="4" y="625"/>
                    </a:lnTo>
                    <a:lnTo>
                      <a:pt x="5" y="627"/>
                    </a:lnTo>
                    <a:lnTo>
                      <a:pt x="7" y="630"/>
                    </a:lnTo>
                    <a:lnTo>
                      <a:pt x="9" y="631"/>
                    </a:lnTo>
                    <a:lnTo>
                      <a:pt x="13" y="632"/>
                    </a:lnTo>
                    <a:lnTo>
                      <a:pt x="16" y="632"/>
                    </a:lnTo>
                    <a:lnTo>
                      <a:pt x="121" y="632"/>
                    </a:lnTo>
                    <a:lnTo>
                      <a:pt x="121" y="888"/>
                    </a:lnTo>
                    <a:lnTo>
                      <a:pt x="121" y="891"/>
                    </a:lnTo>
                    <a:lnTo>
                      <a:pt x="122" y="894"/>
                    </a:lnTo>
                    <a:lnTo>
                      <a:pt x="123" y="896"/>
                    </a:lnTo>
                    <a:lnTo>
                      <a:pt x="125" y="898"/>
                    </a:lnTo>
                    <a:lnTo>
                      <a:pt x="128" y="901"/>
                    </a:lnTo>
                    <a:lnTo>
                      <a:pt x="130" y="902"/>
                    </a:lnTo>
                    <a:lnTo>
                      <a:pt x="133" y="903"/>
                    </a:lnTo>
                    <a:lnTo>
                      <a:pt x="136" y="903"/>
                    </a:lnTo>
                    <a:lnTo>
                      <a:pt x="587" y="903"/>
                    </a:lnTo>
                    <a:lnTo>
                      <a:pt x="591" y="903"/>
                    </a:lnTo>
                    <a:lnTo>
                      <a:pt x="593" y="902"/>
                    </a:lnTo>
                    <a:lnTo>
                      <a:pt x="596" y="901"/>
                    </a:lnTo>
                    <a:lnTo>
                      <a:pt x="599" y="898"/>
                    </a:lnTo>
                    <a:lnTo>
                      <a:pt x="600" y="896"/>
                    </a:lnTo>
                    <a:lnTo>
                      <a:pt x="602" y="894"/>
                    </a:lnTo>
                    <a:lnTo>
                      <a:pt x="602" y="891"/>
                    </a:lnTo>
                    <a:lnTo>
                      <a:pt x="603" y="888"/>
                    </a:lnTo>
                    <a:lnTo>
                      <a:pt x="603" y="269"/>
                    </a:lnTo>
                    <a:lnTo>
                      <a:pt x="615" y="267"/>
                    </a:lnTo>
                    <a:lnTo>
                      <a:pt x="627" y="264"/>
                    </a:lnTo>
                    <a:lnTo>
                      <a:pt x="638" y="259"/>
                    </a:lnTo>
                    <a:lnTo>
                      <a:pt x="648" y="255"/>
                    </a:lnTo>
                    <a:lnTo>
                      <a:pt x="660" y="248"/>
                    </a:lnTo>
                    <a:lnTo>
                      <a:pt x="670" y="241"/>
                    </a:lnTo>
                    <a:lnTo>
                      <a:pt x="679" y="232"/>
                    </a:lnTo>
                    <a:lnTo>
                      <a:pt x="687" y="224"/>
                    </a:lnTo>
                    <a:lnTo>
                      <a:pt x="695" y="214"/>
                    </a:lnTo>
                    <a:lnTo>
                      <a:pt x="703" y="204"/>
                    </a:lnTo>
                    <a:lnTo>
                      <a:pt x="708" y="194"/>
                    </a:lnTo>
                    <a:lnTo>
                      <a:pt x="714" y="182"/>
                    </a:lnTo>
                    <a:lnTo>
                      <a:pt x="717" y="171"/>
                    </a:lnTo>
                    <a:lnTo>
                      <a:pt x="721" y="160"/>
                    </a:lnTo>
                    <a:lnTo>
                      <a:pt x="723" y="147"/>
                    </a:lnTo>
                    <a:lnTo>
                      <a:pt x="723" y="135"/>
                    </a:lnTo>
                    <a:lnTo>
                      <a:pt x="723" y="121"/>
                    </a:lnTo>
                    <a:lnTo>
                      <a:pt x="721" y="109"/>
                    </a:lnTo>
                    <a:lnTo>
                      <a:pt x="717" y="97"/>
                    </a:lnTo>
                    <a:lnTo>
                      <a:pt x="712" y="84"/>
                    </a:lnTo>
                    <a:lnTo>
                      <a:pt x="706" y="72"/>
                    </a:lnTo>
                    <a:lnTo>
                      <a:pt x="699" y="60"/>
                    </a:lnTo>
                    <a:lnTo>
                      <a:pt x="691" y="50"/>
                    </a:lnTo>
                    <a:lnTo>
                      <a:pt x="682" y="40"/>
                    </a:lnTo>
                    <a:lnTo>
                      <a:pt x="672" y="32"/>
                    </a:lnTo>
                    <a:lnTo>
                      <a:pt x="662" y="23"/>
                    </a:lnTo>
                    <a:lnTo>
                      <a:pt x="651" y="16"/>
                    </a:lnTo>
                    <a:lnTo>
                      <a:pt x="638" y="11"/>
                    </a:lnTo>
                    <a:lnTo>
                      <a:pt x="627" y="6"/>
                    </a:lnTo>
                    <a:lnTo>
                      <a:pt x="613" y="3"/>
                    </a:lnTo>
                    <a:lnTo>
                      <a:pt x="601" y="1"/>
                    </a:lnTo>
                    <a:lnTo>
                      <a:pt x="587" y="0"/>
                    </a:lnTo>
                    <a:lnTo>
                      <a:pt x="5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sp>
            <p:nvSpPr>
              <p:cNvPr id="45" name="Freeform 4605">
                <a:extLst>
                  <a:ext uri="{FF2B5EF4-FFF2-40B4-BE49-F238E27FC236}">
                    <a16:creationId xmlns="" xmlns:a16="http://schemas.microsoft.com/office/drawing/2014/main" id="{DE3B9152-214C-9942-AC0E-92D7EA590F2C}"/>
                  </a:ext>
                </a:extLst>
              </p:cNvPr>
              <p:cNvSpPr>
                <a:spLocks/>
              </p:cNvSpPr>
              <p:nvPr/>
            </p:nvSpPr>
            <p:spPr bwMode="auto">
              <a:xfrm>
                <a:off x="7239000" y="4722813"/>
                <a:ext cx="66675" cy="128588"/>
              </a:xfrm>
              <a:custGeom>
                <a:avLst/>
                <a:gdLst>
                  <a:gd name="T0" fmla="*/ 123 w 210"/>
                  <a:gd name="T1" fmla="*/ 1 h 407"/>
                  <a:gd name="T2" fmla="*/ 101 w 210"/>
                  <a:gd name="T3" fmla="*/ 8 h 407"/>
                  <a:gd name="T4" fmla="*/ 82 w 210"/>
                  <a:gd name="T5" fmla="*/ 21 h 407"/>
                  <a:gd name="T6" fmla="*/ 67 w 210"/>
                  <a:gd name="T7" fmla="*/ 37 h 407"/>
                  <a:gd name="T8" fmla="*/ 50 w 210"/>
                  <a:gd name="T9" fmla="*/ 47 h 407"/>
                  <a:gd name="T10" fmla="*/ 33 w 210"/>
                  <a:gd name="T11" fmla="*/ 54 h 407"/>
                  <a:gd name="T12" fmla="*/ 23 w 210"/>
                  <a:gd name="T13" fmla="*/ 61 h 407"/>
                  <a:gd name="T14" fmla="*/ 14 w 210"/>
                  <a:gd name="T15" fmla="*/ 70 h 407"/>
                  <a:gd name="T16" fmla="*/ 7 w 210"/>
                  <a:gd name="T17" fmla="*/ 81 h 407"/>
                  <a:gd name="T18" fmla="*/ 2 w 210"/>
                  <a:gd name="T19" fmla="*/ 95 h 407"/>
                  <a:gd name="T20" fmla="*/ 0 w 210"/>
                  <a:gd name="T21" fmla="*/ 110 h 407"/>
                  <a:gd name="T22" fmla="*/ 0 w 210"/>
                  <a:gd name="T23" fmla="*/ 393 h 407"/>
                  <a:gd name="T24" fmla="*/ 1 w 210"/>
                  <a:gd name="T25" fmla="*/ 398 h 407"/>
                  <a:gd name="T26" fmla="*/ 3 w 210"/>
                  <a:gd name="T27" fmla="*/ 403 h 407"/>
                  <a:gd name="T28" fmla="*/ 9 w 210"/>
                  <a:gd name="T29" fmla="*/ 406 h 407"/>
                  <a:gd name="T30" fmla="*/ 14 w 210"/>
                  <a:gd name="T31" fmla="*/ 407 h 407"/>
                  <a:gd name="T32" fmla="*/ 20 w 210"/>
                  <a:gd name="T33" fmla="*/ 406 h 407"/>
                  <a:gd name="T34" fmla="*/ 24 w 210"/>
                  <a:gd name="T35" fmla="*/ 403 h 407"/>
                  <a:gd name="T36" fmla="*/ 28 w 210"/>
                  <a:gd name="T37" fmla="*/ 398 h 407"/>
                  <a:gd name="T38" fmla="*/ 29 w 210"/>
                  <a:gd name="T39" fmla="*/ 393 h 407"/>
                  <a:gd name="T40" fmla="*/ 30 w 210"/>
                  <a:gd name="T41" fmla="*/ 110 h 407"/>
                  <a:gd name="T42" fmla="*/ 35 w 210"/>
                  <a:gd name="T43" fmla="*/ 95 h 407"/>
                  <a:gd name="T44" fmla="*/ 42 w 210"/>
                  <a:gd name="T45" fmla="*/ 84 h 407"/>
                  <a:gd name="T46" fmla="*/ 54 w 210"/>
                  <a:gd name="T47" fmla="*/ 78 h 407"/>
                  <a:gd name="T48" fmla="*/ 59 w 210"/>
                  <a:gd name="T49" fmla="*/ 331 h 407"/>
                  <a:gd name="T50" fmla="*/ 210 w 210"/>
                  <a:gd name="T51" fmla="*/ 60 h 407"/>
                  <a:gd name="T52" fmla="*/ 209 w 210"/>
                  <a:gd name="T53" fmla="*/ 49 h 407"/>
                  <a:gd name="T54" fmla="*/ 203 w 210"/>
                  <a:gd name="T55" fmla="*/ 39 h 407"/>
                  <a:gd name="T56" fmla="*/ 186 w 210"/>
                  <a:gd name="T57" fmla="*/ 20 h 407"/>
                  <a:gd name="T58" fmla="*/ 162 w 210"/>
                  <a:gd name="T59" fmla="*/ 5 h 407"/>
                  <a:gd name="T60" fmla="*/ 149 w 210"/>
                  <a:gd name="T61" fmla="*/ 1 h 407"/>
                  <a:gd name="T62" fmla="*/ 135 w 210"/>
                  <a:gd name="T6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407">
                    <a:moveTo>
                      <a:pt x="135" y="0"/>
                    </a:moveTo>
                    <a:lnTo>
                      <a:pt x="123" y="1"/>
                    </a:lnTo>
                    <a:lnTo>
                      <a:pt x="111" y="3"/>
                    </a:lnTo>
                    <a:lnTo>
                      <a:pt x="101" y="8"/>
                    </a:lnTo>
                    <a:lnTo>
                      <a:pt x="91" y="14"/>
                    </a:lnTo>
                    <a:lnTo>
                      <a:pt x="82" y="21"/>
                    </a:lnTo>
                    <a:lnTo>
                      <a:pt x="74" y="29"/>
                    </a:lnTo>
                    <a:lnTo>
                      <a:pt x="67" y="37"/>
                    </a:lnTo>
                    <a:lnTo>
                      <a:pt x="63" y="45"/>
                    </a:lnTo>
                    <a:lnTo>
                      <a:pt x="50" y="47"/>
                    </a:lnTo>
                    <a:lnTo>
                      <a:pt x="39" y="52"/>
                    </a:lnTo>
                    <a:lnTo>
                      <a:pt x="33" y="54"/>
                    </a:lnTo>
                    <a:lnTo>
                      <a:pt x="28" y="57"/>
                    </a:lnTo>
                    <a:lnTo>
                      <a:pt x="23" y="61"/>
                    </a:lnTo>
                    <a:lnTo>
                      <a:pt x="19" y="65"/>
                    </a:lnTo>
                    <a:lnTo>
                      <a:pt x="14" y="70"/>
                    </a:lnTo>
                    <a:lnTo>
                      <a:pt x="11" y="75"/>
                    </a:lnTo>
                    <a:lnTo>
                      <a:pt x="7" y="81"/>
                    </a:lnTo>
                    <a:lnTo>
                      <a:pt x="4" y="88"/>
                    </a:lnTo>
                    <a:lnTo>
                      <a:pt x="2" y="95"/>
                    </a:lnTo>
                    <a:lnTo>
                      <a:pt x="1" y="102"/>
                    </a:lnTo>
                    <a:lnTo>
                      <a:pt x="0" y="110"/>
                    </a:lnTo>
                    <a:lnTo>
                      <a:pt x="0" y="119"/>
                    </a:lnTo>
                    <a:lnTo>
                      <a:pt x="0" y="393"/>
                    </a:lnTo>
                    <a:lnTo>
                      <a:pt x="0" y="395"/>
                    </a:lnTo>
                    <a:lnTo>
                      <a:pt x="1" y="398"/>
                    </a:lnTo>
                    <a:lnTo>
                      <a:pt x="2" y="401"/>
                    </a:lnTo>
                    <a:lnTo>
                      <a:pt x="3" y="403"/>
                    </a:lnTo>
                    <a:lnTo>
                      <a:pt x="5" y="405"/>
                    </a:lnTo>
                    <a:lnTo>
                      <a:pt x="9" y="406"/>
                    </a:lnTo>
                    <a:lnTo>
                      <a:pt x="11" y="407"/>
                    </a:lnTo>
                    <a:lnTo>
                      <a:pt x="14" y="407"/>
                    </a:lnTo>
                    <a:lnTo>
                      <a:pt x="18" y="407"/>
                    </a:lnTo>
                    <a:lnTo>
                      <a:pt x="20" y="406"/>
                    </a:lnTo>
                    <a:lnTo>
                      <a:pt x="22" y="405"/>
                    </a:lnTo>
                    <a:lnTo>
                      <a:pt x="24" y="403"/>
                    </a:lnTo>
                    <a:lnTo>
                      <a:pt x="27" y="401"/>
                    </a:lnTo>
                    <a:lnTo>
                      <a:pt x="28" y="398"/>
                    </a:lnTo>
                    <a:lnTo>
                      <a:pt x="29" y="395"/>
                    </a:lnTo>
                    <a:lnTo>
                      <a:pt x="29" y="393"/>
                    </a:lnTo>
                    <a:lnTo>
                      <a:pt x="29" y="119"/>
                    </a:lnTo>
                    <a:lnTo>
                      <a:pt x="30" y="110"/>
                    </a:lnTo>
                    <a:lnTo>
                      <a:pt x="31" y="101"/>
                    </a:lnTo>
                    <a:lnTo>
                      <a:pt x="35" y="95"/>
                    </a:lnTo>
                    <a:lnTo>
                      <a:pt x="38" y="89"/>
                    </a:lnTo>
                    <a:lnTo>
                      <a:pt x="42" y="84"/>
                    </a:lnTo>
                    <a:lnTo>
                      <a:pt x="48" y="81"/>
                    </a:lnTo>
                    <a:lnTo>
                      <a:pt x="54" y="78"/>
                    </a:lnTo>
                    <a:lnTo>
                      <a:pt x="59" y="76"/>
                    </a:lnTo>
                    <a:lnTo>
                      <a:pt x="59" y="331"/>
                    </a:lnTo>
                    <a:lnTo>
                      <a:pt x="210" y="331"/>
                    </a:lnTo>
                    <a:lnTo>
                      <a:pt x="210" y="60"/>
                    </a:lnTo>
                    <a:lnTo>
                      <a:pt x="210" y="55"/>
                    </a:lnTo>
                    <a:lnTo>
                      <a:pt x="209" y="49"/>
                    </a:lnTo>
                    <a:lnTo>
                      <a:pt x="206" y="45"/>
                    </a:lnTo>
                    <a:lnTo>
                      <a:pt x="203" y="39"/>
                    </a:lnTo>
                    <a:lnTo>
                      <a:pt x="196" y="29"/>
                    </a:lnTo>
                    <a:lnTo>
                      <a:pt x="186" y="20"/>
                    </a:lnTo>
                    <a:lnTo>
                      <a:pt x="175" y="12"/>
                    </a:lnTo>
                    <a:lnTo>
                      <a:pt x="162" y="5"/>
                    </a:lnTo>
                    <a:lnTo>
                      <a:pt x="155" y="3"/>
                    </a:lnTo>
                    <a:lnTo>
                      <a:pt x="149" y="1"/>
                    </a:lnTo>
                    <a:lnTo>
                      <a:pt x="142" y="0"/>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p>
            </p:txBody>
          </p:sp>
          <p:sp>
            <p:nvSpPr>
              <p:cNvPr id="46" name="Freeform 4606">
                <a:extLst>
                  <a:ext uri="{FF2B5EF4-FFF2-40B4-BE49-F238E27FC236}">
                    <a16:creationId xmlns="" xmlns:a16="http://schemas.microsoft.com/office/drawing/2014/main" id="{AB3E1E20-8D2A-6B48-8DDA-39AC21219756}"/>
                  </a:ext>
                </a:extLst>
              </p:cNvPr>
              <p:cNvSpPr>
                <a:spLocks/>
              </p:cNvSpPr>
              <p:nvPr/>
            </p:nvSpPr>
            <p:spPr bwMode="auto">
              <a:xfrm>
                <a:off x="7258050" y="4913313"/>
                <a:ext cx="47625" cy="28575"/>
              </a:xfrm>
              <a:custGeom>
                <a:avLst/>
                <a:gdLst>
                  <a:gd name="T0" fmla="*/ 0 w 151"/>
                  <a:gd name="T1" fmla="*/ 14 h 90"/>
                  <a:gd name="T2" fmla="*/ 0 w 151"/>
                  <a:gd name="T3" fmla="*/ 22 h 90"/>
                  <a:gd name="T4" fmla="*/ 2 w 151"/>
                  <a:gd name="T5" fmla="*/ 29 h 90"/>
                  <a:gd name="T6" fmla="*/ 4 w 151"/>
                  <a:gd name="T7" fmla="*/ 37 h 90"/>
                  <a:gd name="T8" fmla="*/ 6 w 151"/>
                  <a:gd name="T9" fmla="*/ 44 h 90"/>
                  <a:gd name="T10" fmla="*/ 9 w 151"/>
                  <a:gd name="T11" fmla="*/ 50 h 90"/>
                  <a:gd name="T12" fmla="*/ 14 w 151"/>
                  <a:gd name="T13" fmla="*/ 56 h 90"/>
                  <a:gd name="T14" fmla="*/ 18 w 151"/>
                  <a:gd name="T15" fmla="*/ 62 h 90"/>
                  <a:gd name="T16" fmla="*/ 23 w 151"/>
                  <a:gd name="T17" fmla="*/ 67 h 90"/>
                  <a:gd name="T18" fmla="*/ 29 w 151"/>
                  <a:gd name="T19" fmla="*/ 72 h 90"/>
                  <a:gd name="T20" fmla="*/ 34 w 151"/>
                  <a:gd name="T21" fmla="*/ 76 h 90"/>
                  <a:gd name="T22" fmla="*/ 40 w 151"/>
                  <a:gd name="T23" fmla="*/ 81 h 90"/>
                  <a:gd name="T24" fmla="*/ 47 w 151"/>
                  <a:gd name="T25" fmla="*/ 84 h 90"/>
                  <a:gd name="T26" fmla="*/ 54 w 151"/>
                  <a:gd name="T27" fmla="*/ 87 h 90"/>
                  <a:gd name="T28" fmla="*/ 61 w 151"/>
                  <a:gd name="T29" fmla="*/ 89 h 90"/>
                  <a:gd name="T30" fmla="*/ 68 w 151"/>
                  <a:gd name="T31" fmla="*/ 90 h 90"/>
                  <a:gd name="T32" fmla="*/ 76 w 151"/>
                  <a:gd name="T33" fmla="*/ 90 h 90"/>
                  <a:gd name="T34" fmla="*/ 83 w 151"/>
                  <a:gd name="T35" fmla="*/ 90 h 90"/>
                  <a:gd name="T36" fmla="*/ 90 w 151"/>
                  <a:gd name="T37" fmla="*/ 89 h 90"/>
                  <a:gd name="T38" fmla="*/ 96 w 151"/>
                  <a:gd name="T39" fmla="*/ 87 h 90"/>
                  <a:gd name="T40" fmla="*/ 103 w 151"/>
                  <a:gd name="T41" fmla="*/ 83 h 90"/>
                  <a:gd name="T42" fmla="*/ 109 w 151"/>
                  <a:gd name="T43" fmla="*/ 80 h 90"/>
                  <a:gd name="T44" fmla="*/ 116 w 151"/>
                  <a:gd name="T45" fmla="*/ 76 h 90"/>
                  <a:gd name="T46" fmla="*/ 121 w 151"/>
                  <a:gd name="T47" fmla="*/ 71 h 90"/>
                  <a:gd name="T48" fmla="*/ 127 w 151"/>
                  <a:gd name="T49" fmla="*/ 65 h 90"/>
                  <a:gd name="T50" fmla="*/ 131 w 151"/>
                  <a:gd name="T51" fmla="*/ 60 h 90"/>
                  <a:gd name="T52" fmla="*/ 137 w 151"/>
                  <a:gd name="T53" fmla="*/ 53 h 90"/>
                  <a:gd name="T54" fmla="*/ 140 w 151"/>
                  <a:gd name="T55" fmla="*/ 45 h 90"/>
                  <a:gd name="T56" fmla="*/ 144 w 151"/>
                  <a:gd name="T57" fmla="*/ 37 h 90"/>
                  <a:gd name="T58" fmla="*/ 147 w 151"/>
                  <a:gd name="T59" fmla="*/ 29 h 90"/>
                  <a:gd name="T60" fmla="*/ 150 w 151"/>
                  <a:gd name="T61" fmla="*/ 20 h 90"/>
                  <a:gd name="T62" fmla="*/ 151 w 151"/>
                  <a:gd name="T63" fmla="*/ 10 h 90"/>
                  <a:gd name="T64" fmla="*/ 151 w 151"/>
                  <a:gd name="T65" fmla="*/ 0 h 90"/>
                  <a:gd name="T66" fmla="*/ 0 w 151"/>
                  <a:gd name="T67" fmla="*/ 0 h 90"/>
                  <a:gd name="T68" fmla="*/ 0 w 151"/>
                  <a:gd name="T69"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90">
                    <a:moveTo>
                      <a:pt x="0" y="14"/>
                    </a:moveTo>
                    <a:lnTo>
                      <a:pt x="0" y="22"/>
                    </a:lnTo>
                    <a:lnTo>
                      <a:pt x="2" y="29"/>
                    </a:lnTo>
                    <a:lnTo>
                      <a:pt x="4" y="37"/>
                    </a:lnTo>
                    <a:lnTo>
                      <a:pt x="6" y="44"/>
                    </a:lnTo>
                    <a:lnTo>
                      <a:pt x="9" y="50"/>
                    </a:lnTo>
                    <a:lnTo>
                      <a:pt x="14" y="56"/>
                    </a:lnTo>
                    <a:lnTo>
                      <a:pt x="18" y="62"/>
                    </a:lnTo>
                    <a:lnTo>
                      <a:pt x="23" y="67"/>
                    </a:lnTo>
                    <a:lnTo>
                      <a:pt x="29" y="72"/>
                    </a:lnTo>
                    <a:lnTo>
                      <a:pt x="34" y="76"/>
                    </a:lnTo>
                    <a:lnTo>
                      <a:pt x="40" y="81"/>
                    </a:lnTo>
                    <a:lnTo>
                      <a:pt x="47" y="84"/>
                    </a:lnTo>
                    <a:lnTo>
                      <a:pt x="54" y="87"/>
                    </a:lnTo>
                    <a:lnTo>
                      <a:pt x="61" y="89"/>
                    </a:lnTo>
                    <a:lnTo>
                      <a:pt x="68" y="90"/>
                    </a:lnTo>
                    <a:lnTo>
                      <a:pt x="76" y="90"/>
                    </a:lnTo>
                    <a:lnTo>
                      <a:pt x="83" y="90"/>
                    </a:lnTo>
                    <a:lnTo>
                      <a:pt x="90" y="89"/>
                    </a:lnTo>
                    <a:lnTo>
                      <a:pt x="96" y="87"/>
                    </a:lnTo>
                    <a:lnTo>
                      <a:pt x="103" y="83"/>
                    </a:lnTo>
                    <a:lnTo>
                      <a:pt x="109" y="80"/>
                    </a:lnTo>
                    <a:lnTo>
                      <a:pt x="116" y="76"/>
                    </a:lnTo>
                    <a:lnTo>
                      <a:pt x="121" y="71"/>
                    </a:lnTo>
                    <a:lnTo>
                      <a:pt x="127" y="65"/>
                    </a:lnTo>
                    <a:lnTo>
                      <a:pt x="131" y="60"/>
                    </a:lnTo>
                    <a:lnTo>
                      <a:pt x="137" y="53"/>
                    </a:lnTo>
                    <a:lnTo>
                      <a:pt x="140" y="45"/>
                    </a:lnTo>
                    <a:lnTo>
                      <a:pt x="144" y="37"/>
                    </a:lnTo>
                    <a:lnTo>
                      <a:pt x="147" y="29"/>
                    </a:lnTo>
                    <a:lnTo>
                      <a:pt x="150" y="20"/>
                    </a:lnTo>
                    <a:lnTo>
                      <a:pt x="151" y="10"/>
                    </a:lnTo>
                    <a:lnTo>
                      <a:pt x="151"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p>
            </p:txBody>
          </p:sp>
          <p:sp>
            <p:nvSpPr>
              <p:cNvPr id="47" name="Rectangle 4607">
                <a:extLst>
                  <a:ext uri="{FF2B5EF4-FFF2-40B4-BE49-F238E27FC236}">
                    <a16:creationId xmlns="" xmlns:a16="http://schemas.microsoft.com/office/drawing/2014/main" id="{597A8F27-0C04-914C-BF53-20C2A5F15820}"/>
                  </a:ext>
                </a:extLst>
              </p:cNvPr>
              <p:cNvSpPr>
                <a:spLocks noChangeArrowheads="1"/>
              </p:cNvSpPr>
              <p:nvPr/>
            </p:nvSpPr>
            <p:spPr bwMode="auto">
              <a:xfrm>
                <a:off x="7258050" y="4837113"/>
                <a:ext cx="476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grpSp>
      </p:grpSp>
      <p:grpSp>
        <p:nvGrpSpPr>
          <p:cNvPr id="52" name="Group 51">
            <a:extLst>
              <a:ext uri="{FF2B5EF4-FFF2-40B4-BE49-F238E27FC236}">
                <a16:creationId xmlns="" xmlns:a16="http://schemas.microsoft.com/office/drawing/2014/main" id="{9C929F23-AA2F-E74A-9A05-B4B4EF1E3488}"/>
              </a:ext>
            </a:extLst>
          </p:cNvPr>
          <p:cNvGrpSpPr/>
          <p:nvPr/>
        </p:nvGrpSpPr>
        <p:grpSpPr>
          <a:xfrm>
            <a:off x="3494918" y="1889044"/>
            <a:ext cx="2166195" cy="2166195"/>
            <a:chOff x="5212389" y="1881462"/>
            <a:chExt cx="2166195" cy="2166195"/>
          </a:xfrm>
        </p:grpSpPr>
        <p:sp>
          <p:nvSpPr>
            <p:cNvPr id="53" name="Oval 52">
              <a:extLst>
                <a:ext uri="{FF2B5EF4-FFF2-40B4-BE49-F238E27FC236}">
                  <a16:creationId xmlns="" xmlns:a16="http://schemas.microsoft.com/office/drawing/2014/main" id="{0BF50ED6-1369-D340-B92E-B057734C678C}"/>
                </a:ext>
              </a:extLst>
            </p:cNvPr>
            <p:cNvSpPr/>
            <p:nvPr/>
          </p:nvSpPr>
          <p:spPr>
            <a:xfrm>
              <a:off x="5212389" y="1881462"/>
              <a:ext cx="2166195" cy="2166195"/>
            </a:xfrm>
            <a:prstGeom prst="ellipse">
              <a:avLst/>
            </a:prstGeom>
            <a:solidFill>
              <a:srgbClr val="7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2000" dirty="0"/>
                <a:t>שיפור הקשר עם התושב</a:t>
              </a:r>
              <a:endParaRPr lang="en-US" sz="2000" dirty="0"/>
            </a:p>
          </p:txBody>
        </p:sp>
        <p:grpSp>
          <p:nvGrpSpPr>
            <p:cNvPr id="54" name="Group 53" descr="Icon of human being and speech bubble. ">
              <a:extLst>
                <a:ext uri="{FF2B5EF4-FFF2-40B4-BE49-F238E27FC236}">
                  <a16:creationId xmlns="" xmlns:a16="http://schemas.microsoft.com/office/drawing/2014/main" id="{87B53A33-88A3-7D4A-BC64-D95547A69783}"/>
                </a:ext>
              </a:extLst>
            </p:cNvPr>
            <p:cNvGrpSpPr/>
            <p:nvPr/>
          </p:nvGrpSpPr>
          <p:grpSpPr>
            <a:xfrm>
              <a:off x="6149692" y="2321648"/>
              <a:ext cx="283666" cy="285251"/>
              <a:chOff x="3171788" y="779462"/>
              <a:chExt cx="284163" cy="285751"/>
            </a:xfrm>
            <a:solidFill>
              <a:schemeClr val="bg1"/>
            </a:solidFill>
          </p:grpSpPr>
          <p:sp>
            <p:nvSpPr>
              <p:cNvPr id="55" name="Freeform 2993">
                <a:extLst>
                  <a:ext uri="{FF2B5EF4-FFF2-40B4-BE49-F238E27FC236}">
                    <a16:creationId xmlns="" xmlns:a16="http://schemas.microsoft.com/office/drawing/2014/main" id="{AAED3103-3910-2740-9AE1-D53CE9287BAD}"/>
                  </a:ext>
                </a:extLst>
              </p:cNvPr>
              <p:cNvSpPr>
                <a:spLocks noEditPoints="1"/>
              </p:cNvSpPr>
              <p:nvPr/>
            </p:nvSpPr>
            <p:spPr bwMode="auto">
              <a:xfrm>
                <a:off x="3290851" y="779462"/>
                <a:ext cx="165100" cy="196850"/>
              </a:xfrm>
              <a:custGeom>
                <a:avLst/>
                <a:gdLst>
                  <a:gd name="T0" fmla="*/ 291 w 416"/>
                  <a:gd name="T1" fmla="*/ 221 h 493"/>
                  <a:gd name="T2" fmla="*/ 339 w 416"/>
                  <a:gd name="T3" fmla="*/ 173 h 493"/>
                  <a:gd name="T4" fmla="*/ 242 w 416"/>
                  <a:gd name="T5" fmla="*/ 221 h 493"/>
                  <a:gd name="T6" fmla="*/ 195 w 416"/>
                  <a:gd name="T7" fmla="*/ 173 h 493"/>
                  <a:gd name="T8" fmla="*/ 242 w 416"/>
                  <a:gd name="T9" fmla="*/ 221 h 493"/>
                  <a:gd name="T10" fmla="*/ 99 w 416"/>
                  <a:gd name="T11" fmla="*/ 221 h 493"/>
                  <a:gd name="T12" fmla="*/ 147 w 416"/>
                  <a:gd name="T13" fmla="*/ 173 h 493"/>
                  <a:gd name="T14" fmla="*/ 208 w 416"/>
                  <a:gd name="T15" fmla="*/ 0 h 493"/>
                  <a:gd name="T16" fmla="*/ 166 w 416"/>
                  <a:gd name="T17" fmla="*/ 3 h 493"/>
                  <a:gd name="T18" fmla="*/ 127 w 416"/>
                  <a:gd name="T19" fmla="*/ 15 h 493"/>
                  <a:gd name="T20" fmla="*/ 92 w 416"/>
                  <a:gd name="T21" fmla="*/ 33 h 493"/>
                  <a:gd name="T22" fmla="*/ 61 w 416"/>
                  <a:gd name="T23" fmla="*/ 57 h 493"/>
                  <a:gd name="T24" fmla="*/ 35 w 416"/>
                  <a:gd name="T25" fmla="*/ 85 h 493"/>
                  <a:gd name="T26" fmla="*/ 16 w 416"/>
                  <a:gd name="T27" fmla="*/ 117 h 493"/>
                  <a:gd name="T28" fmla="*/ 4 w 416"/>
                  <a:gd name="T29" fmla="*/ 153 h 493"/>
                  <a:gd name="T30" fmla="*/ 0 w 416"/>
                  <a:gd name="T31" fmla="*/ 192 h 493"/>
                  <a:gd name="T32" fmla="*/ 0 w 416"/>
                  <a:gd name="T33" fmla="*/ 194 h 493"/>
                  <a:gd name="T34" fmla="*/ 26 w 416"/>
                  <a:gd name="T35" fmla="*/ 204 h 493"/>
                  <a:gd name="T36" fmla="*/ 47 w 416"/>
                  <a:gd name="T37" fmla="*/ 220 h 493"/>
                  <a:gd name="T38" fmla="*/ 64 w 416"/>
                  <a:gd name="T39" fmla="*/ 238 h 493"/>
                  <a:gd name="T40" fmla="*/ 72 w 416"/>
                  <a:gd name="T41" fmla="*/ 260 h 493"/>
                  <a:gd name="T42" fmla="*/ 76 w 416"/>
                  <a:gd name="T43" fmla="*/ 277 h 493"/>
                  <a:gd name="T44" fmla="*/ 76 w 416"/>
                  <a:gd name="T45" fmla="*/ 293 h 493"/>
                  <a:gd name="T46" fmla="*/ 73 w 416"/>
                  <a:gd name="T47" fmla="*/ 311 h 493"/>
                  <a:gd name="T48" fmla="*/ 67 w 416"/>
                  <a:gd name="T49" fmla="*/ 330 h 493"/>
                  <a:gd name="T50" fmla="*/ 70 w 416"/>
                  <a:gd name="T51" fmla="*/ 333 h 493"/>
                  <a:gd name="T52" fmla="*/ 77 w 416"/>
                  <a:gd name="T53" fmla="*/ 349 h 493"/>
                  <a:gd name="T54" fmla="*/ 94 w 416"/>
                  <a:gd name="T55" fmla="*/ 361 h 493"/>
                  <a:gd name="T56" fmla="*/ 114 w 416"/>
                  <a:gd name="T57" fmla="*/ 371 h 493"/>
                  <a:gd name="T58" fmla="*/ 132 w 416"/>
                  <a:gd name="T59" fmla="*/ 378 h 493"/>
                  <a:gd name="T60" fmla="*/ 153 w 416"/>
                  <a:gd name="T61" fmla="*/ 383 h 493"/>
                  <a:gd name="T62" fmla="*/ 153 w 416"/>
                  <a:gd name="T63" fmla="*/ 428 h 493"/>
                  <a:gd name="T64" fmla="*/ 153 w 416"/>
                  <a:gd name="T65" fmla="*/ 465 h 493"/>
                  <a:gd name="T66" fmla="*/ 173 w 416"/>
                  <a:gd name="T67" fmla="*/ 473 h 493"/>
                  <a:gd name="T68" fmla="*/ 203 w 416"/>
                  <a:gd name="T69" fmla="*/ 446 h 493"/>
                  <a:gd name="T70" fmla="*/ 249 w 416"/>
                  <a:gd name="T71" fmla="*/ 406 h 493"/>
                  <a:gd name="T72" fmla="*/ 274 w 416"/>
                  <a:gd name="T73" fmla="*/ 385 h 493"/>
                  <a:gd name="T74" fmla="*/ 290 w 416"/>
                  <a:gd name="T75" fmla="*/ 371 h 493"/>
                  <a:gd name="T76" fmla="*/ 317 w 416"/>
                  <a:gd name="T77" fmla="*/ 358 h 493"/>
                  <a:gd name="T78" fmla="*/ 342 w 416"/>
                  <a:gd name="T79" fmla="*/ 341 h 493"/>
                  <a:gd name="T80" fmla="*/ 364 w 416"/>
                  <a:gd name="T81" fmla="*/ 321 h 493"/>
                  <a:gd name="T82" fmla="*/ 383 w 416"/>
                  <a:gd name="T83" fmla="*/ 299 h 493"/>
                  <a:gd name="T84" fmla="*/ 397 w 416"/>
                  <a:gd name="T85" fmla="*/ 276 h 493"/>
                  <a:gd name="T86" fmla="*/ 408 w 416"/>
                  <a:gd name="T87" fmla="*/ 249 h 493"/>
                  <a:gd name="T88" fmla="*/ 415 w 416"/>
                  <a:gd name="T89" fmla="*/ 222 h 493"/>
                  <a:gd name="T90" fmla="*/ 416 w 416"/>
                  <a:gd name="T91" fmla="*/ 192 h 493"/>
                  <a:gd name="T92" fmla="*/ 412 w 416"/>
                  <a:gd name="T93" fmla="*/ 154 h 493"/>
                  <a:gd name="T94" fmla="*/ 400 w 416"/>
                  <a:gd name="T95" fmla="*/ 117 h 493"/>
                  <a:gd name="T96" fmla="*/ 381 w 416"/>
                  <a:gd name="T97" fmla="*/ 85 h 493"/>
                  <a:gd name="T98" fmla="*/ 355 w 416"/>
                  <a:gd name="T99" fmla="*/ 57 h 493"/>
                  <a:gd name="T100" fmla="*/ 324 w 416"/>
                  <a:gd name="T101" fmla="*/ 33 h 493"/>
                  <a:gd name="T102" fmla="*/ 289 w 416"/>
                  <a:gd name="T103" fmla="*/ 15 h 493"/>
                  <a:gd name="T104" fmla="*/ 251 w 416"/>
                  <a:gd name="T105" fmla="*/ 3 h 493"/>
                  <a:gd name="T106" fmla="*/ 208 w 416"/>
                  <a:gd name="T10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93">
                    <a:moveTo>
                      <a:pt x="339" y="221"/>
                    </a:moveTo>
                    <a:lnTo>
                      <a:pt x="291" y="221"/>
                    </a:lnTo>
                    <a:lnTo>
                      <a:pt x="291" y="173"/>
                    </a:lnTo>
                    <a:lnTo>
                      <a:pt x="339" y="173"/>
                    </a:lnTo>
                    <a:lnTo>
                      <a:pt x="339" y="221"/>
                    </a:lnTo>
                    <a:close/>
                    <a:moveTo>
                      <a:pt x="242" y="221"/>
                    </a:moveTo>
                    <a:lnTo>
                      <a:pt x="195" y="221"/>
                    </a:lnTo>
                    <a:lnTo>
                      <a:pt x="195" y="173"/>
                    </a:lnTo>
                    <a:lnTo>
                      <a:pt x="242" y="173"/>
                    </a:lnTo>
                    <a:lnTo>
                      <a:pt x="242" y="221"/>
                    </a:lnTo>
                    <a:close/>
                    <a:moveTo>
                      <a:pt x="147" y="221"/>
                    </a:moveTo>
                    <a:lnTo>
                      <a:pt x="99" y="221"/>
                    </a:lnTo>
                    <a:lnTo>
                      <a:pt x="99" y="173"/>
                    </a:lnTo>
                    <a:lnTo>
                      <a:pt x="147" y="173"/>
                    </a:lnTo>
                    <a:lnTo>
                      <a:pt x="147" y="221"/>
                    </a:lnTo>
                    <a:close/>
                    <a:moveTo>
                      <a:pt x="208" y="0"/>
                    </a:moveTo>
                    <a:lnTo>
                      <a:pt x="186" y="1"/>
                    </a:lnTo>
                    <a:lnTo>
                      <a:pt x="166" y="3"/>
                    </a:lnTo>
                    <a:lnTo>
                      <a:pt x="146" y="8"/>
                    </a:lnTo>
                    <a:lnTo>
                      <a:pt x="127" y="15"/>
                    </a:lnTo>
                    <a:lnTo>
                      <a:pt x="109" y="23"/>
                    </a:lnTo>
                    <a:lnTo>
                      <a:pt x="92" y="33"/>
                    </a:lnTo>
                    <a:lnTo>
                      <a:pt x="76" y="44"/>
                    </a:lnTo>
                    <a:lnTo>
                      <a:pt x="61" y="57"/>
                    </a:lnTo>
                    <a:lnTo>
                      <a:pt x="47" y="70"/>
                    </a:lnTo>
                    <a:lnTo>
                      <a:pt x="35" y="85"/>
                    </a:lnTo>
                    <a:lnTo>
                      <a:pt x="25" y="101"/>
                    </a:lnTo>
                    <a:lnTo>
                      <a:pt x="16" y="117"/>
                    </a:lnTo>
                    <a:lnTo>
                      <a:pt x="9" y="135"/>
                    </a:lnTo>
                    <a:lnTo>
                      <a:pt x="4" y="153"/>
                    </a:lnTo>
                    <a:lnTo>
                      <a:pt x="1" y="173"/>
                    </a:lnTo>
                    <a:lnTo>
                      <a:pt x="0" y="192"/>
                    </a:lnTo>
                    <a:lnTo>
                      <a:pt x="0" y="192"/>
                    </a:lnTo>
                    <a:lnTo>
                      <a:pt x="0" y="194"/>
                    </a:lnTo>
                    <a:lnTo>
                      <a:pt x="14" y="198"/>
                    </a:lnTo>
                    <a:lnTo>
                      <a:pt x="26" y="204"/>
                    </a:lnTo>
                    <a:lnTo>
                      <a:pt x="38" y="211"/>
                    </a:lnTo>
                    <a:lnTo>
                      <a:pt x="47" y="220"/>
                    </a:lnTo>
                    <a:lnTo>
                      <a:pt x="57" y="228"/>
                    </a:lnTo>
                    <a:lnTo>
                      <a:pt x="64" y="238"/>
                    </a:lnTo>
                    <a:lnTo>
                      <a:pt x="69" y="248"/>
                    </a:lnTo>
                    <a:lnTo>
                      <a:pt x="72" y="260"/>
                    </a:lnTo>
                    <a:lnTo>
                      <a:pt x="74" y="268"/>
                    </a:lnTo>
                    <a:lnTo>
                      <a:pt x="76" y="277"/>
                    </a:lnTo>
                    <a:lnTo>
                      <a:pt x="76" y="285"/>
                    </a:lnTo>
                    <a:lnTo>
                      <a:pt x="76" y="293"/>
                    </a:lnTo>
                    <a:lnTo>
                      <a:pt x="74" y="303"/>
                    </a:lnTo>
                    <a:lnTo>
                      <a:pt x="73" y="311"/>
                    </a:lnTo>
                    <a:lnTo>
                      <a:pt x="71" y="321"/>
                    </a:lnTo>
                    <a:lnTo>
                      <a:pt x="67" y="330"/>
                    </a:lnTo>
                    <a:lnTo>
                      <a:pt x="69" y="332"/>
                    </a:lnTo>
                    <a:lnTo>
                      <a:pt x="70" y="333"/>
                    </a:lnTo>
                    <a:lnTo>
                      <a:pt x="73" y="341"/>
                    </a:lnTo>
                    <a:lnTo>
                      <a:pt x="77" y="349"/>
                    </a:lnTo>
                    <a:lnTo>
                      <a:pt x="85" y="355"/>
                    </a:lnTo>
                    <a:lnTo>
                      <a:pt x="94" y="361"/>
                    </a:lnTo>
                    <a:lnTo>
                      <a:pt x="104" y="366"/>
                    </a:lnTo>
                    <a:lnTo>
                      <a:pt x="114" y="371"/>
                    </a:lnTo>
                    <a:lnTo>
                      <a:pt x="123" y="374"/>
                    </a:lnTo>
                    <a:lnTo>
                      <a:pt x="132" y="378"/>
                    </a:lnTo>
                    <a:lnTo>
                      <a:pt x="142" y="380"/>
                    </a:lnTo>
                    <a:lnTo>
                      <a:pt x="153" y="383"/>
                    </a:lnTo>
                    <a:lnTo>
                      <a:pt x="153" y="403"/>
                    </a:lnTo>
                    <a:lnTo>
                      <a:pt x="153" y="428"/>
                    </a:lnTo>
                    <a:lnTo>
                      <a:pt x="153" y="449"/>
                    </a:lnTo>
                    <a:lnTo>
                      <a:pt x="153" y="465"/>
                    </a:lnTo>
                    <a:lnTo>
                      <a:pt x="153" y="493"/>
                    </a:lnTo>
                    <a:lnTo>
                      <a:pt x="173" y="473"/>
                    </a:lnTo>
                    <a:lnTo>
                      <a:pt x="185" y="462"/>
                    </a:lnTo>
                    <a:lnTo>
                      <a:pt x="203" y="446"/>
                    </a:lnTo>
                    <a:lnTo>
                      <a:pt x="227" y="427"/>
                    </a:lnTo>
                    <a:lnTo>
                      <a:pt x="249" y="406"/>
                    </a:lnTo>
                    <a:lnTo>
                      <a:pt x="262" y="395"/>
                    </a:lnTo>
                    <a:lnTo>
                      <a:pt x="274" y="385"/>
                    </a:lnTo>
                    <a:lnTo>
                      <a:pt x="284" y="377"/>
                    </a:lnTo>
                    <a:lnTo>
                      <a:pt x="290" y="371"/>
                    </a:lnTo>
                    <a:lnTo>
                      <a:pt x="304" y="365"/>
                    </a:lnTo>
                    <a:lnTo>
                      <a:pt x="317" y="358"/>
                    </a:lnTo>
                    <a:lnTo>
                      <a:pt x="330" y="349"/>
                    </a:lnTo>
                    <a:lnTo>
                      <a:pt x="342" y="341"/>
                    </a:lnTo>
                    <a:lnTo>
                      <a:pt x="353" y="332"/>
                    </a:lnTo>
                    <a:lnTo>
                      <a:pt x="364" y="321"/>
                    </a:lnTo>
                    <a:lnTo>
                      <a:pt x="373" y="310"/>
                    </a:lnTo>
                    <a:lnTo>
                      <a:pt x="383" y="299"/>
                    </a:lnTo>
                    <a:lnTo>
                      <a:pt x="390" y="288"/>
                    </a:lnTo>
                    <a:lnTo>
                      <a:pt x="397" y="276"/>
                    </a:lnTo>
                    <a:lnTo>
                      <a:pt x="403" y="263"/>
                    </a:lnTo>
                    <a:lnTo>
                      <a:pt x="408" y="249"/>
                    </a:lnTo>
                    <a:lnTo>
                      <a:pt x="411" y="235"/>
                    </a:lnTo>
                    <a:lnTo>
                      <a:pt x="415" y="222"/>
                    </a:lnTo>
                    <a:lnTo>
                      <a:pt x="416" y="208"/>
                    </a:lnTo>
                    <a:lnTo>
                      <a:pt x="416" y="192"/>
                    </a:lnTo>
                    <a:lnTo>
                      <a:pt x="416" y="173"/>
                    </a:lnTo>
                    <a:lnTo>
                      <a:pt x="412" y="154"/>
                    </a:lnTo>
                    <a:lnTo>
                      <a:pt x="408" y="135"/>
                    </a:lnTo>
                    <a:lnTo>
                      <a:pt x="400" y="117"/>
                    </a:lnTo>
                    <a:lnTo>
                      <a:pt x="391" y="101"/>
                    </a:lnTo>
                    <a:lnTo>
                      <a:pt x="381" y="85"/>
                    </a:lnTo>
                    <a:lnTo>
                      <a:pt x="368" y="70"/>
                    </a:lnTo>
                    <a:lnTo>
                      <a:pt x="355" y="57"/>
                    </a:lnTo>
                    <a:lnTo>
                      <a:pt x="341" y="44"/>
                    </a:lnTo>
                    <a:lnTo>
                      <a:pt x="324" y="33"/>
                    </a:lnTo>
                    <a:lnTo>
                      <a:pt x="308" y="23"/>
                    </a:lnTo>
                    <a:lnTo>
                      <a:pt x="289" y="15"/>
                    </a:lnTo>
                    <a:lnTo>
                      <a:pt x="270" y="8"/>
                    </a:lnTo>
                    <a:lnTo>
                      <a:pt x="251" y="3"/>
                    </a:lnTo>
                    <a:lnTo>
                      <a:pt x="229" y="1"/>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dirty="0"/>
              </a:p>
            </p:txBody>
          </p:sp>
          <p:sp>
            <p:nvSpPr>
              <p:cNvPr id="56" name="Freeform 2994">
                <a:extLst>
                  <a:ext uri="{FF2B5EF4-FFF2-40B4-BE49-F238E27FC236}">
                    <a16:creationId xmlns="" xmlns:a16="http://schemas.microsoft.com/office/drawing/2014/main" id="{588B4C7A-9676-C546-A77C-7E9DFF1F3DBC}"/>
                  </a:ext>
                </a:extLst>
              </p:cNvPr>
              <p:cNvSpPr>
                <a:spLocks/>
              </p:cNvSpPr>
              <p:nvPr/>
            </p:nvSpPr>
            <p:spPr bwMode="auto">
              <a:xfrm>
                <a:off x="3171788" y="863600"/>
                <a:ext cx="190500" cy="201613"/>
              </a:xfrm>
              <a:custGeom>
                <a:avLst/>
                <a:gdLst>
                  <a:gd name="T0" fmla="*/ 393 w 480"/>
                  <a:gd name="T1" fmla="*/ 357 h 507"/>
                  <a:gd name="T2" fmla="*/ 312 w 480"/>
                  <a:gd name="T3" fmla="*/ 312 h 507"/>
                  <a:gd name="T4" fmla="*/ 320 w 480"/>
                  <a:gd name="T5" fmla="*/ 267 h 507"/>
                  <a:gd name="T6" fmla="*/ 324 w 480"/>
                  <a:gd name="T7" fmla="*/ 261 h 507"/>
                  <a:gd name="T8" fmla="*/ 329 w 480"/>
                  <a:gd name="T9" fmla="*/ 254 h 507"/>
                  <a:gd name="T10" fmla="*/ 332 w 480"/>
                  <a:gd name="T11" fmla="*/ 244 h 507"/>
                  <a:gd name="T12" fmla="*/ 336 w 480"/>
                  <a:gd name="T13" fmla="*/ 231 h 507"/>
                  <a:gd name="T14" fmla="*/ 338 w 480"/>
                  <a:gd name="T15" fmla="*/ 219 h 507"/>
                  <a:gd name="T16" fmla="*/ 339 w 480"/>
                  <a:gd name="T17" fmla="*/ 203 h 507"/>
                  <a:gd name="T18" fmla="*/ 350 w 480"/>
                  <a:gd name="T19" fmla="*/ 190 h 507"/>
                  <a:gd name="T20" fmla="*/ 354 w 480"/>
                  <a:gd name="T21" fmla="*/ 185 h 507"/>
                  <a:gd name="T22" fmla="*/ 356 w 480"/>
                  <a:gd name="T23" fmla="*/ 179 h 507"/>
                  <a:gd name="T24" fmla="*/ 357 w 480"/>
                  <a:gd name="T25" fmla="*/ 173 h 507"/>
                  <a:gd name="T26" fmla="*/ 358 w 480"/>
                  <a:gd name="T27" fmla="*/ 166 h 507"/>
                  <a:gd name="T28" fmla="*/ 357 w 480"/>
                  <a:gd name="T29" fmla="*/ 149 h 507"/>
                  <a:gd name="T30" fmla="*/ 354 w 480"/>
                  <a:gd name="T31" fmla="*/ 140 h 507"/>
                  <a:gd name="T32" fmla="*/ 350 w 480"/>
                  <a:gd name="T33" fmla="*/ 131 h 507"/>
                  <a:gd name="T34" fmla="*/ 343 w 480"/>
                  <a:gd name="T35" fmla="*/ 125 h 507"/>
                  <a:gd name="T36" fmla="*/ 355 w 480"/>
                  <a:gd name="T37" fmla="*/ 84 h 507"/>
                  <a:gd name="T38" fmla="*/ 353 w 480"/>
                  <a:gd name="T39" fmla="*/ 54 h 507"/>
                  <a:gd name="T40" fmla="*/ 336 w 480"/>
                  <a:gd name="T41" fmla="*/ 28 h 507"/>
                  <a:gd name="T42" fmla="*/ 305 w 480"/>
                  <a:gd name="T43" fmla="*/ 9 h 507"/>
                  <a:gd name="T44" fmla="*/ 286 w 480"/>
                  <a:gd name="T45" fmla="*/ 4 h 507"/>
                  <a:gd name="T46" fmla="*/ 267 w 480"/>
                  <a:gd name="T47" fmla="*/ 0 h 507"/>
                  <a:gd name="T48" fmla="*/ 251 w 480"/>
                  <a:gd name="T49" fmla="*/ 0 h 507"/>
                  <a:gd name="T50" fmla="*/ 232 w 480"/>
                  <a:gd name="T51" fmla="*/ 2 h 507"/>
                  <a:gd name="T52" fmla="*/ 217 w 480"/>
                  <a:gd name="T53" fmla="*/ 4 h 507"/>
                  <a:gd name="T54" fmla="*/ 203 w 480"/>
                  <a:gd name="T55" fmla="*/ 8 h 507"/>
                  <a:gd name="T56" fmla="*/ 192 w 480"/>
                  <a:gd name="T57" fmla="*/ 11 h 507"/>
                  <a:gd name="T58" fmla="*/ 157 w 480"/>
                  <a:gd name="T59" fmla="*/ 38 h 507"/>
                  <a:gd name="T60" fmla="*/ 154 w 480"/>
                  <a:gd name="T61" fmla="*/ 44 h 507"/>
                  <a:gd name="T62" fmla="*/ 140 w 480"/>
                  <a:gd name="T63" fmla="*/ 46 h 507"/>
                  <a:gd name="T64" fmla="*/ 131 w 480"/>
                  <a:gd name="T65" fmla="*/ 48 h 507"/>
                  <a:gd name="T66" fmla="*/ 126 w 480"/>
                  <a:gd name="T67" fmla="*/ 53 h 507"/>
                  <a:gd name="T68" fmla="*/ 123 w 480"/>
                  <a:gd name="T69" fmla="*/ 56 h 507"/>
                  <a:gd name="T70" fmla="*/ 118 w 480"/>
                  <a:gd name="T71" fmla="*/ 66 h 507"/>
                  <a:gd name="T72" fmla="*/ 118 w 480"/>
                  <a:gd name="T73" fmla="*/ 75 h 507"/>
                  <a:gd name="T74" fmla="*/ 118 w 480"/>
                  <a:gd name="T75" fmla="*/ 84 h 507"/>
                  <a:gd name="T76" fmla="*/ 121 w 480"/>
                  <a:gd name="T77" fmla="*/ 92 h 507"/>
                  <a:gd name="T78" fmla="*/ 123 w 480"/>
                  <a:gd name="T79" fmla="*/ 100 h 507"/>
                  <a:gd name="T80" fmla="*/ 125 w 480"/>
                  <a:gd name="T81" fmla="*/ 109 h 507"/>
                  <a:gd name="T82" fmla="*/ 132 w 480"/>
                  <a:gd name="T83" fmla="*/ 125 h 507"/>
                  <a:gd name="T84" fmla="*/ 116 w 480"/>
                  <a:gd name="T85" fmla="*/ 148 h 507"/>
                  <a:gd name="T86" fmla="*/ 115 w 480"/>
                  <a:gd name="T87" fmla="*/ 174 h 507"/>
                  <a:gd name="T88" fmla="*/ 118 w 480"/>
                  <a:gd name="T89" fmla="*/ 185 h 507"/>
                  <a:gd name="T90" fmla="*/ 124 w 480"/>
                  <a:gd name="T91" fmla="*/ 193 h 507"/>
                  <a:gd name="T92" fmla="*/ 130 w 480"/>
                  <a:gd name="T93" fmla="*/ 199 h 507"/>
                  <a:gd name="T94" fmla="*/ 138 w 480"/>
                  <a:gd name="T95" fmla="*/ 216 h 507"/>
                  <a:gd name="T96" fmla="*/ 144 w 480"/>
                  <a:gd name="T97" fmla="*/ 242 h 507"/>
                  <a:gd name="T98" fmla="*/ 161 w 480"/>
                  <a:gd name="T99" fmla="*/ 268 h 507"/>
                  <a:gd name="T100" fmla="*/ 168 w 480"/>
                  <a:gd name="T101" fmla="*/ 312 h 507"/>
                  <a:gd name="T102" fmla="*/ 87 w 480"/>
                  <a:gd name="T103" fmla="*/ 357 h 507"/>
                  <a:gd name="T104" fmla="*/ 19 w 480"/>
                  <a:gd name="T105" fmla="*/ 399 h 507"/>
                  <a:gd name="T106" fmla="*/ 2 w 480"/>
                  <a:gd name="T107" fmla="*/ 420 h 507"/>
                  <a:gd name="T108" fmla="*/ 4 w 480"/>
                  <a:gd name="T109" fmla="*/ 504 h 507"/>
                  <a:gd name="T110" fmla="*/ 473 w 480"/>
                  <a:gd name="T111" fmla="*/ 506 h 507"/>
                  <a:gd name="T112" fmla="*/ 480 w 480"/>
                  <a:gd name="T113" fmla="*/ 424 h 507"/>
                  <a:gd name="T114" fmla="*/ 471 w 480"/>
                  <a:gd name="T115" fmla="*/ 4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0" h="507">
                    <a:moveTo>
                      <a:pt x="446" y="388"/>
                    </a:moveTo>
                    <a:lnTo>
                      <a:pt x="435" y="380"/>
                    </a:lnTo>
                    <a:lnTo>
                      <a:pt x="418" y="370"/>
                    </a:lnTo>
                    <a:lnTo>
                      <a:pt x="393" y="357"/>
                    </a:lnTo>
                    <a:lnTo>
                      <a:pt x="367" y="344"/>
                    </a:lnTo>
                    <a:lnTo>
                      <a:pt x="339" y="331"/>
                    </a:lnTo>
                    <a:lnTo>
                      <a:pt x="312" y="319"/>
                    </a:lnTo>
                    <a:lnTo>
                      <a:pt x="312" y="312"/>
                    </a:lnTo>
                    <a:lnTo>
                      <a:pt x="312" y="280"/>
                    </a:lnTo>
                    <a:lnTo>
                      <a:pt x="312" y="274"/>
                    </a:lnTo>
                    <a:lnTo>
                      <a:pt x="316" y="272"/>
                    </a:lnTo>
                    <a:lnTo>
                      <a:pt x="320" y="267"/>
                    </a:lnTo>
                    <a:lnTo>
                      <a:pt x="320" y="266"/>
                    </a:lnTo>
                    <a:lnTo>
                      <a:pt x="320" y="266"/>
                    </a:lnTo>
                    <a:lnTo>
                      <a:pt x="323" y="263"/>
                    </a:lnTo>
                    <a:lnTo>
                      <a:pt x="324" y="261"/>
                    </a:lnTo>
                    <a:lnTo>
                      <a:pt x="325" y="260"/>
                    </a:lnTo>
                    <a:lnTo>
                      <a:pt x="325" y="260"/>
                    </a:lnTo>
                    <a:lnTo>
                      <a:pt x="326" y="256"/>
                    </a:lnTo>
                    <a:lnTo>
                      <a:pt x="329" y="254"/>
                    </a:lnTo>
                    <a:lnTo>
                      <a:pt x="329" y="253"/>
                    </a:lnTo>
                    <a:lnTo>
                      <a:pt x="329" y="251"/>
                    </a:lnTo>
                    <a:lnTo>
                      <a:pt x="331" y="248"/>
                    </a:lnTo>
                    <a:lnTo>
                      <a:pt x="332" y="244"/>
                    </a:lnTo>
                    <a:lnTo>
                      <a:pt x="332" y="243"/>
                    </a:lnTo>
                    <a:lnTo>
                      <a:pt x="332" y="243"/>
                    </a:lnTo>
                    <a:lnTo>
                      <a:pt x="335" y="237"/>
                    </a:lnTo>
                    <a:lnTo>
                      <a:pt x="336" y="231"/>
                    </a:lnTo>
                    <a:lnTo>
                      <a:pt x="336" y="231"/>
                    </a:lnTo>
                    <a:lnTo>
                      <a:pt x="336" y="231"/>
                    </a:lnTo>
                    <a:lnTo>
                      <a:pt x="337" y="225"/>
                    </a:lnTo>
                    <a:lnTo>
                      <a:pt x="338" y="219"/>
                    </a:lnTo>
                    <a:lnTo>
                      <a:pt x="338" y="217"/>
                    </a:lnTo>
                    <a:lnTo>
                      <a:pt x="338" y="215"/>
                    </a:lnTo>
                    <a:lnTo>
                      <a:pt x="339" y="209"/>
                    </a:lnTo>
                    <a:lnTo>
                      <a:pt x="339" y="203"/>
                    </a:lnTo>
                    <a:lnTo>
                      <a:pt x="345" y="197"/>
                    </a:lnTo>
                    <a:lnTo>
                      <a:pt x="350" y="191"/>
                    </a:lnTo>
                    <a:lnTo>
                      <a:pt x="350" y="190"/>
                    </a:lnTo>
                    <a:lnTo>
                      <a:pt x="350" y="190"/>
                    </a:lnTo>
                    <a:lnTo>
                      <a:pt x="353" y="187"/>
                    </a:lnTo>
                    <a:lnTo>
                      <a:pt x="354" y="185"/>
                    </a:lnTo>
                    <a:lnTo>
                      <a:pt x="354" y="185"/>
                    </a:lnTo>
                    <a:lnTo>
                      <a:pt x="354" y="185"/>
                    </a:lnTo>
                    <a:lnTo>
                      <a:pt x="355" y="182"/>
                    </a:lnTo>
                    <a:lnTo>
                      <a:pt x="355" y="180"/>
                    </a:lnTo>
                    <a:lnTo>
                      <a:pt x="355" y="179"/>
                    </a:lnTo>
                    <a:lnTo>
                      <a:pt x="356" y="179"/>
                    </a:lnTo>
                    <a:lnTo>
                      <a:pt x="356" y="176"/>
                    </a:lnTo>
                    <a:lnTo>
                      <a:pt x="357" y="174"/>
                    </a:lnTo>
                    <a:lnTo>
                      <a:pt x="357" y="173"/>
                    </a:lnTo>
                    <a:lnTo>
                      <a:pt x="357" y="173"/>
                    </a:lnTo>
                    <a:lnTo>
                      <a:pt x="357" y="169"/>
                    </a:lnTo>
                    <a:lnTo>
                      <a:pt x="357" y="167"/>
                    </a:lnTo>
                    <a:lnTo>
                      <a:pt x="358" y="167"/>
                    </a:lnTo>
                    <a:lnTo>
                      <a:pt x="358" y="166"/>
                    </a:lnTo>
                    <a:lnTo>
                      <a:pt x="358" y="163"/>
                    </a:lnTo>
                    <a:lnTo>
                      <a:pt x="358" y="160"/>
                    </a:lnTo>
                    <a:lnTo>
                      <a:pt x="358" y="155"/>
                    </a:lnTo>
                    <a:lnTo>
                      <a:pt x="357" y="149"/>
                    </a:lnTo>
                    <a:lnTo>
                      <a:pt x="357" y="149"/>
                    </a:lnTo>
                    <a:lnTo>
                      <a:pt x="357" y="148"/>
                    </a:lnTo>
                    <a:lnTo>
                      <a:pt x="356" y="143"/>
                    </a:lnTo>
                    <a:lnTo>
                      <a:pt x="354" y="140"/>
                    </a:lnTo>
                    <a:lnTo>
                      <a:pt x="354" y="138"/>
                    </a:lnTo>
                    <a:lnTo>
                      <a:pt x="354" y="138"/>
                    </a:lnTo>
                    <a:lnTo>
                      <a:pt x="353" y="135"/>
                    </a:lnTo>
                    <a:lnTo>
                      <a:pt x="350" y="131"/>
                    </a:lnTo>
                    <a:lnTo>
                      <a:pt x="349" y="131"/>
                    </a:lnTo>
                    <a:lnTo>
                      <a:pt x="349" y="131"/>
                    </a:lnTo>
                    <a:lnTo>
                      <a:pt x="347" y="128"/>
                    </a:lnTo>
                    <a:lnTo>
                      <a:pt x="343" y="125"/>
                    </a:lnTo>
                    <a:lnTo>
                      <a:pt x="344" y="122"/>
                    </a:lnTo>
                    <a:lnTo>
                      <a:pt x="347" y="117"/>
                    </a:lnTo>
                    <a:lnTo>
                      <a:pt x="351" y="100"/>
                    </a:lnTo>
                    <a:lnTo>
                      <a:pt x="355" y="84"/>
                    </a:lnTo>
                    <a:lnTo>
                      <a:pt x="355" y="77"/>
                    </a:lnTo>
                    <a:lnTo>
                      <a:pt x="355" y="69"/>
                    </a:lnTo>
                    <a:lnTo>
                      <a:pt x="354" y="61"/>
                    </a:lnTo>
                    <a:lnTo>
                      <a:pt x="353" y="54"/>
                    </a:lnTo>
                    <a:lnTo>
                      <a:pt x="350" y="47"/>
                    </a:lnTo>
                    <a:lnTo>
                      <a:pt x="347" y="40"/>
                    </a:lnTo>
                    <a:lnTo>
                      <a:pt x="342" y="34"/>
                    </a:lnTo>
                    <a:lnTo>
                      <a:pt x="336" y="28"/>
                    </a:lnTo>
                    <a:lnTo>
                      <a:pt x="330" y="22"/>
                    </a:lnTo>
                    <a:lnTo>
                      <a:pt x="323" y="17"/>
                    </a:lnTo>
                    <a:lnTo>
                      <a:pt x="314" y="12"/>
                    </a:lnTo>
                    <a:lnTo>
                      <a:pt x="305" y="9"/>
                    </a:lnTo>
                    <a:lnTo>
                      <a:pt x="305" y="9"/>
                    </a:lnTo>
                    <a:lnTo>
                      <a:pt x="305" y="9"/>
                    </a:lnTo>
                    <a:lnTo>
                      <a:pt x="295" y="6"/>
                    </a:lnTo>
                    <a:lnTo>
                      <a:pt x="286" y="4"/>
                    </a:lnTo>
                    <a:lnTo>
                      <a:pt x="276" y="2"/>
                    </a:lnTo>
                    <a:lnTo>
                      <a:pt x="267" y="0"/>
                    </a:lnTo>
                    <a:lnTo>
                      <a:pt x="267" y="0"/>
                    </a:lnTo>
                    <a:lnTo>
                      <a:pt x="267" y="0"/>
                    </a:lnTo>
                    <a:lnTo>
                      <a:pt x="263" y="0"/>
                    </a:lnTo>
                    <a:lnTo>
                      <a:pt x="260" y="0"/>
                    </a:lnTo>
                    <a:lnTo>
                      <a:pt x="255" y="0"/>
                    </a:lnTo>
                    <a:lnTo>
                      <a:pt x="251" y="0"/>
                    </a:lnTo>
                    <a:lnTo>
                      <a:pt x="244" y="0"/>
                    </a:lnTo>
                    <a:lnTo>
                      <a:pt x="237" y="0"/>
                    </a:lnTo>
                    <a:lnTo>
                      <a:pt x="235" y="0"/>
                    </a:lnTo>
                    <a:lnTo>
                      <a:pt x="232" y="2"/>
                    </a:lnTo>
                    <a:lnTo>
                      <a:pt x="229" y="2"/>
                    </a:lnTo>
                    <a:lnTo>
                      <a:pt x="224" y="3"/>
                    </a:lnTo>
                    <a:lnTo>
                      <a:pt x="220" y="3"/>
                    </a:lnTo>
                    <a:lnTo>
                      <a:pt x="217" y="4"/>
                    </a:lnTo>
                    <a:lnTo>
                      <a:pt x="215" y="4"/>
                    </a:lnTo>
                    <a:lnTo>
                      <a:pt x="212" y="5"/>
                    </a:lnTo>
                    <a:lnTo>
                      <a:pt x="207" y="6"/>
                    </a:lnTo>
                    <a:lnTo>
                      <a:pt x="203" y="8"/>
                    </a:lnTo>
                    <a:lnTo>
                      <a:pt x="199" y="9"/>
                    </a:lnTo>
                    <a:lnTo>
                      <a:pt x="195" y="10"/>
                    </a:lnTo>
                    <a:lnTo>
                      <a:pt x="193" y="10"/>
                    </a:lnTo>
                    <a:lnTo>
                      <a:pt x="192" y="11"/>
                    </a:lnTo>
                    <a:lnTo>
                      <a:pt x="181" y="16"/>
                    </a:lnTo>
                    <a:lnTo>
                      <a:pt x="172" y="23"/>
                    </a:lnTo>
                    <a:lnTo>
                      <a:pt x="163" y="30"/>
                    </a:lnTo>
                    <a:lnTo>
                      <a:pt x="157" y="38"/>
                    </a:lnTo>
                    <a:lnTo>
                      <a:pt x="157" y="38"/>
                    </a:lnTo>
                    <a:lnTo>
                      <a:pt x="156" y="38"/>
                    </a:lnTo>
                    <a:lnTo>
                      <a:pt x="155" y="42"/>
                    </a:lnTo>
                    <a:lnTo>
                      <a:pt x="154" y="44"/>
                    </a:lnTo>
                    <a:lnTo>
                      <a:pt x="150" y="44"/>
                    </a:lnTo>
                    <a:lnTo>
                      <a:pt x="148" y="44"/>
                    </a:lnTo>
                    <a:lnTo>
                      <a:pt x="143" y="44"/>
                    </a:lnTo>
                    <a:lnTo>
                      <a:pt x="140" y="46"/>
                    </a:lnTo>
                    <a:lnTo>
                      <a:pt x="138" y="46"/>
                    </a:lnTo>
                    <a:lnTo>
                      <a:pt x="137" y="46"/>
                    </a:lnTo>
                    <a:lnTo>
                      <a:pt x="135" y="47"/>
                    </a:lnTo>
                    <a:lnTo>
                      <a:pt x="131" y="48"/>
                    </a:lnTo>
                    <a:lnTo>
                      <a:pt x="131" y="48"/>
                    </a:lnTo>
                    <a:lnTo>
                      <a:pt x="130" y="49"/>
                    </a:lnTo>
                    <a:lnTo>
                      <a:pt x="128" y="50"/>
                    </a:lnTo>
                    <a:lnTo>
                      <a:pt x="126" y="53"/>
                    </a:lnTo>
                    <a:lnTo>
                      <a:pt x="125" y="53"/>
                    </a:lnTo>
                    <a:lnTo>
                      <a:pt x="125" y="53"/>
                    </a:lnTo>
                    <a:lnTo>
                      <a:pt x="124" y="55"/>
                    </a:lnTo>
                    <a:lnTo>
                      <a:pt x="123" y="56"/>
                    </a:lnTo>
                    <a:lnTo>
                      <a:pt x="121" y="60"/>
                    </a:lnTo>
                    <a:lnTo>
                      <a:pt x="119" y="63"/>
                    </a:lnTo>
                    <a:lnTo>
                      <a:pt x="119" y="65"/>
                    </a:lnTo>
                    <a:lnTo>
                      <a:pt x="118" y="66"/>
                    </a:lnTo>
                    <a:lnTo>
                      <a:pt x="118" y="68"/>
                    </a:lnTo>
                    <a:lnTo>
                      <a:pt x="118" y="71"/>
                    </a:lnTo>
                    <a:lnTo>
                      <a:pt x="118" y="73"/>
                    </a:lnTo>
                    <a:lnTo>
                      <a:pt x="118" y="75"/>
                    </a:lnTo>
                    <a:lnTo>
                      <a:pt x="118" y="77"/>
                    </a:lnTo>
                    <a:lnTo>
                      <a:pt x="118" y="79"/>
                    </a:lnTo>
                    <a:lnTo>
                      <a:pt x="118" y="81"/>
                    </a:lnTo>
                    <a:lnTo>
                      <a:pt x="118" y="84"/>
                    </a:lnTo>
                    <a:lnTo>
                      <a:pt x="119" y="85"/>
                    </a:lnTo>
                    <a:lnTo>
                      <a:pt x="119" y="87"/>
                    </a:lnTo>
                    <a:lnTo>
                      <a:pt x="119" y="90"/>
                    </a:lnTo>
                    <a:lnTo>
                      <a:pt x="121" y="92"/>
                    </a:lnTo>
                    <a:lnTo>
                      <a:pt x="121" y="94"/>
                    </a:lnTo>
                    <a:lnTo>
                      <a:pt x="122" y="96"/>
                    </a:lnTo>
                    <a:lnTo>
                      <a:pt x="122" y="98"/>
                    </a:lnTo>
                    <a:lnTo>
                      <a:pt x="123" y="100"/>
                    </a:lnTo>
                    <a:lnTo>
                      <a:pt x="124" y="103"/>
                    </a:lnTo>
                    <a:lnTo>
                      <a:pt x="125" y="106"/>
                    </a:lnTo>
                    <a:lnTo>
                      <a:pt x="125" y="107"/>
                    </a:lnTo>
                    <a:lnTo>
                      <a:pt x="125" y="109"/>
                    </a:lnTo>
                    <a:lnTo>
                      <a:pt x="129" y="117"/>
                    </a:lnTo>
                    <a:lnTo>
                      <a:pt x="132" y="125"/>
                    </a:lnTo>
                    <a:lnTo>
                      <a:pt x="132" y="125"/>
                    </a:lnTo>
                    <a:lnTo>
                      <a:pt x="132" y="125"/>
                    </a:lnTo>
                    <a:lnTo>
                      <a:pt x="126" y="130"/>
                    </a:lnTo>
                    <a:lnTo>
                      <a:pt x="122" y="136"/>
                    </a:lnTo>
                    <a:lnTo>
                      <a:pt x="118" y="142"/>
                    </a:lnTo>
                    <a:lnTo>
                      <a:pt x="116" y="148"/>
                    </a:lnTo>
                    <a:lnTo>
                      <a:pt x="115" y="155"/>
                    </a:lnTo>
                    <a:lnTo>
                      <a:pt x="115" y="163"/>
                    </a:lnTo>
                    <a:lnTo>
                      <a:pt x="115" y="168"/>
                    </a:lnTo>
                    <a:lnTo>
                      <a:pt x="115" y="174"/>
                    </a:lnTo>
                    <a:lnTo>
                      <a:pt x="116" y="175"/>
                    </a:lnTo>
                    <a:lnTo>
                      <a:pt x="116" y="175"/>
                    </a:lnTo>
                    <a:lnTo>
                      <a:pt x="117" y="180"/>
                    </a:lnTo>
                    <a:lnTo>
                      <a:pt x="118" y="185"/>
                    </a:lnTo>
                    <a:lnTo>
                      <a:pt x="119" y="186"/>
                    </a:lnTo>
                    <a:lnTo>
                      <a:pt x="119" y="187"/>
                    </a:lnTo>
                    <a:lnTo>
                      <a:pt x="122" y="190"/>
                    </a:lnTo>
                    <a:lnTo>
                      <a:pt x="124" y="193"/>
                    </a:lnTo>
                    <a:lnTo>
                      <a:pt x="125" y="194"/>
                    </a:lnTo>
                    <a:lnTo>
                      <a:pt x="125" y="195"/>
                    </a:lnTo>
                    <a:lnTo>
                      <a:pt x="128" y="198"/>
                    </a:lnTo>
                    <a:lnTo>
                      <a:pt x="130" y="199"/>
                    </a:lnTo>
                    <a:lnTo>
                      <a:pt x="134" y="201"/>
                    </a:lnTo>
                    <a:lnTo>
                      <a:pt x="137" y="203"/>
                    </a:lnTo>
                    <a:lnTo>
                      <a:pt x="137" y="210"/>
                    </a:lnTo>
                    <a:lnTo>
                      <a:pt x="138" y="216"/>
                    </a:lnTo>
                    <a:lnTo>
                      <a:pt x="138" y="218"/>
                    </a:lnTo>
                    <a:lnTo>
                      <a:pt x="138" y="220"/>
                    </a:lnTo>
                    <a:lnTo>
                      <a:pt x="141" y="231"/>
                    </a:lnTo>
                    <a:lnTo>
                      <a:pt x="144" y="242"/>
                    </a:lnTo>
                    <a:lnTo>
                      <a:pt x="148" y="250"/>
                    </a:lnTo>
                    <a:lnTo>
                      <a:pt x="151" y="257"/>
                    </a:lnTo>
                    <a:lnTo>
                      <a:pt x="156" y="263"/>
                    </a:lnTo>
                    <a:lnTo>
                      <a:pt x="161" y="268"/>
                    </a:lnTo>
                    <a:lnTo>
                      <a:pt x="165" y="272"/>
                    </a:lnTo>
                    <a:lnTo>
                      <a:pt x="168" y="275"/>
                    </a:lnTo>
                    <a:lnTo>
                      <a:pt x="168" y="281"/>
                    </a:lnTo>
                    <a:lnTo>
                      <a:pt x="168" y="312"/>
                    </a:lnTo>
                    <a:lnTo>
                      <a:pt x="168" y="319"/>
                    </a:lnTo>
                    <a:lnTo>
                      <a:pt x="142" y="331"/>
                    </a:lnTo>
                    <a:lnTo>
                      <a:pt x="115" y="344"/>
                    </a:lnTo>
                    <a:lnTo>
                      <a:pt x="87" y="357"/>
                    </a:lnTo>
                    <a:lnTo>
                      <a:pt x="62" y="370"/>
                    </a:lnTo>
                    <a:lnTo>
                      <a:pt x="47" y="380"/>
                    </a:lnTo>
                    <a:lnTo>
                      <a:pt x="34" y="388"/>
                    </a:lnTo>
                    <a:lnTo>
                      <a:pt x="19" y="399"/>
                    </a:lnTo>
                    <a:lnTo>
                      <a:pt x="9" y="408"/>
                    </a:lnTo>
                    <a:lnTo>
                      <a:pt x="5" y="413"/>
                    </a:lnTo>
                    <a:lnTo>
                      <a:pt x="3" y="417"/>
                    </a:lnTo>
                    <a:lnTo>
                      <a:pt x="2" y="420"/>
                    </a:lnTo>
                    <a:lnTo>
                      <a:pt x="0" y="424"/>
                    </a:lnTo>
                    <a:lnTo>
                      <a:pt x="0" y="495"/>
                    </a:lnTo>
                    <a:lnTo>
                      <a:pt x="2" y="500"/>
                    </a:lnTo>
                    <a:lnTo>
                      <a:pt x="4" y="504"/>
                    </a:lnTo>
                    <a:lnTo>
                      <a:pt x="8" y="506"/>
                    </a:lnTo>
                    <a:lnTo>
                      <a:pt x="12" y="507"/>
                    </a:lnTo>
                    <a:lnTo>
                      <a:pt x="468" y="507"/>
                    </a:lnTo>
                    <a:lnTo>
                      <a:pt x="473" y="506"/>
                    </a:lnTo>
                    <a:lnTo>
                      <a:pt x="476" y="504"/>
                    </a:lnTo>
                    <a:lnTo>
                      <a:pt x="479" y="500"/>
                    </a:lnTo>
                    <a:lnTo>
                      <a:pt x="480" y="495"/>
                    </a:lnTo>
                    <a:lnTo>
                      <a:pt x="480" y="424"/>
                    </a:lnTo>
                    <a:lnTo>
                      <a:pt x="480" y="420"/>
                    </a:lnTo>
                    <a:lnTo>
                      <a:pt x="477" y="417"/>
                    </a:lnTo>
                    <a:lnTo>
                      <a:pt x="475" y="413"/>
                    </a:lnTo>
                    <a:lnTo>
                      <a:pt x="471" y="408"/>
                    </a:lnTo>
                    <a:lnTo>
                      <a:pt x="462" y="399"/>
                    </a:lnTo>
                    <a:lnTo>
                      <a:pt x="446"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400" dirty="0"/>
              </a:p>
            </p:txBody>
          </p:sp>
        </p:grpSp>
      </p:grpSp>
      <p:sp>
        <p:nvSpPr>
          <p:cNvPr id="93" name="Oval 92">
            <a:extLst>
              <a:ext uri="{FF2B5EF4-FFF2-40B4-BE49-F238E27FC236}">
                <a16:creationId xmlns="" xmlns:a16="http://schemas.microsoft.com/office/drawing/2014/main" id="{37E2B370-0393-6740-9558-D851825DA401}"/>
              </a:ext>
            </a:extLst>
          </p:cNvPr>
          <p:cNvSpPr/>
          <p:nvPr/>
        </p:nvSpPr>
        <p:spPr>
          <a:xfrm>
            <a:off x="6534233" y="4323554"/>
            <a:ext cx="2166195" cy="2166195"/>
          </a:xfrm>
          <a:prstGeom prst="ellipse">
            <a:avLst/>
          </a:prstGeom>
          <a:solidFill>
            <a:srgbClr val="7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2000" dirty="0"/>
              <a:t>התייעלות בנושא פינוי גזם ופסולת גושית</a:t>
            </a:r>
            <a:endParaRPr lang="en-US" sz="2000" dirty="0"/>
          </a:p>
        </p:txBody>
      </p:sp>
      <p:grpSp>
        <p:nvGrpSpPr>
          <p:cNvPr id="105" name="Group 104" descr="This is an icon of a truck.">
            <a:extLst>
              <a:ext uri="{FF2B5EF4-FFF2-40B4-BE49-F238E27FC236}">
                <a16:creationId xmlns="" xmlns:a16="http://schemas.microsoft.com/office/drawing/2014/main" id="{F230D209-93F1-3F4F-92DF-28EF9F4C25E8}"/>
              </a:ext>
            </a:extLst>
          </p:cNvPr>
          <p:cNvGrpSpPr/>
          <p:nvPr/>
        </p:nvGrpSpPr>
        <p:grpSpPr>
          <a:xfrm>
            <a:off x="7428973" y="4573663"/>
            <a:ext cx="287338" cy="249238"/>
            <a:chOff x="2598738" y="2530475"/>
            <a:chExt cx="287338" cy="249238"/>
          </a:xfrm>
          <a:solidFill>
            <a:schemeClr val="bg1"/>
          </a:solidFill>
        </p:grpSpPr>
        <p:sp>
          <p:nvSpPr>
            <p:cNvPr id="106" name="Freeform 527">
              <a:extLst>
                <a:ext uri="{FF2B5EF4-FFF2-40B4-BE49-F238E27FC236}">
                  <a16:creationId xmlns="" xmlns:a16="http://schemas.microsoft.com/office/drawing/2014/main" id="{7DFA719A-663E-0E48-A5FF-D4FC7A4443EE}"/>
                </a:ext>
              </a:extLst>
            </p:cNvPr>
            <p:cNvSpPr>
              <a:spLocks/>
            </p:cNvSpPr>
            <p:nvPr/>
          </p:nvSpPr>
          <p:spPr bwMode="auto">
            <a:xfrm>
              <a:off x="2655888" y="2625725"/>
              <a:ext cx="123825" cy="134938"/>
            </a:xfrm>
            <a:custGeom>
              <a:avLst/>
              <a:gdLst>
                <a:gd name="T0" fmla="*/ 187 w 391"/>
                <a:gd name="T1" fmla="*/ 0 h 421"/>
                <a:gd name="T2" fmla="*/ 172 w 391"/>
                <a:gd name="T3" fmla="*/ 19 h 421"/>
                <a:gd name="T4" fmla="*/ 155 w 391"/>
                <a:gd name="T5" fmla="*/ 36 h 421"/>
                <a:gd name="T6" fmla="*/ 135 w 391"/>
                <a:gd name="T7" fmla="*/ 52 h 421"/>
                <a:gd name="T8" fmla="*/ 113 w 391"/>
                <a:gd name="T9" fmla="*/ 65 h 421"/>
                <a:gd name="T10" fmla="*/ 91 w 391"/>
                <a:gd name="T11" fmla="*/ 76 h 421"/>
                <a:gd name="T12" fmla="*/ 67 w 391"/>
                <a:gd name="T13" fmla="*/ 83 h 421"/>
                <a:gd name="T14" fmla="*/ 41 w 391"/>
                <a:gd name="T15" fmla="*/ 89 h 421"/>
                <a:gd name="T16" fmla="*/ 15 w 391"/>
                <a:gd name="T17" fmla="*/ 90 h 421"/>
                <a:gd name="T18" fmla="*/ 0 w 391"/>
                <a:gd name="T19" fmla="*/ 89 h 421"/>
                <a:gd name="T20" fmla="*/ 1 w 391"/>
                <a:gd name="T21" fmla="*/ 410 h 421"/>
                <a:gd name="T22" fmla="*/ 3 w 391"/>
                <a:gd name="T23" fmla="*/ 415 h 421"/>
                <a:gd name="T24" fmla="*/ 6 w 391"/>
                <a:gd name="T25" fmla="*/ 418 h 421"/>
                <a:gd name="T26" fmla="*/ 11 w 391"/>
                <a:gd name="T27" fmla="*/ 421 h 421"/>
                <a:gd name="T28" fmla="*/ 77 w 391"/>
                <a:gd name="T29" fmla="*/ 421 h 421"/>
                <a:gd name="T30" fmla="*/ 75 w 391"/>
                <a:gd name="T31" fmla="*/ 406 h 421"/>
                <a:gd name="T32" fmla="*/ 77 w 391"/>
                <a:gd name="T33" fmla="*/ 385 h 421"/>
                <a:gd name="T34" fmla="*/ 83 w 391"/>
                <a:gd name="T35" fmla="*/ 366 h 421"/>
                <a:gd name="T36" fmla="*/ 93 w 391"/>
                <a:gd name="T37" fmla="*/ 347 h 421"/>
                <a:gd name="T38" fmla="*/ 106 w 391"/>
                <a:gd name="T39" fmla="*/ 331 h 421"/>
                <a:gd name="T40" fmla="*/ 122 w 391"/>
                <a:gd name="T41" fmla="*/ 318 h 421"/>
                <a:gd name="T42" fmla="*/ 139 w 391"/>
                <a:gd name="T43" fmla="*/ 309 h 421"/>
                <a:gd name="T44" fmla="*/ 159 w 391"/>
                <a:gd name="T45" fmla="*/ 303 h 421"/>
                <a:gd name="T46" fmla="*/ 181 w 391"/>
                <a:gd name="T47" fmla="*/ 301 h 421"/>
                <a:gd name="T48" fmla="*/ 201 w 391"/>
                <a:gd name="T49" fmla="*/ 303 h 421"/>
                <a:gd name="T50" fmla="*/ 222 w 391"/>
                <a:gd name="T51" fmla="*/ 309 h 421"/>
                <a:gd name="T52" fmla="*/ 240 w 391"/>
                <a:gd name="T53" fmla="*/ 318 h 421"/>
                <a:gd name="T54" fmla="*/ 255 w 391"/>
                <a:gd name="T55" fmla="*/ 331 h 421"/>
                <a:gd name="T56" fmla="*/ 268 w 391"/>
                <a:gd name="T57" fmla="*/ 347 h 421"/>
                <a:gd name="T58" fmla="*/ 277 w 391"/>
                <a:gd name="T59" fmla="*/ 366 h 421"/>
                <a:gd name="T60" fmla="*/ 284 w 391"/>
                <a:gd name="T61" fmla="*/ 385 h 421"/>
                <a:gd name="T62" fmla="*/ 286 w 391"/>
                <a:gd name="T63" fmla="*/ 406 h 421"/>
                <a:gd name="T64" fmla="*/ 285 w 391"/>
                <a:gd name="T65" fmla="*/ 421 h 421"/>
                <a:gd name="T66" fmla="*/ 379 w 391"/>
                <a:gd name="T67" fmla="*/ 420 h 421"/>
                <a:gd name="T68" fmla="*/ 385 w 391"/>
                <a:gd name="T69" fmla="*/ 418 h 421"/>
                <a:gd name="T70" fmla="*/ 389 w 391"/>
                <a:gd name="T71" fmla="*/ 415 h 421"/>
                <a:gd name="T72" fmla="*/ 391 w 391"/>
                <a:gd name="T73" fmla="*/ 410 h 421"/>
                <a:gd name="T74" fmla="*/ 391 w 391"/>
                <a:gd name="T75" fmla="*/ 15 h 421"/>
                <a:gd name="T76" fmla="*/ 390 w 391"/>
                <a:gd name="T77" fmla="*/ 8 h 421"/>
                <a:gd name="T78" fmla="*/ 387 w 391"/>
                <a:gd name="T79" fmla="*/ 4 h 421"/>
                <a:gd name="T80" fmla="*/ 382 w 391"/>
                <a:gd name="T81" fmla="*/ 1 h 421"/>
                <a:gd name="T82" fmla="*/ 376 w 391"/>
                <a:gd name="T8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421">
                  <a:moveTo>
                    <a:pt x="376" y="0"/>
                  </a:moveTo>
                  <a:lnTo>
                    <a:pt x="187" y="0"/>
                  </a:lnTo>
                  <a:lnTo>
                    <a:pt x="180" y="9"/>
                  </a:lnTo>
                  <a:lnTo>
                    <a:pt x="172" y="19"/>
                  </a:lnTo>
                  <a:lnTo>
                    <a:pt x="164" y="28"/>
                  </a:lnTo>
                  <a:lnTo>
                    <a:pt x="155" y="36"/>
                  </a:lnTo>
                  <a:lnTo>
                    <a:pt x="145" y="45"/>
                  </a:lnTo>
                  <a:lnTo>
                    <a:pt x="135" y="52"/>
                  </a:lnTo>
                  <a:lnTo>
                    <a:pt x="125" y="59"/>
                  </a:lnTo>
                  <a:lnTo>
                    <a:pt x="113" y="65"/>
                  </a:lnTo>
                  <a:lnTo>
                    <a:pt x="103" y="71"/>
                  </a:lnTo>
                  <a:lnTo>
                    <a:pt x="91" y="76"/>
                  </a:lnTo>
                  <a:lnTo>
                    <a:pt x="79" y="80"/>
                  </a:lnTo>
                  <a:lnTo>
                    <a:pt x="67" y="83"/>
                  </a:lnTo>
                  <a:lnTo>
                    <a:pt x="54" y="87"/>
                  </a:lnTo>
                  <a:lnTo>
                    <a:pt x="41" y="89"/>
                  </a:lnTo>
                  <a:lnTo>
                    <a:pt x="29" y="90"/>
                  </a:lnTo>
                  <a:lnTo>
                    <a:pt x="15" y="90"/>
                  </a:lnTo>
                  <a:lnTo>
                    <a:pt x="7" y="90"/>
                  </a:lnTo>
                  <a:lnTo>
                    <a:pt x="0" y="89"/>
                  </a:lnTo>
                  <a:lnTo>
                    <a:pt x="0" y="406"/>
                  </a:lnTo>
                  <a:lnTo>
                    <a:pt x="1" y="410"/>
                  </a:lnTo>
                  <a:lnTo>
                    <a:pt x="1" y="412"/>
                  </a:lnTo>
                  <a:lnTo>
                    <a:pt x="3" y="415"/>
                  </a:lnTo>
                  <a:lnTo>
                    <a:pt x="4" y="417"/>
                  </a:lnTo>
                  <a:lnTo>
                    <a:pt x="6" y="418"/>
                  </a:lnTo>
                  <a:lnTo>
                    <a:pt x="9" y="420"/>
                  </a:lnTo>
                  <a:lnTo>
                    <a:pt x="11" y="421"/>
                  </a:lnTo>
                  <a:lnTo>
                    <a:pt x="15" y="421"/>
                  </a:lnTo>
                  <a:lnTo>
                    <a:pt x="77" y="421"/>
                  </a:lnTo>
                  <a:lnTo>
                    <a:pt x="76" y="414"/>
                  </a:lnTo>
                  <a:lnTo>
                    <a:pt x="75" y="406"/>
                  </a:lnTo>
                  <a:lnTo>
                    <a:pt x="76" y="396"/>
                  </a:lnTo>
                  <a:lnTo>
                    <a:pt x="77" y="385"/>
                  </a:lnTo>
                  <a:lnTo>
                    <a:pt x="80" y="375"/>
                  </a:lnTo>
                  <a:lnTo>
                    <a:pt x="83" y="366"/>
                  </a:lnTo>
                  <a:lnTo>
                    <a:pt x="88" y="356"/>
                  </a:lnTo>
                  <a:lnTo>
                    <a:pt x="93" y="347"/>
                  </a:lnTo>
                  <a:lnTo>
                    <a:pt x="99" y="339"/>
                  </a:lnTo>
                  <a:lnTo>
                    <a:pt x="106" y="331"/>
                  </a:lnTo>
                  <a:lnTo>
                    <a:pt x="113" y="325"/>
                  </a:lnTo>
                  <a:lnTo>
                    <a:pt x="122" y="318"/>
                  </a:lnTo>
                  <a:lnTo>
                    <a:pt x="130" y="313"/>
                  </a:lnTo>
                  <a:lnTo>
                    <a:pt x="139" y="309"/>
                  </a:lnTo>
                  <a:lnTo>
                    <a:pt x="150" y="305"/>
                  </a:lnTo>
                  <a:lnTo>
                    <a:pt x="159" y="303"/>
                  </a:lnTo>
                  <a:lnTo>
                    <a:pt x="170" y="301"/>
                  </a:lnTo>
                  <a:lnTo>
                    <a:pt x="181" y="301"/>
                  </a:lnTo>
                  <a:lnTo>
                    <a:pt x="192" y="301"/>
                  </a:lnTo>
                  <a:lnTo>
                    <a:pt x="201" y="303"/>
                  </a:lnTo>
                  <a:lnTo>
                    <a:pt x="212" y="305"/>
                  </a:lnTo>
                  <a:lnTo>
                    <a:pt x="222" y="309"/>
                  </a:lnTo>
                  <a:lnTo>
                    <a:pt x="230" y="313"/>
                  </a:lnTo>
                  <a:lnTo>
                    <a:pt x="240" y="318"/>
                  </a:lnTo>
                  <a:lnTo>
                    <a:pt x="247" y="325"/>
                  </a:lnTo>
                  <a:lnTo>
                    <a:pt x="255" y="331"/>
                  </a:lnTo>
                  <a:lnTo>
                    <a:pt x="261" y="339"/>
                  </a:lnTo>
                  <a:lnTo>
                    <a:pt x="268" y="347"/>
                  </a:lnTo>
                  <a:lnTo>
                    <a:pt x="273" y="356"/>
                  </a:lnTo>
                  <a:lnTo>
                    <a:pt x="277" y="366"/>
                  </a:lnTo>
                  <a:lnTo>
                    <a:pt x="282" y="375"/>
                  </a:lnTo>
                  <a:lnTo>
                    <a:pt x="284" y="385"/>
                  </a:lnTo>
                  <a:lnTo>
                    <a:pt x="285" y="396"/>
                  </a:lnTo>
                  <a:lnTo>
                    <a:pt x="286" y="406"/>
                  </a:lnTo>
                  <a:lnTo>
                    <a:pt x="286" y="414"/>
                  </a:lnTo>
                  <a:lnTo>
                    <a:pt x="285" y="421"/>
                  </a:lnTo>
                  <a:lnTo>
                    <a:pt x="376" y="421"/>
                  </a:lnTo>
                  <a:lnTo>
                    <a:pt x="379" y="420"/>
                  </a:lnTo>
                  <a:lnTo>
                    <a:pt x="382" y="420"/>
                  </a:lnTo>
                  <a:lnTo>
                    <a:pt x="385" y="418"/>
                  </a:lnTo>
                  <a:lnTo>
                    <a:pt x="387" y="417"/>
                  </a:lnTo>
                  <a:lnTo>
                    <a:pt x="389" y="415"/>
                  </a:lnTo>
                  <a:lnTo>
                    <a:pt x="390" y="412"/>
                  </a:lnTo>
                  <a:lnTo>
                    <a:pt x="391" y="410"/>
                  </a:lnTo>
                  <a:lnTo>
                    <a:pt x="391" y="406"/>
                  </a:lnTo>
                  <a:lnTo>
                    <a:pt x="391" y="15"/>
                  </a:lnTo>
                  <a:lnTo>
                    <a:pt x="391" y="12"/>
                  </a:lnTo>
                  <a:lnTo>
                    <a:pt x="390" y="8"/>
                  </a:lnTo>
                  <a:lnTo>
                    <a:pt x="389" y="6"/>
                  </a:lnTo>
                  <a:lnTo>
                    <a:pt x="387" y="4"/>
                  </a:lnTo>
                  <a:lnTo>
                    <a:pt x="385" y="2"/>
                  </a:lnTo>
                  <a:lnTo>
                    <a:pt x="382" y="1"/>
                  </a:lnTo>
                  <a:lnTo>
                    <a:pt x="379" y="0"/>
                  </a:lnTo>
                  <a:lnTo>
                    <a:pt x="376" y="0"/>
                  </a:lnTo>
                  <a:lnTo>
                    <a:pt x="3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528">
              <a:extLst>
                <a:ext uri="{FF2B5EF4-FFF2-40B4-BE49-F238E27FC236}">
                  <a16:creationId xmlns="" xmlns:a16="http://schemas.microsoft.com/office/drawing/2014/main" id="{46659439-DFD7-BA4F-8FDB-A70561DCB85F}"/>
                </a:ext>
              </a:extLst>
            </p:cNvPr>
            <p:cNvSpPr>
              <a:spLocks/>
            </p:cNvSpPr>
            <p:nvPr/>
          </p:nvSpPr>
          <p:spPr bwMode="auto">
            <a:xfrm>
              <a:off x="2598738" y="2692400"/>
              <a:ext cx="47625" cy="9525"/>
            </a:xfrm>
            <a:custGeom>
              <a:avLst/>
              <a:gdLst>
                <a:gd name="T0" fmla="*/ 136 w 151"/>
                <a:gd name="T1" fmla="*/ 0 h 30"/>
                <a:gd name="T2" fmla="*/ 15 w 151"/>
                <a:gd name="T3" fmla="*/ 0 h 30"/>
                <a:gd name="T4" fmla="*/ 12 w 151"/>
                <a:gd name="T5" fmla="*/ 1 h 30"/>
                <a:gd name="T6" fmla="*/ 9 w 151"/>
                <a:gd name="T7" fmla="*/ 1 h 30"/>
                <a:gd name="T8" fmla="*/ 7 w 151"/>
                <a:gd name="T9" fmla="*/ 3 h 30"/>
                <a:gd name="T10" fmla="*/ 5 w 151"/>
                <a:gd name="T11" fmla="*/ 4 h 30"/>
                <a:gd name="T12" fmla="*/ 3 w 151"/>
                <a:gd name="T13" fmla="*/ 6 h 30"/>
                <a:gd name="T14" fmla="*/ 2 w 151"/>
                <a:gd name="T15" fmla="*/ 10 h 30"/>
                <a:gd name="T16" fmla="*/ 0 w 151"/>
                <a:gd name="T17" fmla="*/ 13 h 30"/>
                <a:gd name="T18" fmla="*/ 0 w 151"/>
                <a:gd name="T19" fmla="*/ 15 h 30"/>
                <a:gd name="T20" fmla="*/ 0 w 151"/>
                <a:gd name="T21" fmla="*/ 18 h 30"/>
                <a:gd name="T22" fmla="*/ 2 w 151"/>
                <a:gd name="T23" fmla="*/ 21 h 30"/>
                <a:gd name="T24" fmla="*/ 3 w 151"/>
                <a:gd name="T25" fmla="*/ 24 h 30"/>
                <a:gd name="T26" fmla="*/ 5 w 151"/>
                <a:gd name="T27" fmla="*/ 26 h 30"/>
                <a:gd name="T28" fmla="*/ 7 w 151"/>
                <a:gd name="T29" fmla="*/ 28 h 30"/>
                <a:gd name="T30" fmla="*/ 9 w 151"/>
                <a:gd name="T31" fmla="*/ 29 h 30"/>
                <a:gd name="T32" fmla="*/ 12 w 151"/>
                <a:gd name="T33" fmla="*/ 30 h 30"/>
                <a:gd name="T34" fmla="*/ 15 w 151"/>
                <a:gd name="T35" fmla="*/ 30 h 30"/>
                <a:gd name="T36" fmla="*/ 136 w 151"/>
                <a:gd name="T37" fmla="*/ 30 h 30"/>
                <a:gd name="T38" fmla="*/ 139 w 151"/>
                <a:gd name="T39" fmla="*/ 30 h 30"/>
                <a:gd name="T40" fmla="*/ 142 w 151"/>
                <a:gd name="T41" fmla="*/ 29 h 30"/>
                <a:gd name="T42" fmla="*/ 144 w 151"/>
                <a:gd name="T43" fmla="*/ 28 h 30"/>
                <a:gd name="T44" fmla="*/ 146 w 151"/>
                <a:gd name="T45" fmla="*/ 26 h 30"/>
                <a:gd name="T46" fmla="*/ 148 w 151"/>
                <a:gd name="T47" fmla="*/ 24 h 30"/>
                <a:gd name="T48" fmla="*/ 150 w 151"/>
                <a:gd name="T49" fmla="*/ 21 h 30"/>
                <a:gd name="T50" fmla="*/ 151 w 151"/>
                <a:gd name="T51" fmla="*/ 18 h 30"/>
                <a:gd name="T52" fmla="*/ 151 w 151"/>
                <a:gd name="T53" fmla="*/ 15 h 30"/>
                <a:gd name="T54" fmla="*/ 151 w 151"/>
                <a:gd name="T55" fmla="*/ 13 h 30"/>
                <a:gd name="T56" fmla="*/ 150 w 151"/>
                <a:gd name="T57" fmla="*/ 10 h 30"/>
                <a:gd name="T58" fmla="*/ 148 w 151"/>
                <a:gd name="T59" fmla="*/ 8 h 30"/>
                <a:gd name="T60" fmla="*/ 146 w 151"/>
                <a:gd name="T61" fmla="*/ 4 h 30"/>
                <a:gd name="T62" fmla="*/ 144 w 151"/>
                <a:gd name="T63" fmla="*/ 3 h 30"/>
                <a:gd name="T64" fmla="*/ 142 w 151"/>
                <a:gd name="T65" fmla="*/ 1 h 30"/>
                <a:gd name="T66" fmla="*/ 139 w 151"/>
                <a:gd name="T67" fmla="*/ 1 h 30"/>
                <a:gd name="T68" fmla="*/ 136 w 15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30">
                  <a:moveTo>
                    <a:pt x="136" y="0"/>
                  </a:moveTo>
                  <a:lnTo>
                    <a:pt x="15" y="0"/>
                  </a:lnTo>
                  <a:lnTo>
                    <a:pt x="12" y="1"/>
                  </a:lnTo>
                  <a:lnTo>
                    <a:pt x="9" y="1"/>
                  </a:lnTo>
                  <a:lnTo>
                    <a:pt x="7" y="3"/>
                  </a:lnTo>
                  <a:lnTo>
                    <a:pt x="5" y="4"/>
                  </a:lnTo>
                  <a:lnTo>
                    <a:pt x="3" y="6"/>
                  </a:lnTo>
                  <a:lnTo>
                    <a:pt x="2" y="10"/>
                  </a:lnTo>
                  <a:lnTo>
                    <a:pt x="0" y="13"/>
                  </a:lnTo>
                  <a:lnTo>
                    <a:pt x="0" y="15"/>
                  </a:lnTo>
                  <a:lnTo>
                    <a:pt x="0" y="18"/>
                  </a:lnTo>
                  <a:lnTo>
                    <a:pt x="2" y="21"/>
                  </a:lnTo>
                  <a:lnTo>
                    <a:pt x="3" y="24"/>
                  </a:lnTo>
                  <a:lnTo>
                    <a:pt x="5" y="26"/>
                  </a:lnTo>
                  <a:lnTo>
                    <a:pt x="7" y="28"/>
                  </a:lnTo>
                  <a:lnTo>
                    <a:pt x="9" y="29"/>
                  </a:lnTo>
                  <a:lnTo>
                    <a:pt x="12" y="30"/>
                  </a:lnTo>
                  <a:lnTo>
                    <a:pt x="15" y="30"/>
                  </a:lnTo>
                  <a:lnTo>
                    <a:pt x="136" y="30"/>
                  </a:lnTo>
                  <a:lnTo>
                    <a:pt x="139" y="30"/>
                  </a:lnTo>
                  <a:lnTo>
                    <a:pt x="142" y="29"/>
                  </a:lnTo>
                  <a:lnTo>
                    <a:pt x="144" y="28"/>
                  </a:lnTo>
                  <a:lnTo>
                    <a:pt x="146" y="26"/>
                  </a:lnTo>
                  <a:lnTo>
                    <a:pt x="148" y="24"/>
                  </a:lnTo>
                  <a:lnTo>
                    <a:pt x="150" y="21"/>
                  </a:lnTo>
                  <a:lnTo>
                    <a:pt x="151" y="18"/>
                  </a:lnTo>
                  <a:lnTo>
                    <a:pt x="151" y="15"/>
                  </a:lnTo>
                  <a:lnTo>
                    <a:pt x="151" y="13"/>
                  </a:lnTo>
                  <a:lnTo>
                    <a:pt x="150" y="10"/>
                  </a:lnTo>
                  <a:lnTo>
                    <a:pt x="148" y="8"/>
                  </a:lnTo>
                  <a:lnTo>
                    <a:pt x="146" y="4"/>
                  </a:lnTo>
                  <a:lnTo>
                    <a:pt x="144" y="3"/>
                  </a:lnTo>
                  <a:lnTo>
                    <a:pt x="142" y="1"/>
                  </a:lnTo>
                  <a:lnTo>
                    <a:pt x="139" y="1"/>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529">
              <a:extLst>
                <a:ext uri="{FF2B5EF4-FFF2-40B4-BE49-F238E27FC236}">
                  <a16:creationId xmlns="" xmlns:a16="http://schemas.microsoft.com/office/drawing/2014/main" id="{2C5F6095-6557-B04F-9523-EF8A9807466A}"/>
                </a:ext>
              </a:extLst>
            </p:cNvPr>
            <p:cNvSpPr>
              <a:spLocks/>
            </p:cNvSpPr>
            <p:nvPr/>
          </p:nvSpPr>
          <p:spPr bwMode="auto">
            <a:xfrm>
              <a:off x="2617788" y="2711450"/>
              <a:ext cx="28575" cy="11113"/>
            </a:xfrm>
            <a:custGeom>
              <a:avLst/>
              <a:gdLst>
                <a:gd name="T0" fmla="*/ 76 w 91"/>
                <a:gd name="T1" fmla="*/ 0 h 31"/>
                <a:gd name="T2" fmla="*/ 16 w 91"/>
                <a:gd name="T3" fmla="*/ 0 h 31"/>
                <a:gd name="T4" fmla="*/ 12 w 91"/>
                <a:gd name="T5" fmla="*/ 1 h 31"/>
                <a:gd name="T6" fmla="*/ 10 w 91"/>
                <a:gd name="T7" fmla="*/ 1 h 31"/>
                <a:gd name="T8" fmla="*/ 7 w 91"/>
                <a:gd name="T9" fmla="*/ 3 h 31"/>
                <a:gd name="T10" fmla="*/ 5 w 91"/>
                <a:gd name="T11" fmla="*/ 5 h 31"/>
                <a:gd name="T12" fmla="*/ 3 w 91"/>
                <a:gd name="T13" fmla="*/ 8 h 31"/>
                <a:gd name="T14" fmla="*/ 2 w 91"/>
                <a:gd name="T15" fmla="*/ 10 h 31"/>
                <a:gd name="T16" fmla="*/ 0 w 91"/>
                <a:gd name="T17" fmla="*/ 13 h 31"/>
                <a:gd name="T18" fmla="*/ 0 w 91"/>
                <a:gd name="T19" fmla="*/ 15 h 31"/>
                <a:gd name="T20" fmla="*/ 0 w 91"/>
                <a:gd name="T21" fmla="*/ 18 h 31"/>
                <a:gd name="T22" fmla="*/ 2 w 91"/>
                <a:gd name="T23" fmla="*/ 22 h 31"/>
                <a:gd name="T24" fmla="*/ 3 w 91"/>
                <a:gd name="T25" fmla="*/ 24 h 31"/>
                <a:gd name="T26" fmla="*/ 5 w 91"/>
                <a:gd name="T27" fmla="*/ 26 h 31"/>
                <a:gd name="T28" fmla="*/ 7 w 91"/>
                <a:gd name="T29" fmla="*/ 28 h 31"/>
                <a:gd name="T30" fmla="*/ 10 w 91"/>
                <a:gd name="T31" fmla="*/ 29 h 31"/>
                <a:gd name="T32" fmla="*/ 12 w 91"/>
                <a:gd name="T33" fmla="*/ 30 h 31"/>
                <a:gd name="T34" fmla="*/ 16 w 91"/>
                <a:gd name="T35" fmla="*/ 31 h 31"/>
                <a:gd name="T36" fmla="*/ 76 w 91"/>
                <a:gd name="T37" fmla="*/ 31 h 31"/>
                <a:gd name="T38" fmla="*/ 79 w 91"/>
                <a:gd name="T39" fmla="*/ 30 h 31"/>
                <a:gd name="T40" fmla="*/ 82 w 91"/>
                <a:gd name="T41" fmla="*/ 29 h 31"/>
                <a:gd name="T42" fmla="*/ 84 w 91"/>
                <a:gd name="T43" fmla="*/ 28 h 31"/>
                <a:gd name="T44" fmla="*/ 86 w 91"/>
                <a:gd name="T45" fmla="*/ 26 h 31"/>
                <a:gd name="T46" fmla="*/ 88 w 91"/>
                <a:gd name="T47" fmla="*/ 24 h 31"/>
                <a:gd name="T48" fmla="*/ 90 w 91"/>
                <a:gd name="T49" fmla="*/ 22 h 31"/>
                <a:gd name="T50" fmla="*/ 91 w 91"/>
                <a:gd name="T51" fmla="*/ 18 h 31"/>
                <a:gd name="T52" fmla="*/ 91 w 91"/>
                <a:gd name="T53" fmla="*/ 15 h 31"/>
                <a:gd name="T54" fmla="*/ 91 w 91"/>
                <a:gd name="T55" fmla="*/ 13 h 31"/>
                <a:gd name="T56" fmla="*/ 90 w 91"/>
                <a:gd name="T57" fmla="*/ 10 h 31"/>
                <a:gd name="T58" fmla="*/ 88 w 91"/>
                <a:gd name="T59" fmla="*/ 8 h 31"/>
                <a:gd name="T60" fmla="*/ 86 w 91"/>
                <a:gd name="T61" fmla="*/ 5 h 31"/>
                <a:gd name="T62" fmla="*/ 84 w 91"/>
                <a:gd name="T63" fmla="*/ 3 h 31"/>
                <a:gd name="T64" fmla="*/ 82 w 91"/>
                <a:gd name="T65" fmla="*/ 2 h 31"/>
                <a:gd name="T66" fmla="*/ 79 w 91"/>
                <a:gd name="T67" fmla="*/ 1 h 31"/>
                <a:gd name="T68" fmla="*/ 76 w 91"/>
                <a:gd name="T69" fmla="*/ 0 h 31"/>
                <a:gd name="T70" fmla="*/ 76 w 91"/>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1">
                  <a:moveTo>
                    <a:pt x="76" y="0"/>
                  </a:moveTo>
                  <a:lnTo>
                    <a:pt x="16" y="0"/>
                  </a:lnTo>
                  <a:lnTo>
                    <a:pt x="12" y="1"/>
                  </a:lnTo>
                  <a:lnTo>
                    <a:pt x="10" y="1"/>
                  </a:lnTo>
                  <a:lnTo>
                    <a:pt x="7" y="3"/>
                  </a:lnTo>
                  <a:lnTo>
                    <a:pt x="5" y="5"/>
                  </a:lnTo>
                  <a:lnTo>
                    <a:pt x="3" y="8"/>
                  </a:lnTo>
                  <a:lnTo>
                    <a:pt x="2" y="10"/>
                  </a:lnTo>
                  <a:lnTo>
                    <a:pt x="0" y="13"/>
                  </a:lnTo>
                  <a:lnTo>
                    <a:pt x="0" y="15"/>
                  </a:lnTo>
                  <a:lnTo>
                    <a:pt x="0" y="18"/>
                  </a:lnTo>
                  <a:lnTo>
                    <a:pt x="2" y="22"/>
                  </a:lnTo>
                  <a:lnTo>
                    <a:pt x="3" y="24"/>
                  </a:lnTo>
                  <a:lnTo>
                    <a:pt x="5" y="26"/>
                  </a:lnTo>
                  <a:lnTo>
                    <a:pt x="7" y="28"/>
                  </a:lnTo>
                  <a:lnTo>
                    <a:pt x="10" y="29"/>
                  </a:lnTo>
                  <a:lnTo>
                    <a:pt x="12" y="30"/>
                  </a:lnTo>
                  <a:lnTo>
                    <a:pt x="16" y="31"/>
                  </a:lnTo>
                  <a:lnTo>
                    <a:pt x="76" y="31"/>
                  </a:lnTo>
                  <a:lnTo>
                    <a:pt x="79" y="30"/>
                  </a:lnTo>
                  <a:lnTo>
                    <a:pt x="82" y="29"/>
                  </a:lnTo>
                  <a:lnTo>
                    <a:pt x="84" y="28"/>
                  </a:lnTo>
                  <a:lnTo>
                    <a:pt x="86" y="26"/>
                  </a:lnTo>
                  <a:lnTo>
                    <a:pt x="88" y="24"/>
                  </a:lnTo>
                  <a:lnTo>
                    <a:pt x="90" y="22"/>
                  </a:lnTo>
                  <a:lnTo>
                    <a:pt x="91" y="18"/>
                  </a:lnTo>
                  <a:lnTo>
                    <a:pt x="91" y="15"/>
                  </a:lnTo>
                  <a:lnTo>
                    <a:pt x="91" y="13"/>
                  </a:lnTo>
                  <a:lnTo>
                    <a:pt x="90" y="10"/>
                  </a:lnTo>
                  <a:lnTo>
                    <a:pt x="88" y="8"/>
                  </a:lnTo>
                  <a:lnTo>
                    <a:pt x="86" y="5"/>
                  </a:lnTo>
                  <a:lnTo>
                    <a:pt x="84" y="3"/>
                  </a:lnTo>
                  <a:lnTo>
                    <a:pt x="82" y="2"/>
                  </a:lnTo>
                  <a:lnTo>
                    <a:pt x="79" y="1"/>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530">
              <a:extLst>
                <a:ext uri="{FF2B5EF4-FFF2-40B4-BE49-F238E27FC236}">
                  <a16:creationId xmlns="" xmlns:a16="http://schemas.microsoft.com/office/drawing/2014/main" id="{254E0A85-BFBF-9841-810D-48773157B890}"/>
                </a:ext>
              </a:extLst>
            </p:cNvPr>
            <p:cNvSpPr>
              <a:spLocks/>
            </p:cNvSpPr>
            <p:nvPr/>
          </p:nvSpPr>
          <p:spPr bwMode="auto">
            <a:xfrm>
              <a:off x="2627313" y="2732088"/>
              <a:ext cx="19050" cy="9525"/>
            </a:xfrm>
            <a:custGeom>
              <a:avLst/>
              <a:gdLst>
                <a:gd name="T0" fmla="*/ 45 w 60"/>
                <a:gd name="T1" fmla="*/ 0 h 30"/>
                <a:gd name="T2" fmla="*/ 15 w 60"/>
                <a:gd name="T3" fmla="*/ 0 h 30"/>
                <a:gd name="T4" fmla="*/ 11 w 60"/>
                <a:gd name="T5" fmla="*/ 0 h 30"/>
                <a:gd name="T6" fmla="*/ 9 w 60"/>
                <a:gd name="T7" fmla="*/ 1 h 30"/>
                <a:gd name="T8" fmla="*/ 6 w 60"/>
                <a:gd name="T9" fmla="*/ 2 h 30"/>
                <a:gd name="T10" fmla="*/ 4 w 60"/>
                <a:gd name="T11" fmla="*/ 5 h 30"/>
                <a:gd name="T12" fmla="*/ 2 w 60"/>
                <a:gd name="T13" fmla="*/ 7 h 30"/>
                <a:gd name="T14" fmla="*/ 1 w 60"/>
                <a:gd name="T15" fmla="*/ 9 h 30"/>
                <a:gd name="T16" fmla="*/ 0 w 60"/>
                <a:gd name="T17" fmla="*/ 12 h 30"/>
                <a:gd name="T18" fmla="*/ 0 w 60"/>
                <a:gd name="T19" fmla="*/ 15 h 30"/>
                <a:gd name="T20" fmla="*/ 0 w 60"/>
                <a:gd name="T21" fmla="*/ 17 h 30"/>
                <a:gd name="T22" fmla="*/ 1 w 60"/>
                <a:gd name="T23" fmla="*/ 21 h 30"/>
                <a:gd name="T24" fmla="*/ 2 w 60"/>
                <a:gd name="T25" fmla="*/ 23 h 30"/>
                <a:gd name="T26" fmla="*/ 4 w 60"/>
                <a:gd name="T27" fmla="*/ 26 h 30"/>
                <a:gd name="T28" fmla="*/ 6 w 60"/>
                <a:gd name="T29" fmla="*/ 27 h 30"/>
                <a:gd name="T30" fmla="*/ 9 w 60"/>
                <a:gd name="T31" fmla="*/ 29 h 30"/>
                <a:gd name="T32" fmla="*/ 11 w 60"/>
                <a:gd name="T33" fmla="*/ 29 h 30"/>
                <a:gd name="T34" fmla="*/ 15 w 60"/>
                <a:gd name="T35" fmla="*/ 30 h 30"/>
                <a:gd name="T36" fmla="*/ 45 w 60"/>
                <a:gd name="T37" fmla="*/ 30 h 30"/>
                <a:gd name="T38" fmla="*/ 48 w 60"/>
                <a:gd name="T39" fmla="*/ 29 h 30"/>
                <a:gd name="T40" fmla="*/ 51 w 60"/>
                <a:gd name="T41" fmla="*/ 29 h 30"/>
                <a:gd name="T42" fmla="*/ 53 w 60"/>
                <a:gd name="T43" fmla="*/ 27 h 30"/>
                <a:gd name="T44" fmla="*/ 55 w 60"/>
                <a:gd name="T45" fmla="*/ 26 h 30"/>
                <a:gd name="T46" fmla="*/ 57 w 60"/>
                <a:gd name="T47" fmla="*/ 23 h 30"/>
                <a:gd name="T48" fmla="*/ 59 w 60"/>
                <a:gd name="T49" fmla="*/ 21 h 30"/>
                <a:gd name="T50" fmla="*/ 60 w 60"/>
                <a:gd name="T51" fmla="*/ 17 h 30"/>
                <a:gd name="T52" fmla="*/ 60 w 60"/>
                <a:gd name="T53" fmla="*/ 15 h 30"/>
                <a:gd name="T54" fmla="*/ 60 w 60"/>
                <a:gd name="T55" fmla="*/ 12 h 30"/>
                <a:gd name="T56" fmla="*/ 59 w 60"/>
                <a:gd name="T57" fmla="*/ 9 h 30"/>
                <a:gd name="T58" fmla="*/ 57 w 60"/>
                <a:gd name="T59" fmla="*/ 7 h 30"/>
                <a:gd name="T60" fmla="*/ 55 w 60"/>
                <a:gd name="T61" fmla="*/ 5 h 30"/>
                <a:gd name="T62" fmla="*/ 53 w 60"/>
                <a:gd name="T63" fmla="*/ 2 h 30"/>
                <a:gd name="T64" fmla="*/ 51 w 60"/>
                <a:gd name="T65" fmla="*/ 1 h 30"/>
                <a:gd name="T66" fmla="*/ 48 w 60"/>
                <a:gd name="T67" fmla="*/ 0 h 30"/>
                <a:gd name="T68" fmla="*/ 45 w 6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0">
                  <a:moveTo>
                    <a:pt x="45" y="0"/>
                  </a:moveTo>
                  <a:lnTo>
                    <a:pt x="15" y="0"/>
                  </a:lnTo>
                  <a:lnTo>
                    <a:pt x="11" y="0"/>
                  </a:lnTo>
                  <a:lnTo>
                    <a:pt x="9" y="1"/>
                  </a:lnTo>
                  <a:lnTo>
                    <a:pt x="6" y="2"/>
                  </a:lnTo>
                  <a:lnTo>
                    <a:pt x="4" y="5"/>
                  </a:lnTo>
                  <a:lnTo>
                    <a:pt x="2" y="7"/>
                  </a:lnTo>
                  <a:lnTo>
                    <a:pt x="1" y="9"/>
                  </a:lnTo>
                  <a:lnTo>
                    <a:pt x="0" y="12"/>
                  </a:lnTo>
                  <a:lnTo>
                    <a:pt x="0" y="15"/>
                  </a:lnTo>
                  <a:lnTo>
                    <a:pt x="0" y="17"/>
                  </a:lnTo>
                  <a:lnTo>
                    <a:pt x="1" y="21"/>
                  </a:lnTo>
                  <a:lnTo>
                    <a:pt x="2" y="23"/>
                  </a:lnTo>
                  <a:lnTo>
                    <a:pt x="4" y="26"/>
                  </a:lnTo>
                  <a:lnTo>
                    <a:pt x="6" y="27"/>
                  </a:lnTo>
                  <a:lnTo>
                    <a:pt x="9" y="29"/>
                  </a:lnTo>
                  <a:lnTo>
                    <a:pt x="11" y="29"/>
                  </a:lnTo>
                  <a:lnTo>
                    <a:pt x="15" y="30"/>
                  </a:lnTo>
                  <a:lnTo>
                    <a:pt x="45" y="30"/>
                  </a:lnTo>
                  <a:lnTo>
                    <a:pt x="48" y="29"/>
                  </a:lnTo>
                  <a:lnTo>
                    <a:pt x="51" y="29"/>
                  </a:lnTo>
                  <a:lnTo>
                    <a:pt x="53" y="27"/>
                  </a:lnTo>
                  <a:lnTo>
                    <a:pt x="55" y="26"/>
                  </a:lnTo>
                  <a:lnTo>
                    <a:pt x="57" y="23"/>
                  </a:lnTo>
                  <a:lnTo>
                    <a:pt x="59" y="21"/>
                  </a:lnTo>
                  <a:lnTo>
                    <a:pt x="60" y="17"/>
                  </a:lnTo>
                  <a:lnTo>
                    <a:pt x="60" y="15"/>
                  </a:lnTo>
                  <a:lnTo>
                    <a:pt x="60" y="12"/>
                  </a:lnTo>
                  <a:lnTo>
                    <a:pt x="59" y="9"/>
                  </a:lnTo>
                  <a:lnTo>
                    <a:pt x="57" y="7"/>
                  </a:lnTo>
                  <a:lnTo>
                    <a:pt x="55" y="5"/>
                  </a:lnTo>
                  <a:lnTo>
                    <a:pt x="53" y="2"/>
                  </a:lnTo>
                  <a:lnTo>
                    <a:pt x="51" y="1"/>
                  </a:lnTo>
                  <a:lnTo>
                    <a:pt x="48"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531">
              <a:extLst>
                <a:ext uri="{FF2B5EF4-FFF2-40B4-BE49-F238E27FC236}">
                  <a16:creationId xmlns="" xmlns:a16="http://schemas.microsoft.com/office/drawing/2014/main" id="{A8ED7EB2-4776-ED44-8E63-A54ED521CB37}"/>
                </a:ext>
              </a:extLst>
            </p:cNvPr>
            <p:cNvSpPr>
              <a:spLocks noEditPoints="1"/>
            </p:cNvSpPr>
            <p:nvPr/>
          </p:nvSpPr>
          <p:spPr bwMode="auto">
            <a:xfrm>
              <a:off x="2603500" y="2530475"/>
              <a:ext cx="114300" cy="114300"/>
            </a:xfrm>
            <a:custGeom>
              <a:avLst/>
              <a:gdLst>
                <a:gd name="T0" fmla="*/ 167 w 362"/>
                <a:gd name="T1" fmla="*/ 103 h 362"/>
                <a:gd name="T2" fmla="*/ 169 w 362"/>
                <a:gd name="T3" fmla="*/ 98 h 362"/>
                <a:gd name="T4" fmla="*/ 172 w 362"/>
                <a:gd name="T5" fmla="*/ 94 h 362"/>
                <a:gd name="T6" fmla="*/ 177 w 362"/>
                <a:gd name="T7" fmla="*/ 92 h 362"/>
                <a:gd name="T8" fmla="*/ 184 w 362"/>
                <a:gd name="T9" fmla="*/ 92 h 362"/>
                <a:gd name="T10" fmla="*/ 189 w 362"/>
                <a:gd name="T11" fmla="*/ 94 h 362"/>
                <a:gd name="T12" fmla="*/ 193 w 362"/>
                <a:gd name="T13" fmla="*/ 98 h 362"/>
                <a:gd name="T14" fmla="*/ 196 w 362"/>
                <a:gd name="T15" fmla="*/ 103 h 362"/>
                <a:gd name="T16" fmla="*/ 196 w 362"/>
                <a:gd name="T17" fmla="*/ 181 h 362"/>
                <a:gd name="T18" fmla="*/ 244 w 362"/>
                <a:gd name="T19" fmla="*/ 182 h 362"/>
                <a:gd name="T20" fmla="*/ 249 w 362"/>
                <a:gd name="T21" fmla="*/ 184 h 362"/>
                <a:gd name="T22" fmla="*/ 254 w 362"/>
                <a:gd name="T23" fmla="*/ 188 h 362"/>
                <a:gd name="T24" fmla="*/ 256 w 362"/>
                <a:gd name="T25" fmla="*/ 193 h 362"/>
                <a:gd name="T26" fmla="*/ 256 w 362"/>
                <a:gd name="T27" fmla="*/ 199 h 362"/>
                <a:gd name="T28" fmla="*/ 254 w 362"/>
                <a:gd name="T29" fmla="*/ 204 h 362"/>
                <a:gd name="T30" fmla="*/ 249 w 362"/>
                <a:gd name="T31" fmla="*/ 208 h 362"/>
                <a:gd name="T32" fmla="*/ 244 w 362"/>
                <a:gd name="T33" fmla="*/ 211 h 362"/>
                <a:gd name="T34" fmla="*/ 181 w 362"/>
                <a:gd name="T35" fmla="*/ 212 h 362"/>
                <a:gd name="T36" fmla="*/ 175 w 362"/>
                <a:gd name="T37" fmla="*/ 211 h 362"/>
                <a:gd name="T38" fmla="*/ 170 w 362"/>
                <a:gd name="T39" fmla="*/ 206 h 362"/>
                <a:gd name="T40" fmla="*/ 167 w 362"/>
                <a:gd name="T41" fmla="*/ 202 h 362"/>
                <a:gd name="T42" fmla="*/ 166 w 362"/>
                <a:gd name="T43" fmla="*/ 197 h 362"/>
                <a:gd name="T44" fmla="*/ 181 w 362"/>
                <a:gd name="T45" fmla="*/ 362 h 362"/>
                <a:gd name="T46" fmla="*/ 217 w 362"/>
                <a:gd name="T47" fmla="*/ 359 h 362"/>
                <a:gd name="T48" fmla="*/ 251 w 362"/>
                <a:gd name="T49" fmla="*/ 348 h 362"/>
                <a:gd name="T50" fmla="*/ 281 w 362"/>
                <a:gd name="T51" fmla="*/ 331 h 362"/>
                <a:gd name="T52" fmla="*/ 308 w 362"/>
                <a:gd name="T53" fmla="*/ 309 h 362"/>
                <a:gd name="T54" fmla="*/ 331 w 362"/>
                <a:gd name="T55" fmla="*/ 282 h 362"/>
                <a:gd name="T56" fmla="*/ 347 w 362"/>
                <a:gd name="T57" fmla="*/ 251 h 362"/>
                <a:gd name="T58" fmla="*/ 358 w 362"/>
                <a:gd name="T59" fmla="*/ 217 h 362"/>
                <a:gd name="T60" fmla="*/ 362 w 362"/>
                <a:gd name="T61" fmla="*/ 182 h 362"/>
                <a:gd name="T62" fmla="*/ 358 w 362"/>
                <a:gd name="T63" fmla="*/ 145 h 362"/>
                <a:gd name="T64" fmla="*/ 347 w 362"/>
                <a:gd name="T65" fmla="*/ 111 h 362"/>
                <a:gd name="T66" fmla="*/ 331 w 362"/>
                <a:gd name="T67" fmla="*/ 80 h 362"/>
                <a:gd name="T68" fmla="*/ 308 w 362"/>
                <a:gd name="T69" fmla="*/ 53 h 362"/>
                <a:gd name="T70" fmla="*/ 281 w 362"/>
                <a:gd name="T71" fmla="*/ 31 h 362"/>
                <a:gd name="T72" fmla="*/ 251 w 362"/>
                <a:gd name="T73" fmla="*/ 14 h 362"/>
                <a:gd name="T74" fmla="*/ 217 w 362"/>
                <a:gd name="T75" fmla="*/ 5 h 362"/>
                <a:gd name="T76" fmla="*/ 181 w 362"/>
                <a:gd name="T77" fmla="*/ 0 h 362"/>
                <a:gd name="T78" fmla="*/ 144 w 362"/>
                <a:gd name="T79" fmla="*/ 5 h 362"/>
                <a:gd name="T80" fmla="*/ 111 w 362"/>
                <a:gd name="T81" fmla="*/ 14 h 362"/>
                <a:gd name="T82" fmla="*/ 80 w 362"/>
                <a:gd name="T83" fmla="*/ 31 h 362"/>
                <a:gd name="T84" fmla="*/ 53 w 362"/>
                <a:gd name="T85" fmla="*/ 53 h 362"/>
                <a:gd name="T86" fmla="*/ 32 w 362"/>
                <a:gd name="T87" fmla="*/ 80 h 362"/>
                <a:gd name="T88" fmla="*/ 14 w 362"/>
                <a:gd name="T89" fmla="*/ 111 h 362"/>
                <a:gd name="T90" fmla="*/ 4 w 362"/>
                <a:gd name="T91" fmla="*/ 145 h 362"/>
                <a:gd name="T92" fmla="*/ 0 w 362"/>
                <a:gd name="T93" fmla="*/ 182 h 362"/>
                <a:gd name="T94" fmla="*/ 4 w 362"/>
                <a:gd name="T95" fmla="*/ 217 h 362"/>
                <a:gd name="T96" fmla="*/ 14 w 362"/>
                <a:gd name="T97" fmla="*/ 251 h 362"/>
                <a:gd name="T98" fmla="*/ 32 w 362"/>
                <a:gd name="T99" fmla="*/ 282 h 362"/>
                <a:gd name="T100" fmla="*/ 53 w 362"/>
                <a:gd name="T101" fmla="*/ 309 h 362"/>
                <a:gd name="T102" fmla="*/ 80 w 362"/>
                <a:gd name="T103" fmla="*/ 331 h 362"/>
                <a:gd name="T104" fmla="*/ 111 w 362"/>
                <a:gd name="T105" fmla="*/ 348 h 362"/>
                <a:gd name="T106" fmla="*/ 144 w 362"/>
                <a:gd name="T107" fmla="*/ 359 h 362"/>
                <a:gd name="T108" fmla="*/ 181 w 362"/>
                <a:gd name="T10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2" h="362">
                  <a:moveTo>
                    <a:pt x="166" y="105"/>
                  </a:moveTo>
                  <a:lnTo>
                    <a:pt x="167" y="103"/>
                  </a:lnTo>
                  <a:lnTo>
                    <a:pt x="167" y="100"/>
                  </a:lnTo>
                  <a:lnTo>
                    <a:pt x="169" y="98"/>
                  </a:lnTo>
                  <a:lnTo>
                    <a:pt x="170" y="95"/>
                  </a:lnTo>
                  <a:lnTo>
                    <a:pt x="172" y="94"/>
                  </a:lnTo>
                  <a:lnTo>
                    <a:pt x="175" y="92"/>
                  </a:lnTo>
                  <a:lnTo>
                    <a:pt x="177" y="92"/>
                  </a:lnTo>
                  <a:lnTo>
                    <a:pt x="181" y="90"/>
                  </a:lnTo>
                  <a:lnTo>
                    <a:pt x="184" y="92"/>
                  </a:lnTo>
                  <a:lnTo>
                    <a:pt x="187" y="92"/>
                  </a:lnTo>
                  <a:lnTo>
                    <a:pt x="189" y="94"/>
                  </a:lnTo>
                  <a:lnTo>
                    <a:pt x="191" y="95"/>
                  </a:lnTo>
                  <a:lnTo>
                    <a:pt x="193" y="98"/>
                  </a:lnTo>
                  <a:lnTo>
                    <a:pt x="195" y="100"/>
                  </a:lnTo>
                  <a:lnTo>
                    <a:pt x="196" y="103"/>
                  </a:lnTo>
                  <a:lnTo>
                    <a:pt x="196" y="105"/>
                  </a:lnTo>
                  <a:lnTo>
                    <a:pt x="196" y="181"/>
                  </a:lnTo>
                  <a:lnTo>
                    <a:pt x="241" y="181"/>
                  </a:lnTo>
                  <a:lnTo>
                    <a:pt x="244" y="182"/>
                  </a:lnTo>
                  <a:lnTo>
                    <a:pt x="247" y="183"/>
                  </a:lnTo>
                  <a:lnTo>
                    <a:pt x="249" y="184"/>
                  </a:lnTo>
                  <a:lnTo>
                    <a:pt x="251" y="186"/>
                  </a:lnTo>
                  <a:lnTo>
                    <a:pt x="254" y="188"/>
                  </a:lnTo>
                  <a:lnTo>
                    <a:pt x="255" y="190"/>
                  </a:lnTo>
                  <a:lnTo>
                    <a:pt x="256" y="193"/>
                  </a:lnTo>
                  <a:lnTo>
                    <a:pt x="256" y="197"/>
                  </a:lnTo>
                  <a:lnTo>
                    <a:pt x="256" y="199"/>
                  </a:lnTo>
                  <a:lnTo>
                    <a:pt x="255" y="202"/>
                  </a:lnTo>
                  <a:lnTo>
                    <a:pt x="254" y="204"/>
                  </a:lnTo>
                  <a:lnTo>
                    <a:pt x="251" y="206"/>
                  </a:lnTo>
                  <a:lnTo>
                    <a:pt x="249" y="208"/>
                  </a:lnTo>
                  <a:lnTo>
                    <a:pt x="247" y="211"/>
                  </a:lnTo>
                  <a:lnTo>
                    <a:pt x="244" y="211"/>
                  </a:lnTo>
                  <a:lnTo>
                    <a:pt x="241" y="212"/>
                  </a:lnTo>
                  <a:lnTo>
                    <a:pt x="181" y="212"/>
                  </a:lnTo>
                  <a:lnTo>
                    <a:pt x="177" y="211"/>
                  </a:lnTo>
                  <a:lnTo>
                    <a:pt x="175" y="211"/>
                  </a:lnTo>
                  <a:lnTo>
                    <a:pt x="172" y="208"/>
                  </a:lnTo>
                  <a:lnTo>
                    <a:pt x="170" y="206"/>
                  </a:lnTo>
                  <a:lnTo>
                    <a:pt x="169" y="204"/>
                  </a:lnTo>
                  <a:lnTo>
                    <a:pt x="167" y="202"/>
                  </a:lnTo>
                  <a:lnTo>
                    <a:pt x="167" y="199"/>
                  </a:lnTo>
                  <a:lnTo>
                    <a:pt x="166" y="197"/>
                  </a:lnTo>
                  <a:lnTo>
                    <a:pt x="166" y="105"/>
                  </a:lnTo>
                  <a:close/>
                  <a:moveTo>
                    <a:pt x="181" y="362"/>
                  </a:moveTo>
                  <a:lnTo>
                    <a:pt x="200" y="361"/>
                  </a:lnTo>
                  <a:lnTo>
                    <a:pt x="217" y="359"/>
                  </a:lnTo>
                  <a:lnTo>
                    <a:pt x="234" y="353"/>
                  </a:lnTo>
                  <a:lnTo>
                    <a:pt x="251" y="348"/>
                  </a:lnTo>
                  <a:lnTo>
                    <a:pt x="268" y="340"/>
                  </a:lnTo>
                  <a:lnTo>
                    <a:pt x="281" y="331"/>
                  </a:lnTo>
                  <a:lnTo>
                    <a:pt x="295" y="320"/>
                  </a:lnTo>
                  <a:lnTo>
                    <a:pt x="308" y="309"/>
                  </a:lnTo>
                  <a:lnTo>
                    <a:pt x="320" y="296"/>
                  </a:lnTo>
                  <a:lnTo>
                    <a:pt x="331" y="282"/>
                  </a:lnTo>
                  <a:lnTo>
                    <a:pt x="339" y="267"/>
                  </a:lnTo>
                  <a:lnTo>
                    <a:pt x="347" y="251"/>
                  </a:lnTo>
                  <a:lnTo>
                    <a:pt x="353" y="235"/>
                  </a:lnTo>
                  <a:lnTo>
                    <a:pt x="358" y="217"/>
                  </a:lnTo>
                  <a:lnTo>
                    <a:pt x="361" y="200"/>
                  </a:lnTo>
                  <a:lnTo>
                    <a:pt x="362" y="182"/>
                  </a:lnTo>
                  <a:lnTo>
                    <a:pt x="361" y="162"/>
                  </a:lnTo>
                  <a:lnTo>
                    <a:pt x="358" y="145"/>
                  </a:lnTo>
                  <a:lnTo>
                    <a:pt x="353" y="127"/>
                  </a:lnTo>
                  <a:lnTo>
                    <a:pt x="347" y="111"/>
                  </a:lnTo>
                  <a:lnTo>
                    <a:pt x="339" y="95"/>
                  </a:lnTo>
                  <a:lnTo>
                    <a:pt x="331" y="80"/>
                  </a:lnTo>
                  <a:lnTo>
                    <a:pt x="320" y="66"/>
                  </a:lnTo>
                  <a:lnTo>
                    <a:pt x="308" y="53"/>
                  </a:lnTo>
                  <a:lnTo>
                    <a:pt x="295" y="42"/>
                  </a:lnTo>
                  <a:lnTo>
                    <a:pt x="281" y="31"/>
                  </a:lnTo>
                  <a:lnTo>
                    <a:pt x="268" y="22"/>
                  </a:lnTo>
                  <a:lnTo>
                    <a:pt x="251" y="14"/>
                  </a:lnTo>
                  <a:lnTo>
                    <a:pt x="234" y="9"/>
                  </a:lnTo>
                  <a:lnTo>
                    <a:pt x="217" y="5"/>
                  </a:lnTo>
                  <a:lnTo>
                    <a:pt x="200" y="1"/>
                  </a:lnTo>
                  <a:lnTo>
                    <a:pt x="181" y="0"/>
                  </a:lnTo>
                  <a:lnTo>
                    <a:pt x="162" y="1"/>
                  </a:lnTo>
                  <a:lnTo>
                    <a:pt x="144" y="5"/>
                  </a:lnTo>
                  <a:lnTo>
                    <a:pt x="127" y="9"/>
                  </a:lnTo>
                  <a:lnTo>
                    <a:pt x="111" y="14"/>
                  </a:lnTo>
                  <a:lnTo>
                    <a:pt x="95" y="22"/>
                  </a:lnTo>
                  <a:lnTo>
                    <a:pt x="80" y="31"/>
                  </a:lnTo>
                  <a:lnTo>
                    <a:pt x="66" y="42"/>
                  </a:lnTo>
                  <a:lnTo>
                    <a:pt x="53" y="53"/>
                  </a:lnTo>
                  <a:lnTo>
                    <a:pt x="41" y="66"/>
                  </a:lnTo>
                  <a:lnTo>
                    <a:pt x="32" y="80"/>
                  </a:lnTo>
                  <a:lnTo>
                    <a:pt x="22" y="95"/>
                  </a:lnTo>
                  <a:lnTo>
                    <a:pt x="14" y="111"/>
                  </a:lnTo>
                  <a:lnTo>
                    <a:pt x="8" y="128"/>
                  </a:lnTo>
                  <a:lnTo>
                    <a:pt x="4" y="145"/>
                  </a:lnTo>
                  <a:lnTo>
                    <a:pt x="2" y="162"/>
                  </a:lnTo>
                  <a:lnTo>
                    <a:pt x="0" y="182"/>
                  </a:lnTo>
                  <a:lnTo>
                    <a:pt x="2" y="200"/>
                  </a:lnTo>
                  <a:lnTo>
                    <a:pt x="4" y="217"/>
                  </a:lnTo>
                  <a:lnTo>
                    <a:pt x="8" y="235"/>
                  </a:lnTo>
                  <a:lnTo>
                    <a:pt x="14" y="251"/>
                  </a:lnTo>
                  <a:lnTo>
                    <a:pt x="22" y="267"/>
                  </a:lnTo>
                  <a:lnTo>
                    <a:pt x="32" y="282"/>
                  </a:lnTo>
                  <a:lnTo>
                    <a:pt x="41" y="296"/>
                  </a:lnTo>
                  <a:lnTo>
                    <a:pt x="53" y="309"/>
                  </a:lnTo>
                  <a:lnTo>
                    <a:pt x="66" y="320"/>
                  </a:lnTo>
                  <a:lnTo>
                    <a:pt x="80" y="331"/>
                  </a:lnTo>
                  <a:lnTo>
                    <a:pt x="95" y="340"/>
                  </a:lnTo>
                  <a:lnTo>
                    <a:pt x="111" y="348"/>
                  </a:lnTo>
                  <a:lnTo>
                    <a:pt x="127" y="353"/>
                  </a:lnTo>
                  <a:lnTo>
                    <a:pt x="144" y="359"/>
                  </a:lnTo>
                  <a:lnTo>
                    <a:pt x="162" y="361"/>
                  </a:lnTo>
                  <a:lnTo>
                    <a:pt x="181"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532">
              <a:extLst>
                <a:ext uri="{FF2B5EF4-FFF2-40B4-BE49-F238E27FC236}">
                  <a16:creationId xmlns="" xmlns:a16="http://schemas.microsoft.com/office/drawing/2014/main" id="{9AAEB24C-E11E-014C-8C7C-DAE267EECCCB}"/>
                </a:ext>
              </a:extLst>
            </p:cNvPr>
            <p:cNvSpPr>
              <a:spLocks/>
            </p:cNvSpPr>
            <p:nvPr/>
          </p:nvSpPr>
          <p:spPr bwMode="auto">
            <a:xfrm>
              <a:off x="2689225" y="2732088"/>
              <a:ext cx="47625" cy="47625"/>
            </a:xfrm>
            <a:custGeom>
              <a:avLst/>
              <a:gdLst>
                <a:gd name="T0" fmla="*/ 67 w 150"/>
                <a:gd name="T1" fmla="*/ 0 h 150"/>
                <a:gd name="T2" fmla="*/ 52 w 150"/>
                <a:gd name="T3" fmla="*/ 3 h 150"/>
                <a:gd name="T4" fmla="*/ 38 w 150"/>
                <a:gd name="T5" fmla="*/ 9 h 150"/>
                <a:gd name="T6" fmla="*/ 27 w 150"/>
                <a:gd name="T7" fmla="*/ 17 h 150"/>
                <a:gd name="T8" fmla="*/ 17 w 150"/>
                <a:gd name="T9" fmla="*/ 27 h 150"/>
                <a:gd name="T10" fmla="*/ 8 w 150"/>
                <a:gd name="T11" fmla="*/ 39 h 150"/>
                <a:gd name="T12" fmla="*/ 3 w 150"/>
                <a:gd name="T13" fmla="*/ 53 h 150"/>
                <a:gd name="T14" fmla="*/ 0 w 150"/>
                <a:gd name="T15" fmla="*/ 68 h 150"/>
                <a:gd name="T16" fmla="*/ 0 w 150"/>
                <a:gd name="T17" fmla="*/ 83 h 150"/>
                <a:gd name="T18" fmla="*/ 3 w 150"/>
                <a:gd name="T19" fmla="*/ 98 h 150"/>
                <a:gd name="T20" fmla="*/ 8 w 150"/>
                <a:gd name="T21" fmla="*/ 111 h 150"/>
                <a:gd name="T22" fmla="*/ 17 w 150"/>
                <a:gd name="T23" fmla="*/ 123 h 150"/>
                <a:gd name="T24" fmla="*/ 27 w 150"/>
                <a:gd name="T25" fmla="*/ 133 h 150"/>
                <a:gd name="T26" fmla="*/ 38 w 150"/>
                <a:gd name="T27" fmla="*/ 141 h 150"/>
                <a:gd name="T28" fmla="*/ 52 w 150"/>
                <a:gd name="T29" fmla="*/ 147 h 150"/>
                <a:gd name="T30" fmla="*/ 67 w 150"/>
                <a:gd name="T31" fmla="*/ 150 h 150"/>
                <a:gd name="T32" fmla="*/ 82 w 150"/>
                <a:gd name="T33" fmla="*/ 150 h 150"/>
                <a:gd name="T34" fmla="*/ 97 w 150"/>
                <a:gd name="T35" fmla="*/ 147 h 150"/>
                <a:gd name="T36" fmla="*/ 110 w 150"/>
                <a:gd name="T37" fmla="*/ 141 h 150"/>
                <a:gd name="T38" fmla="*/ 122 w 150"/>
                <a:gd name="T39" fmla="*/ 133 h 150"/>
                <a:gd name="T40" fmla="*/ 133 w 150"/>
                <a:gd name="T41" fmla="*/ 123 h 150"/>
                <a:gd name="T42" fmla="*/ 140 w 150"/>
                <a:gd name="T43" fmla="*/ 111 h 150"/>
                <a:gd name="T44" fmla="*/ 147 w 150"/>
                <a:gd name="T45" fmla="*/ 98 h 150"/>
                <a:gd name="T46" fmla="*/ 150 w 150"/>
                <a:gd name="T47" fmla="*/ 83 h 150"/>
                <a:gd name="T48" fmla="*/ 150 w 150"/>
                <a:gd name="T49" fmla="*/ 68 h 150"/>
                <a:gd name="T50" fmla="*/ 147 w 150"/>
                <a:gd name="T51" fmla="*/ 53 h 150"/>
                <a:gd name="T52" fmla="*/ 140 w 150"/>
                <a:gd name="T53" fmla="*/ 39 h 150"/>
                <a:gd name="T54" fmla="*/ 133 w 150"/>
                <a:gd name="T55" fmla="*/ 27 h 150"/>
                <a:gd name="T56" fmla="*/ 122 w 150"/>
                <a:gd name="T57" fmla="*/ 17 h 150"/>
                <a:gd name="T58" fmla="*/ 110 w 150"/>
                <a:gd name="T59" fmla="*/ 9 h 150"/>
                <a:gd name="T60" fmla="*/ 97 w 150"/>
                <a:gd name="T61" fmla="*/ 3 h 150"/>
                <a:gd name="T62" fmla="*/ 82 w 150"/>
                <a:gd name="T6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50">
                  <a:moveTo>
                    <a:pt x="75" y="0"/>
                  </a:moveTo>
                  <a:lnTo>
                    <a:pt x="67" y="0"/>
                  </a:lnTo>
                  <a:lnTo>
                    <a:pt x="60" y="1"/>
                  </a:lnTo>
                  <a:lnTo>
                    <a:pt x="52" y="3"/>
                  </a:lnTo>
                  <a:lnTo>
                    <a:pt x="45" y="6"/>
                  </a:lnTo>
                  <a:lnTo>
                    <a:pt x="38" y="9"/>
                  </a:lnTo>
                  <a:lnTo>
                    <a:pt x="32" y="13"/>
                  </a:lnTo>
                  <a:lnTo>
                    <a:pt x="27" y="17"/>
                  </a:lnTo>
                  <a:lnTo>
                    <a:pt x="21" y="22"/>
                  </a:lnTo>
                  <a:lnTo>
                    <a:pt x="17" y="27"/>
                  </a:lnTo>
                  <a:lnTo>
                    <a:pt x="13" y="33"/>
                  </a:lnTo>
                  <a:lnTo>
                    <a:pt x="8" y="39"/>
                  </a:lnTo>
                  <a:lnTo>
                    <a:pt x="5" y="45"/>
                  </a:lnTo>
                  <a:lnTo>
                    <a:pt x="3" y="53"/>
                  </a:lnTo>
                  <a:lnTo>
                    <a:pt x="1" y="60"/>
                  </a:lnTo>
                  <a:lnTo>
                    <a:pt x="0" y="68"/>
                  </a:lnTo>
                  <a:lnTo>
                    <a:pt x="0" y="75"/>
                  </a:lnTo>
                  <a:lnTo>
                    <a:pt x="0" y="83"/>
                  </a:lnTo>
                  <a:lnTo>
                    <a:pt x="1" y="90"/>
                  </a:lnTo>
                  <a:lnTo>
                    <a:pt x="3" y="98"/>
                  </a:lnTo>
                  <a:lnTo>
                    <a:pt x="5" y="104"/>
                  </a:lnTo>
                  <a:lnTo>
                    <a:pt x="8" y="111"/>
                  </a:lnTo>
                  <a:lnTo>
                    <a:pt x="13" y="117"/>
                  </a:lnTo>
                  <a:lnTo>
                    <a:pt x="17" y="123"/>
                  </a:lnTo>
                  <a:lnTo>
                    <a:pt x="21" y="128"/>
                  </a:lnTo>
                  <a:lnTo>
                    <a:pt x="27" y="133"/>
                  </a:lnTo>
                  <a:lnTo>
                    <a:pt x="32" y="138"/>
                  </a:lnTo>
                  <a:lnTo>
                    <a:pt x="38" y="141"/>
                  </a:lnTo>
                  <a:lnTo>
                    <a:pt x="45" y="144"/>
                  </a:lnTo>
                  <a:lnTo>
                    <a:pt x="52" y="147"/>
                  </a:lnTo>
                  <a:lnTo>
                    <a:pt x="60" y="149"/>
                  </a:lnTo>
                  <a:lnTo>
                    <a:pt x="67" y="150"/>
                  </a:lnTo>
                  <a:lnTo>
                    <a:pt x="75" y="150"/>
                  </a:lnTo>
                  <a:lnTo>
                    <a:pt x="82" y="150"/>
                  </a:lnTo>
                  <a:lnTo>
                    <a:pt x="90" y="149"/>
                  </a:lnTo>
                  <a:lnTo>
                    <a:pt x="97" y="147"/>
                  </a:lnTo>
                  <a:lnTo>
                    <a:pt x="104" y="144"/>
                  </a:lnTo>
                  <a:lnTo>
                    <a:pt x="110" y="141"/>
                  </a:lnTo>
                  <a:lnTo>
                    <a:pt x="117" y="138"/>
                  </a:lnTo>
                  <a:lnTo>
                    <a:pt x="122" y="133"/>
                  </a:lnTo>
                  <a:lnTo>
                    <a:pt x="127" y="128"/>
                  </a:lnTo>
                  <a:lnTo>
                    <a:pt x="133" y="123"/>
                  </a:lnTo>
                  <a:lnTo>
                    <a:pt x="137" y="117"/>
                  </a:lnTo>
                  <a:lnTo>
                    <a:pt x="140" y="111"/>
                  </a:lnTo>
                  <a:lnTo>
                    <a:pt x="144" y="104"/>
                  </a:lnTo>
                  <a:lnTo>
                    <a:pt x="147" y="98"/>
                  </a:lnTo>
                  <a:lnTo>
                    <a:pt x="148" y="90"/>
                  </a:lnTo>
                  <a:lnTo>
                    <a:pt x="150" y="83"/>
                  </a:lnTo>
                  <a:lnTo>
                    <a:pt x="150" y="75"/>
                  </a:lnTo>
                  <a:lnTo>
                    <a:pt x="150" y="68"/>
                  </a:lnTo>
                  <a:lnTo>
                    <a:pt x="148" y="60"/>
                  </a:lnTo>
                  <a:lnTo>
                    <a:pt x="147" y="53"/>
                  </a:lnTo>
                  <a:lnTo>
                    <a:pt x="144" y="45"/>
                  </a:lnTo>
                  <a:lnTo>
                    <a:pt x="140" y="39"/>
                  </a:lnTo>
                  <a:lnTo>
                    <a:pt x="137" y="33"/>
                  </a:lnTo>
                  <a:lnTo>
                    <a:pt x="133" y="27"/>
                  </a:lnTo>
                  <a:lnTo>
                    <a:pt x="127" y="22"/>
                  </a:lnTo>
                  <a:lnTo>
                    <a:pt x="122" y="17"/>
                  </a:lnTo>
                  <a:lnTo>
                    <a:pt x="117" y="13"/>
                  </a:lnTo>
                  <a:lnTo>
                    <a:pt x="110" y="9"/>
                  </a:lnTo>
                  <a:lnTo>
                    <a:pt x="104" y="6"/>
                  </a:lnTo>
                  <a:lnTo>
                    <a:pt x="97" y="3"/>
                  </a:lnTo>
                  <a:lnTo>
                    <a:pt x="90" y="1"/>
                  </a:lnTo>
                  <a:lnTo>
                    <a:pt x="82"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533">
              <a:extLst>
                <a:ext uri="{FF2B5EF4-FFF2-40B4-BE49-F238E27FC236}">
                  <a16:creationId xmlns="" xmlns:a16="http://schemas.microsoft.com/office/drawing/2014/main" id="{FF0DD7C3-57A3-6046-8610-8053C6662318}"/>
                </a:ext>
              </a:extLst>
            </p:cNvPr>
            <p:cNvSpPr>
              <a:spLocks noEditPoints="1"/>
            </p:cNvSpPr>
            <p:nvPr/>
          </p:nvSpPr>
          <p:spPr bwMode="auto">
            <a:xfrm>
              <a:off x="2789238" y="2654300"/>
              <a:ext cx="96838" cy="106363"/>
            </a:xfrm>
            <a:custGeom>
              <a:avLst/>
              <a:gdLst>
                <a:gd name="T0" fmla="*/ 30 w 301"/>
                <a:gd name="T1" fmla="*/ 30 h 331"/>
                <a:gd name="T2" fmla="*/ 250 w 301"/>
                <a:gd name="T3" fmla="*/ 150 h 331"/>
                <a:gd name="T4" fmla="*/ 301 w 301"/>
                <a:gd name="T5" fmla="*/ 165 h 331"/>
                <a:gd name="T6" fmla="*/ 300 w 301"/>
                <a:gd name="T7" fmla="*/ 161 h 331"/>
                <a:gd name="T8" fmla="*/ 300 w 301"/>
                <a:gd name="T9" fmla="*/ 160 h 331"/>
                <a:gd name="T10" fmla="*/ 297 w 301"/>
                <a:gd name="T11" fmla="*/ 155 h 331"/>
                <a:gd name="T12" fmla="*/ 297 w 301"/>
                <a:gd name="T13" fmla="*/ 155 h 331"/>
                <a:gd name="T14" fmla="*/ 144 w 301"/>
                <a:gd name="T15" fmla="*/ 2 h 331"/>
                <a:gd name="T16" fmla="*/ 138 w 301"/>
                <a:gd name="T17" fmla="*/ 0 h 331"/>
                <a:gd name="T18" fmla="*/ 15 w 301"/>
                <a:gd name="T19" fmla="*/ 0 h 331"/>
                <a:gd name="T20" fmla="*/ 10 w 301"/>
                <a:gd name="T21" fmla="*/ 1 h 331"/>
                <a:gd name="T22" fmla="*/ 4 w 301"/>
                <a:gd name="T23" fmla="*/ 4 h 331"/>
                <a:gd name="T24" fmla="*/ 1 w 301"/>
                <a:gd name="T25" fmla="*/ 10 h 331"/>
                <a:gd name="T26" fmla="*/ 0 w 301"/>
                <a:gd name="T27" fmla="*/ 15 h 331"/>
                <a:gd name="T28" fmla="*/ 0 w 301"/>
                <a:gd name="T29" fmla="*/ 316 h 331"/>
                <a:gd name="T30" fmla="*/ 1 w 301"/>
                <a:gd name="T31" fmla="*/ 322 h 331"/>
                <a:gd name="T32" fmla="*/ 4 w 301"/>
                <a:gd name="T33" fmla="*/ 327 h 331"/>
                <a:gd name="T34" fmla="*/ 10 w 301"/>
                <a:gd name="T35" fmla="*/ 330 h 331"/>
                <a:gd name="T36" fmla="*/ 15 w 301"/>
                <a:gd name="T37" fmla="*/ 331 h 331"/>
                <a:gd name="T38" fmla="*/ 31 w 301"/>
                <a:gd name="T39" fmla="*/ 324 h 331"/>
                <a:gd name="T40" fmla="*/ 31 w 301"/>
                <a:gd name="T41" fmla="*/ 306 h 331"/>
                <a:gd name="T42" fmla="*/ 35 w 301"/>
                <a:gd name="T43" fmla="*/ 285 h 331"/>
                <a:gd name="T44" fmla="*/ 43 w 301"/>
                <a:gd name="T45" fmla="*/ 266 h 331"/>
                <a:gd name="T46" fmla="*/ 55 w 301"/>
                <a:gd name="T47" fmla="*/ 249 h 331"/>
                <a:gd name="T48" fmla="*/ 69 w 301"/>
                <a:gd name="T49" fmla="*/ 235 h 331"/>
                <a:gd name="T50" fmla="*/ 86 w 301"/>
                <a:gd name="T51" fmla="*/ 223 h 331"/>
                <a:gd name="T52" fmla="*/ 104 w 301"/>
                <a:gd name="T53" fmla="*/ 215 h 331"/>
                <a:gd name="T54" fmla="*/ 126 w 301"/>
                <a:gd name="T55" fmla="*/ 211 h 331"/>
                <a:gd name="T56" fmla="*/ 147 w 301"/>
                <a:gd name="T57" fmla="*/ 211 h 331"/>
                <a:gd name="T58" fmla="*/ 167 w 301"/>
                <a:gd name="T59" fmla="*/ 215 h 331"/>
                <a:gd name="T60" fmla="*/ 186 w 301"/>
                <a:gd name="T61" fmla="*/ 223 h 331"/>
                <a:gd name="T62" fmla="*/ 203 w 301"/>
                <a:gd name="T63" fmla="*/ 235 h 331"/>
                <a:gd name="T64" fmla="*/ 217 w 301"/>
                <a:gd name="T65" fmla="*/ 249 h 331"/>
                <a:gd name="T66" fmla="*/ 229 w 301"/>
                <a:gd name="T67" fmla="*/ 266 h 331"/>
                <a:gd name="T68" fmla="*/ 236 w 301"/>
                <a:gd name="T69" fmla="*/ 285 h 331"/>
                <a:gd name="T70" fmla="*/ 240 w 301"/>
                <a:gd name="T71" fmla="*/ 306 h 331"/>
                <a:gd name="T72" fmla="*/ 241 w 301"/>
                <a:gd name="T73" fmla="*/ 324 h 331"/>
                <a:gd name="T74" fmla="*/ 286 w 301"/>
                <a:gd name="T75" fmla="*/ 331 h 331"/>
                <a:gd name="T76" fmla="*/ 292 w 301"/>
                <a:gd name="T77" fmla="*/ 330 h 331"/>
                <a:gd name="T78" fmla="*/ 297 w 301"/>
                <a:gd name="T79" fmla="*/ 327 h 331"/>
                <a:gd name="T80" fmla="*/ 300 w 301"/>
                <a:gd name="T81" fmla="*/ 322 h 331"/>
                <a:gd name="T82" fmla="*/ 301 w 301"/>
                <a:gd name="T83" fmla="*/ 316 h 331"/>
                <a:gd name="T84" fmla="*/ 301 w 301"/>
                <a:gd name="T85" fmla="*/ 1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31">
                  <a:moveTo>
                    <a:pt x="30" y="150"/>
                  </a:moveTo>
                  <a:lnTo>
                    <a:pt x="30" y="30"/>
                  </a:lnTo>
                  <a:lnTo>
                    <a:pt x="130" y="30"/>
                  </a:lnTo>
                  <a:lnTo>
                    <a:pt x="250" y="150"/>
                  </a:lnTo>
                  <a:lnTo>
                    <a:pt x="30" y="150"/>
                  </a:lnTo>
                  <a:close/>
                  <a:moveTo>
                    <a:pt x="301" y="165"/>
                  </a:moveTo>
                  <a:lnTo>
                    <a:pt x="300" y="163"/>
                  </a:lnTo>
                  <a:lnTo>
                    <a:pt x="300" y="161"/>
                  </a:lnTo>
                  <a:lnTo>
                    <a:pt x="300" y="160"/>
                  </a:lnTo>
                  <a:lnTo>
                    <a:pt x="300" y="160"/>
                  </a:lnTo>
                  <a:lnTo>
                    <a:pt x="298" y="156"/>
                  </a:lnTo>
                  <a:lnTo>
                    <a:pt x="297" y="155"/>
                  </a:lnTo>
                  <a:lnTo>
                    <a:pt x="297" y="155"/>
                  </a:lnTo>
                  <a:lnTo>
                    <a:pt x="297" y="155"/>
                  </a:lnTo>
                  <a:lnTo>
                    <a:pt x="147" y="4"/>
                  </a:lnTo>
                  <a:lnTo>
                    <a:pt x="144" y="2"/>
                  </a:lnTo>
                  <a:lnTo>
                    <a:pt x="142" y="1"/>
                  </a:lnTo>
                  <a:lnTo>
                    <a:pt x="138" y="0"/>
                  </a:lnTo>
                  <a:lnTo>
                    <a:pt x="136" y="0"/>
                  </a:lnTo>
                  <a:lnTo>
                    <a:pt x="15" y="0"/>
                  </a:lnTo>
                  <a:lnTo>
                    <a:pt x="12" y="0"/>
                  </a:lnTo>
                  <a:lnTo>
                    <a:pt x="10" y="1"/>
                  </a:lnTo>
                  <a:lnTo>
                    <a:pt x="7" y="2"/>
                  </a:lnTo>
                  <a:lnTo>
                    <a:pt x="4" y="4"/>
                  </a:lnTo>
                  <a:lnTo>
                    <a:pt x="3" y="6"/>
                  </a:lnTo>
                  <a:lnTo>
                    <a:pt x="1" y="10"/>
                  </a:lnTo>
                  <a:lnTo>
                    <a:pt x="1" y="12"/>
                  </a:lnTo>
                  <a:lnTo>
                    <a:pt x="0" y="15"/>
                  </a:lnTo>
                  <a:lnTo>
                    <a:pt x="0" y="165"/>
                  </a:lnTo>
                  <a:lnTo>
                    <a:pt x="0" y="316"/>
                  </a:lnTo>
                  <a:lnTo>
                    <a:pt x="1" y="320"/>
                  </a:lnTo>
                  <a:lnTo>
                    <a:pt x="1" y="322"/>
                  </a:lnTo>
                  <a:lnTo>
                    <a:pt x="3" y="325"/>
                  </a:lnTo>
                  <a:lnTo>
                    <a:pt x="4" y="327"/>
                  </a:lnTo>
                  <a:lnTo>
                    <a:pt x="7" y="328"/>
                  </a:lnTo>
                  <a:lnTo>
                    <a:pt x="10" y="330"/>
                  </a:lnTo>
                  <a:lnTo>
                    <a:pt x="12" y="331"/>
                  </a:lnTo>
                  <a:lnTo>
                    <a:pt x="15" y="331"/>
                  </a:lnTo>
                  <a:lnTo>
                    <a:pt x="31" y="331"/>
                  </a:lnTo>
                  <a:lnTo>
                    <a:pt x="31" y="324"/>
                  </a:lnTo>
                  <a:lnTo>
                    <a:pt x="30" y="316"/>
                  </a:lnTo>
                  <a:lnTo>
                    <a:pt x="31" y="306"/>
                  </a:lnTo>
                  <a:lnTo>
                    <a:pt x="32" y="295"/>
                  </a:lnTo>
                  <a:lnTo>
                    <a:pt x="35" y="285"/>
                  </a:lnTo>
                  <a:lnTo>
                    <a:pt x="39" y="276"/>
                  </a:lnTo>
                  <a:lnTo>
                    <a:pt x="43" y="266"/>
                  </a:lnTo>
                  <a:lnTo>
                    <a:pt x="48" y="257"/>
                  </a:lnTo>
                  <a:lnTo>
                    <a:pt x="55" y="249"/>
                  </a:lnTo>
                  <a:lnTo>
                    <a:pt x="61" y="241"/>
                  </a:lnTo>
                  <a:lnTo>
                    <a:pt x="69" y="235"/>
                  </a:lnTo>
                  <a:lnTo>
                    <a:pt x="77" y="228"/>
                  </a:lnTo>
                  <a:lnTo>
                    <a:pt x="86" y="223"/>
                  </a:lnTo>
                  <a:lnTo>
                    <a:pt x="94" y="219"/>
                  </a:lnTo>
                  <a:lnTo>
                    <a:pt x="104" y="215"/>
                  </a:lnTo>
                  <a:lnTo>
                    <a:pt x="115" y="213"/>
                  </a:lnTo>
                  <a:lnTo>
                    <a:pt x="126" y="211"/>
                  </a:lnTo>
                  <a:lnTo>
                    <a:pt x="136" y="211"/>
                  </a:lnTo>
                  <a:lnTo>
                    <a:pt x="147" y="211"/>
                  </a:lnTo>
                  <a:lnTo>
                    <a:pt x="157" y="213"/>
                  </a:lnTo>
                  <a:lnTo>
                    <a:pt x="167" y="215"/>
                  </a:lnTo>
                  <a:lnTo>
                    <a:pt x="177" y="219"/>
                  </a:lnTo>
                  <a:lnTo>
                    <a:pt x="186" y="223"/>
                  </a:lnTo>
                  <a:lnTo>
                    <a:pt x="194" y="228"/>
                  </a:lnTo>
                  <a:lnTo>
                    <a:pt x="203" y="235"/>
                  </a:lnTo>
                  <a:lnTo>
                    <a:pt x="210" y="241"/>
                  </a:lnTo>
                  <a:lnTo>
                    <a:pt x="217" y="249"/>
                  </a:lnTo>
                  <a:lnTo>
                    <a:pt x="223" y="257"/>
                  </a:lnTo>
                  <a:lnTo>
                    <a:pt x="229" y="266"/>
                  </a:lnTo>
                  <a:lnTo>
                    <a:pt x="233" y="276"/>
                  </a:lnTo>
                  <a:lnTo>
                    <a:pt x="236" y="285"/>
                  </a:lnTo>
                  <a:lnTo>
                    <a:pt x="239" y="295"/>
                  </a:lnTo>
                  <a:lnTo>
                    <a:pt x="240" y="306"/>
                  </a:lnTo>
                  <a:lnTo>
                    <a:pt x="241" y="316"/>
                  </a:lnTo>
                  <a:lnTo>
                    <a:pt x="241" y="324"/>
                  </a:lnTo>
                  <a:lnTo>
                    <a:pt x="240" y="331"/>
                  </a:lnTo>
                  <a:lnTo>
                    <a:pt x="286" y="331"/>
                  </a:lnTo>
                  <a:lnTo>
                    <a:pt x="290" y="330"/>
                  </a:lnTo>
                  <a:lnTo>
                    <a:pt x="292" y="330"/>
                  </a:lnTo>
                  <a:lnTo>
                    <a:pt x="295" y="328"/>
                  </a:lnTo>
                  <a:lnTo>
                    <a:pt x="297" y="327"/>
                  </a:lnTo>
                  <a:lnTo>
                    <a:pt x="299" y="325"/>
                  </a:lnTo>
                  <a:lnTo>
                    <a:pt x="300" y="322"/>
                  </a:lnTo>
                  <a:lnTo>
                    <a:pt x="301" y="320"/>
                  </a:lnTo>
                  <a:lnTo>
                    <a:pt x="301" y="316"/>
                  </a:lnTo>
                  <a:lnTo>
                    <a:pt x="301" y="165"/>
                  </a:lnTo>
                  <a:lnTo>
                    <a:pt x="301" y="165"/>
                  </a:lnTo>
                  <a:lnTo>
                    <a:pt x="301"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534">
              <a:extLst>
                <a:ext uri="{FF2B5EF4-FFF2-40B4-BE49-F238E27FC236}">
                  <a16:creationId xmlns="" xmlns:a16="http://schemas.microsoft.com/office/drawing/2014/main" id="{E1B3654E-D21B-0247-B76D-92B07211EF8E}"/>
                </a:ext>
              </a:extLst>
            </p:cNvPr>
            <p:cNvSpPr>
              <a:spLocks/>
            </p:cNvSpPr>
            <p:nvPr/>
          </p:nvSpPr>
          <p:spPr bwMode="auto">
            <a:xfrm>
              <a:off x="2808288" y="2732088"/>
              <a:ext cx="49213" cy="47625"/>
            </a:xfrm>
            <a:custGeom>
              <a:avLst/>
              <a:gdLst>
                <a:gd name="T0" fmla="*/ 68 w 151"/>
                <a:gd name="T1" fmla="*/ 0 h 150"/>
                <a:gd name="T2" fmla="*/ 54 w 151"/>
                <a:gd name="T3" fmla="*/ 3 h 150"/>
                <a:gd name="T4" fmla="*/ 40 w 151"/>
                <a:gd name="T5" fmla="*/ 9 h 150"/>
                <a:gd name="T6" fmla="*/ 28 w 151"/>
                <a:gd name="T7" fmla="*/ 17 h 150"/>
                <a:gd name="T8" fmla="*/ 17 w 151"/>
                <a:gd name="T9" fmla="*/ 27 h 150"/>
                <a:gd name="T10" fmla="*/ 10 w 151"/>
                <a:gd name="T11" fmla="*/ 39 h 150"/>
                <a:gd name="T12" fmla="*/ 4 w 151"/>
                <a:gd name="T13" fmla="*/ 53 h 150"/>
                <a:gd name="T14" fmla="*/ 1 w 151"/>
                <a:gd name="T15" fmla="*/ 68 h 150"/>
                <a:gd name="T16" fmla="*/ 1 w 151"/>
                <a:gd name="T17" fmla="*/ 83 h 150"/>
                <a:gd name="T18" fmla="*/ 4 w 151"/>
                <a:gd name="T19" fmla="*/ 98 h 150"/>
                <a:gd name="T20" fmla="*/ 10 w 151"/>
                <a:gd name="T21" fmla="*/ 111 h 150"/>
                <a:gd name="T22" fmla="*/ 17 w 151"/>
                <a:gd name="T23" fmla="*/ 123 h 150"/>
                <a:gd name="T24" fmla="*/ 28 w 151"/>
                <a:gd name="T25" fmla="*/ 133 h 150"/>
                <a:gd name="T26" fmla="*/ 40 w 151"/>
                <a:gd name="T27" fmla="*/ 141 h 150"/>
                <a:gd name="T28" fmla="*/ 54 w 151"/>
                <a:gd name="T29" fmla="*/ 147 h 150"/>
                <a:gd name="T30" fmla="*/ 68 w 151"/>
                <a:gd name="T31" fmla="*/ 150 h 150"/>
                <a:gd name="T32" fmla="*/ 84 w 151"/>
                <a:gd name="T33" fmla="*/ 150 h 150"/>
                <a:gd name="T34" fmla="*/ 98 w 151"/>
                <a:gd name="T35" fmla="*/ 147 h 150"/>
                <a:gd name="T36" fmla="*/ 112 w 151"/>
                <a:gd name="T37" fmla="*/ 141 h 150"/>
                <a:gd name="T38" fmla="*/ 124 w 151"/>
                <a:gd name="T39" fmla="*/ 133 h 150"/>
                <a:gd name="T40" fmla="*/ 134 w 151"/>
                <a:gd name="T41" fmla="*/ 123 h 150"/>
                <a:gd name="T42" fmla="*/ 142 w 151"/>
                <a:gd name="T43" fmla="*/ 111 h 150"/>
                <a:gd name="T44" fmla="*/ 148 w 151"/>
                <a:gd name="T45" fmla="*/ 98 h 150"/>
                <a:gd name="T46" fmla="*/ 150 w 151"/>
                <a:gd name="T47" fmla="*/ 83 h 150"/>
                <a:gd name="T48" fmla="*/ 150 w 151"/>
                <a:gd name="T49" fmla="*/ 68 h 150"/>
                <a:gd name="T50" fmla="*/ 148 w 151"/>
                <a:gd name="T51" fmla="*/ 53 h 150"/>
                <a:gd name="T52" fmla="*/ 142 w 151"/>
                <a:gd name="T53" fmla="*/ 39 h 150"/>
                <a:gd name="T54" fmla="*/ 134 w 151"/>
                <a:gd name="T55" fmla="*/ 27 h 150"/>
                <a:gd name="T56" fmla="*/ 124 w 151"/>
                <a:gd name="T57" fmla="*/ 17 h 150"/>
                <a:gd name="T58" fmla="*/ 112 w 151"/>
                <a:gd name="T59" fmla="*/ 9 h 150"/>
                <a:gd name="T60" fmla="*/ 98 w 151"/>
                <a:gd name="T61" fmla="*/ 3 h 150"/>
                <a:gd name="T62" fmla="*/ 84 w 151"/>
                <a:gd name="T6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0">
                  <a:moveTo>
                    <a:pt x="76" y="0"/>
                  </a:moveTo>
                  <a:lnTo>
                    <a:pt x="68" y="0"/>
                  </a:lnTo>
                  <a:lnTo>
                    <a:pt x="60" y="1"/>
                  </a:lnTo>
                  <a:lnTo>
                    <a:pt x="54" y="3"/>
                  </a:lnTo>
                  <a:lnTo>
                    <a:pt x="46" y="6"/>
                  </a:lnTo>
                  <a:lnTo>
                    <a:pt x="40" y="9"/>
                  </a:lnTo>
                  <a:lnTo>
                    <a:pt x="33" y="13"/>
                  </a:lnTo>
                  <a:lnTo>
                    <a:pt x="28" y="17"/>
                  </a:lnTo>
                  <a:lnTo>
                    <a:pt x="23" y="22"/>
                  </a:lnTo>
                  <a:lnTo>
                    <a:pt x="17" y="27"/>
                  </a:lnTo>
                  <a:lnTo>
                    <a:pt x="13" y="33"/>
                  </a:lnTo>
                  <a:lnTo>
                    <a:pt x="10" y="39"/>
                  </a:lnTo>
                  <a:lnTo>
                    <a:pt x="7" y="45"/>
                  </a:lnTo>
                  <a:lnTo>
                    <a:pt x="4" y="53"/>
                  </a:lnTo>
                  <a:lnTo>
                    <a:pt x="2" y="60"/>
                  </a:lnTo>
                  <a:lnTo>
                    <a:pt x="1" y="68"/>
                  </a:lnTo>
                  <a:lnTo>
                    <a:pt x="0" y="75"/>
                  </a:lnTo>
                  <a:lnTo>
                    <a:pt x="1" y="83"/>
                  </a:lnTo>
                  <a:lnTo>
                    <a:pt x="2" y="90"/>
                  </a:lnTo>
                  <a:lnTo>
                    <a:pt x="4" y="98"/>
                  </a:lnTo>
                  <a:lnTo>
                    <a:pt x="7" y="104"/>
                  </a:lnTo>
                  <a:lnTo>
                    <a:pt x="10" y="111"/>
                  </a:lnTo>
                  <a:lnTo>
                    <a:pt x="13" y="117"/>
                  </a:lnTo>
                  <a:lnTo>
                    <a:pt x="17" y="123"/>
                  </a:lnTo>
                  <a:lnTo>
                    <a:pt x="23" y="128"/>
                  </a:lnTo>
                  <a:lnTo>
                    <a:pt x="28" y="133"/>
                  </a:lnTo>
                  <a:lnTo>
                    <a:pt x="33" y="138"/>
                  </a:lnTo>
                  <a:lnTo>
                    <a:pt x="40" y="141"/>
                  </a:lnTo>
                  <a:lnTo>
                    <a:pt x="46" y="144"/>
                  </a:lnTo>
                  <a:lnTo>
                    <a:pt x="54" y="147"/>
                  </a:lnTo>
                  <a:lnTo>
                    <a:pt x="60" y="149"/>
                  </a:lnTo>
                  <a:lnTo>
                    <a:pt x="68" y="150"/>
                  </a:lnTo>
                  <a:lnTo>
                    <a:pt x="76" y="150"/>
                  </a:lnTo>
                  <a:lnTo>
                    <a:pt x="84" y="150"/>
                  </a:lnTo>
                  <a:lnTo>
                    <a:pt x="91" y="149"/>
                  </a:lnTo>
                  <a:lnTo>
                    <a:pt x="98" y="147"/>
                  </a:lnTo>
                  <a:lnTo>
                    <a:pt x="105" y="144"/>
                  </a:lnTo>
                  <a:lnTo>
                    <a:pt x="112" y="141"/>
                  </a:lnTo>
                  <a:lnTo>
                    <a:pt x="118" y="138"/>
                  </a:lnTo>
                  <a:lnTo>
                    <a:pt x="124" y="133"/>
                  </a:lnTo>
                  <a:lnTo>
                    <a:pt x="129" y="128"/>
                  </a:lnTo>
                  <a:lnTo>
                    <a:pt x="134" y="123"/>
                  </a:lnTo>
                  <a:lnTo>
                    <a:pt x="139" y="117"/>
                  </a:lnTo>
                  <a:lnTo>
                    <a:pt x="142" y="111"/>
                  </a:lnTo>
                  <a:lnTo>
                    <a:pt x="145" y="104"/>
                  </a:lnTo>
                  <a:lnTo>
                    <a:pt x="148" y="98"/>
                  </a:lnTo>
                  <a:lnTo>
                    <a:pt x="149" y="90"/>
                  </a:lnTo>
                  <a:lnTo>
                    <a:pt x="150" y="83"/>
                  </a:lnTo>
                  <a:lnTo>
                    <a:pt x="151" y="75"/>
                  </a:lnTo>
                  <a:lnTo>
                    <a:pt x="150" y="68"/>
                  </a:lnTo>
                  <a:lnTo>
                    <a:pt x="149" y="60"/>
                  </a:lnTo>
                  <a:lnTo>
                    <a:pt x="148" y="53"/>
                  </a:lnTo>
                  <a:lnTo>
                    <a:pt x="145" y="45"/>
                  </a:lnTo>
                  <a:lnTo>
                    <a:pt x="142" y="39"/>
                  </a:lnTo>
                  <a:lnTo>
                    <a:pt x="139" y="33"/>
                  </a:lnTo>
                  <a:lnTo>
                    <a:pt x="134" y="27"/>
                  </a:lnTo>
                  <a:lnTo>
                    <a:pt x="129" y="22"/>
                  </a:lnTo>
                  <a:lnTo>
                    <a:pt x="124" y="17"/>
                  </a:lnTo>
                  <a:lnTo>
                    <a:pt x="118" y="13"/>
                  </a:lnTo>
                  <a:lnTo>
                    <a:pt x="112" y="9"/>
                  </a:lnTo>
                  <a:lnTo>
                    <a:pt x="105" y="6"/>
                  </a:lnTo>
                  <a:lnTo>
                    <a:pt x="98" y="3"/>
                  </a:lnTo>
                  <a:lnTo>
                    <a:pt x="91" y="1"/>
                  </a:lnTo>
                  <a:lnTo>
                    <a:pt x="84"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1433674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3232D94A-3918-194E-BD5B-F2124A154EBB}"/>
              </a:ext>
            </a:extLst>
          </p:cNvPr>
          <p:cNvSpPr>
            <a:spLocks noGrp="1"/>
          </p:cNvSpPr>
          <p:nvPr>
            <p:ph type="body" idx="1"/>
          </p:nvPr>
        </p:nvSpPr>
        <p:spPr>
          <a:xfrm>
            <a:off x="623887" y="1792707"/>
            <a:ext cx="7886700" cy="2382251"/>
          </a:xfrm>
        </p:spPr>
        <p:txBody>
          <a:bodyPr>
            <a:normAutofit lnSpcReduction="10000"/>
          </a:bodyPr>
          <a:lstStyle/>
          <a:p>
            <a:pPr algn="ctr"/>
            <a:r>
              <a:rPr lang="he-IL" sz="5400" dirty="0">
                <a:solidFill>
                  <a:srgbClr val="2E5E48"/>
                </a:solidFill>
                <a:latin typeface="Aharoni" panose="02010803020104030203" pitchFamily="2" charset="-79"/>
                <a:cs typeface="Aharoni" panose="02010803020104030203" pitchFamily="2" charset="-79"/>
              </a:rPr>
              <a:t>חופית</a:t>
            </a:r>
            <a:endParaRPr lang="en-US" sz="5400" dirty="0">
              <a:solidFill>
                <a:srgbClr val="2E5E48"/>
              </a:solidFill>
              <a:latin typeface="Aharoni" panose="02010803020104030203" pitchFamily="2" charset="-79"/>
              <a:cs typeface="Aharoni" panose="02010803020104030203" pitchFamily="2" charset="-79"/>
            </a:endParaRPr>
          </a:p>
          <a:p>
            <a:pPr algn="ctr"/>
            <a:r>
              <a:rPr lang="he-IL" sz="5400" dirty="0">
                <a:solidFill>
                  <a:srgbClr val="2E5E48"/>
                </a:solidFill>
                <a:latin typeface="Aharoni" panose="02010803020104030203" pitchFamily="2" charset="-79"/>
                <a:cs typeface="Aharoni" panose="02010803020104030203" pitchFamily="2" charset="-79"/>
              </a:rPr>
              <a:t>ישוב פלורליסטי, חילוני, מתחדש ומוביל קהילתית</a:t>
            </a:r>
            <a:endParaRPr lang="en-US" sz="5400" dirty="0">
              <a:solidFill>
                <a:srgbClr val="2E5E48"/>
              </a:solidFill>
              <a:latin typeface="Aharoni" panose="02010803020104030203" pitchFamily="2" charset="-79"/>
              <a:cs typeface="Aharoni" panose="02010803020104030203" pitchFamily="2" charset="-79"/>
            </a:endParaRPr>
          </a:p>
        </p:txBody>
      </p:sp>
      <p:pic>
        <p:nvPicPr>
          <p:cNvPr id="8" name="Picture 7">
            <a:extLst>
              <a:ext uri="{FF2B5EF4-FFF2-40B4-BE49-F238E27FC236}">
                <a16:creationId xmlns="" xmlns:a16="http://schemas.microsoft.com/office/drawing/2014/main" id="{006AFC8F-89C4-5243-894E-F1B0D752B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824" y="4415589"/>
            <a:ext cx="1906825" cy="1906825"/>
          </a:xfrm>
          <a:prstGeom prst="rect">
            <a:avLst/>
          </a:prstGeom>
          <a:noFill/>
        </p:spPr>
      </p:pic>
    </p:spTree>
    <p:extLst>
      <p:ext uri="{BB962C8B-B14F-4D97-AF65-F5344CB8AC3E}">
        <p14:creationId xmlns:p14="http://schemas.microsoft.com/office/powerpoint/2010/main" val="316713255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EF0"/>
        </a:solidFill>
        <a:effectLst/>
      </p:bgPr>
    </p:bg>
    <p:spTree>
      <p:nvGrpSpPr>
        <p:cNvPr id="1" name=""/>
        <p:cNvGrpSpPr/>
        <p:nvPr/>
      </p:nvGrpSpPr>
      <p:grpSpPr>
        <a:xfrm>
          <a:off x="0" y="0"/>
          <a:ext cx="0" cy="0"/>
          <a:chOff x="0" y="0"/>
          <a:chExt cx="0" cy="0"/>
        </a:xfrm>
      </p:grpSpPr>
      <p:sp>
        <p:nvSpPr>
          <p:cNvPr id="9" name="Title 8" hidden="1">
            <a:extLst>
              <a:ext uri="{FF2B5EF4-FFF2-40B4-BE49-F238E27FC236}">
                <a16:creationId xmlns="" xmlns:a16="http://schemas.microsoft.com/office/drawing/2014/main" id="{9FDB6406-0CDB-4213-A1B6-DE47D953FED3}"/>
              </a:ext>
            </a:extLst>
          </p:cNvPr>
          <p:cNvSpPr>
            <a:spLocks noGrp="1"/>
          </p:cNvSpPr>
          <p:nvPr>
            <p:ph type="title" idx="4294967295"/>
          </p:nvPr>
        </p:nvSpPr>
        <p:spPr>
          <a:xfrm>
            <a:off x="0" y="1131094"/>
            <a:ext cx="7886700" cy="994172"/>
          </a:xfrm>
        </p:spPr>
        <p:txBody>
          <a:bodyPr/>
          <a:lstStyle/>
          <a:p>
            <a:r>
              <a:rPr lang="en-US" dirty="0"/>
              <a:t>Project analysis slide 3</a:t>
            </a:r>
          </a:p>
        </p:txBody>
      </p:sp>
      <p:sp>
        <p:nvSpPr>
          <p:cNvPr id="2" name="Trapezoid 1">
            <a:extLst>
              <a:ext uri="{FF2B5EF4-FFF2-40B4-BE49-F238E27FC236}">
                <a16:creationId xmlns="" xmlns:a16="http://schemas.microsoft.com/office/drawing/2014/main" id="{5B804E9F-B6B5-41F9-9B63-9AF435FDC2B7}"/>
              </a:ext>
              <a:ext uri="{C183D7F6-B498-43B3-948B-1728B52AA6E4}">
                <adec:decorative xmlns="" xmlns:adec="http://schemas.microsoft.com/office/drawing/2017/decorative" val="1"/>
              </a:ext>
            </a:extLst>
          </p:cNvPr>
          <p:cNvSpPr/>
          <p:nvPr/>
        </p:nvSpPr>
        <p:spPr>
          <a:xfrm rot="5400000">
            <a:off x="-304251" y="2862268"/>
            <a:ext cx="3252107" cy="1533514"/>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Trapezoid 42">
            <a:extLst>
              <a:ext uri="{FF2B5EF4-FFF2-40B4-BE49-F238E27FC236}">
                <a16:creationId xmlns="" xmlns:a16="http://schemas.microsoft.com/office/drawing/2014/main" id="{0092C447-C8E1-4B12-B012-E6D21CBB1FBE}"/>
              </a:ext>
              <a:ext uri="{C183D7F6-B498-43B3-948B-1728B52AA6E4}">
                <adec:decorative xmlns="" xmlns:adec="http://schemas.microsoft.com/office/drawing/2017/decorative" val="1"/>
              </a:ext>
            </a:extLst>
          </p:cNvPr>
          <p:cNvSpPr/>
          <p:nvPr/>
        </p:nvSpPr>
        <p:spPr>
          <a:xfrm rot="5400000">
            <a:off x="1320849" y="2862268"/>
            <a:ext cx="3252107" cy="1533514"/>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1350" dirty="0"/>
          </a:p>
        </p:txBody>
      </p:sp>
      <p:sp>
        <p:nvSpPr>
          <p:cNvPr id="44" name="Trapezoid 43">
            <a:extLst>
              <a:ext uri="{FF2B5EF4-FFF2-40B4-BE49-F238E27FC236}">
                <a16:creationId xmlns="" xmlns:a16="http://schemas.microsoft.com/office/drawing/2014/main" id="{7E139379-1914-4446-8D6D-984A47041A54}"/>
              </a:ext>
              <a:ext uri="{C183D7F6-B498-43B3-948B-1728B52AA6E4}">
                <adec:decorative xmlns="" xmlns:adec="http://schemas.microsoft.com/office/drawing/2017/decorative" val="1"/>
              </a:ext>
            </a:extLst>
          </p:cNvPr>
          <p:cNvSpPr/>
          <p:nvPr/>
        </p:nvSpPr>
        <p:spPr>
          <a:xfrm rot="5400000">
            <a:off x="2945947" y="2862268"/>
            <a:ext cx="3252107" cy="1533514"/>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1350" dirty="0"/>
          </a:p>
        </p:txBody>
      </p:sp>
      <p:sp>
        <p:nvSpPr>
          <p:cNvPr id="45" name="Trapezoid 44">
            <a:extLst>
              <a:ext uri="{FF2B5EF4-FFF2-40B4-BE49-F238E27FC236}">
                <a16:creationId xmlns="" xmlns:a16="http://schemas.microsoft.com/office/drawing/2014/main" id="{F79B51BB-1B30-4ED8-B26D-21EE8BC675B2}"/>
              </a:ext>
              <a:ext uri="{C183D7F6-B498-43B3-948B-1728B52AA6E4}">
                <adec:decorative xmlns="" xmlns:adec="http://schemas.microsoft.com/office/drawing/2017/decorative" val="1"/>
              </a:ext>
            </a:extLst>
          </p:cNvPr>
          <p:cNvSpPr/>
          <p:nvPr/>
        </p:nvSpPr>
        <p:spPr>
          <a:xfrm rot="5400000">
            <a:off x="4571046" y="2830696"/>
            <a:ext cx="3252107" cy="1533514"/>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dirty="0"/>
          </a:p>
        </p:txBody>
      </p:sp>
      <p:sp>
        <p:nvSpPr>
          <p:cNvPr id="46" name="Trapezoid 45">
            <a:extLst>
              <a:ext uri="{FF2B5EF4-FFF2-40B4-BE49-F238E27FC236}">
                <a16:creationId xmlns="" xmlns:a16="http://schemas.microsoft.com/office/drawing/2014/main" id="{89DA262E-0502-4E65-8ABA-E063880EAC4C}"/>
              </a:ext>
              <a:ext uri="{C183D7F6-B498-43B3-948B-1728B52AA6E4}">
                <adec:decorative xmlns="" xmlns:adec="http://schemas.microsoft.com/office/drawing/2017/decorative" val="1"/>
              </a:ext>
            </a:extLst>
          </p:cNvPr>
          <p:cNvSpPr/>
          <p:nvPr/>
        </p:nvSpPr>
        <p:spPr>
          <a:xfrm rot="5400000">
            <a:off x="6197764" y="2862268"/>
            <a:ext cx="3252107" cy="1533514"/>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sz="1350" dirty="0"/>
          </a:p>
        </p:txBody>
      </p:sp>
      <p:sp>
        <p:nvSpPr>
          <p:cNvPr id="4" name="Rectangle 3">
            <a:extLst>
              <a:ext uri="{FF2B5EF4-FFF2-40B4-BE49-F238E27FC236}">
                <a16:creationId xmlns="" xmlns:a16="http://schemas.microsoft.com/office/drawing/2014/main" id="{3F19BFA5-D0CA-4CF0-8499-504D956B6563}"/>
              </a:ext>
            </a:extLst>
          </p:cNvPr>
          <p:cNvSpPr/>
          <p:nvPr/>
        </p:nvSpPr>
        <p:spPr>
          <a:xfrm>
            <a:off x="795421" y="3351002"/>
            <a:ext cx="1028700" cy="615553"/>
          </a:xfrm>
          <a:prstGeom prst="rect">
            <a:avLst/>
          </a:prstGeom>
        </p:spPr>
        <p:txBody>
          <a:bodyPr wrap="square" lIns="0" tIns="0" rIns="0" bIns="0">
            <a:spAutoFit/>
          </a:bodyPr>
          <a:lstStyle/>
          <a:p>
            <a:pPr algn="ctr" rtl="1"/>
            <a:r>
              <a:rPr lang="he-IL" sz="2000" b="1" dirty="0">
                <a:solidFill>
                  <a:schemeClr val="bg1"/>
                </a:solidFill>
              </a:rPr>
              <a:t>גינה קהילתית</a:t>
            </a:r>
            <a:endParaRPr lang="en-US" sz="2000" b="1" dirty="0">
              <a:solidFill>
                <a:schemeClr val="bg1"/>
              </a:solidFill>
            </a:endParaRPr>
          </a:p>
        </p:txBody>
      </p:sp>
      <p:sp>
        <p:nvSpPr>
          <p:cNvPr id="47" name="Rectangle 46">
            <a:extLst>
              <a:ext uri="{FF2B5EF4-FFF2-40B4-BE49-F238E27FC236}">
                <a16:creationId xmlns="" xmlns:a16="http://schemas.microsoft.com/office/drawing/2014/main" id="{1751D31D-3535-411D-8BAC-95CCC90AB185}"/>
              </a:ext>
            </a:extLst>
          </p:cNvPr>
          <p:cNvSpPr/>
          <p:nvPr/>
        </p:nvSpPr>
        <p:spPr>
          <a:xfrm>
            <a:off x="2331547" y="3351002"/>
            <a:ext cx="1229089" cy="923330"/>
          </a:xfrm>
          <a:prstGeom prst="rect">
            <a:avLst/>
          </a:prstGeom>
        </p:spPr>
        <p:txBody>
          <a:bodyPr wrap="square" lIns="0" tIns="0" rIns="0" bIns="0">
            <a:spAutoFit/>
          </a:bodyPr>
          <a:lstStyle/>
          <a:p>
            <a:pPr algn="ctr" rtl="1"/>
            <a:r>
              <a:rPr lang="he-IL" sz="2000" b="1" dirty="0">
                <a:solidFill>
                  <a:schemeClr val="bg1"/>
                </a:solidFill>
              </a:rPr>
              <a:t>מתחם </a:t>
            </a:r>
            <a:r>
              <a:rPr lang="he-IL" sz="2000" b="1" dirty="0" err="1">
                <a:solidFill>
                  <a:schemeClr val="bg1"/>
                </a:solidFill>
              </a:rPr>
              <a:t>M</a:t>
            </a:r>
            <a:r>
              <a:rPr lang="he-IL" sz="2000" b="1" dirty="0">
                <a:solidFill>
                  <a:schemeClr val="bg1"/>
                </a:solidFill>
              </a:rPr>
              <a:t> הדרך וכפר הסטודנטים</a:t>
            </a:r>
            <a:endParaRPr lang="en-US" sz="2000" b="1" dirty="0">
              <a:solidFill>
                <a:schemeClr val="bg1"/>
              </a:solidFill>
            </a:endParaRPr>
          </a:p>
        </p:txBody>
      </p:sp>
      <p:sp>
        <p:nvSpPr>
          <p:cNvPr id="48" name="Rectangle 47">
            <a:extLst>
              <a:ext uri="{FF2B5EF4-FFF2-40B4-BE49-F238E27FC236}">
                <a16:creationId xmlns="" xmlns:a16="http://schemas.microsoft.com/office/drawing/2014/main" id="{FA4D735A-8F75-4E2A-8F1A-CC303B0718BA}"/>
              </a:ext>
            </a:extLst>
          </p:cNvPr>
          <p:cNvSpPr/>
          <p:nvPr/>
        </p:nvSpPr>
        <p:spPr>
          <a:xfrm>
            <a:off x="3954035" y="3351002"/>
            <a:ext cx="1229089" cy="615553"/>
          </a:xfrm>
          <a:prstGeom prst="rect">
            <a:avLst/>
          </a:prstGeom>
        </p:spPr>
        <p:txBody>
          <a:bodyPr wrap="square" lIns="0" tIns="0" rIns="0" bIns="0">
            <a:spAutoFit/>
          </a:bodyPr>
          <a:lstStyle/>
          <a:p>
            <a:pPr algn="ctr" rtl="1"/>
            <a:r>
              <a:rPr lang="he-IL" sz="2000" b="1" dirty="0">
                <a:solidFill>
                  <a:schemeClr val="bg1"/>
                </a:solidFill>
              </a:rPr>
              <a:t>בית העם בכפר ויתקין</a:t>
            </a:r>
            <a:endParaRPr lang="en-US" sz="2000" b="1" dirty="0">
              <a:solidFill>
                <a:schemeClr val="bg1"/>
              </a:solidFill>
            </a:endParaRPr>
          </a:p>
        </p:txBody>
      </p:sp>
      <p:sp>
        <p:nvSpPr>
          <p:cNvPr id="49" name="Rectangle 48">
            <a:extLst>
              <a:ext uri="{FF2B5EF4-FFF2-40B4-BE49-F238E27FC236}">
                <a16:creationId xmlns="" xmlns:a16="http://schemas.microsoft.com/office/drawing/2014/main" id="{54AB9282-0505-49EB-AABF-998083225E3A}"/>
              </a:ext>
            </a:extLst>
          </p:cNvPr>
          <p:cNvSpPr/>
          <p:nvPr/>
        </p:nvSpPr>
        <p:spPr>
          <a:xfrm>
            <a:off x="5515084" y="3351534"/>
            <a:ext cx="1293139" cy="307777"/>
          </a:xfrm>
          <a:prstGeom prst="rect">
            <a:avLst/>
          </a:prstGeom>
        </p:spPr>
        <p:txBody>
          <a:bodyPr wrap="square" lIns="0" tIns="0" rIns="0" bIns="0">
            <a:spAutoFit/>
          </a:bodyPr>
          <a:lstStyle/>
          <a:p>
            <a:pPr algn="ctr" rtl="1"/>
            <a:r>
              <a:rPr lang="he-IL" sz="2000" b="1" dirty="0" err="1">
                <a:solidFill>
                  <a:schemeClr val="bg1"/>
                </a:solidFill>
              </a:rPr>
              <a:t>סקייטפארק</a:t>
            </a:r>
            <a:endParaRPr lang="en-US" sz="2000" b="1" dirty="0">
              <a:solidFill>
                <a:schemeClr val="bg1"/>
              </a:solidFill>
            </a:endParaRPr>
          </a:p>
        </p:txBody>
      </p:sp>
      <p:sp>
        <p:nvSpPr>
          <p:cNvPr id="50" name="Rectangle 49">
            <a:extLst>
              <a:ext uri="{FF2B5EF4-FFF2-40B4-BE49-F238E27FC236}">
                <a16:creationId xmlns="" xmlns:a16="http://schemas.microsoft.com/office/drawing/2014/main" id="{D668C4B5-BCEC-465A-ADA5-6A054B15F7A3}"/>
              </a:ext>
            </a:extLst>
          </p:cNvPr>
          <p:cNvSpPr/>
          <p:nvPr/>
        </p:nvSpPr>
        <p:spPr>
          <a:xfrm>
            <a:off x="7297435" y="3351002"/>
            <a:ext cx="1028700" cy="307777"/>
          </a:xfrm>
          <a:prstGeom prst="rect">
            <a:avLst/>
          </a:prstGeom>
        </p:spPr>
        <p:txBody>
          <a:bodyPr wrap="square" lIns="0" tIns="0" rIns="0" bIns="0">
            <a:spAutoFit/>
          </a:bodyPr>
          <a:lstStyle/>
          <a:p>
            <a:pPr algn="ctr" rtl="1"/>
            <a:r>
              <a:rPr lang="he-IL" sz="2000" b="1" dirty="0" err="1">
                <a:solidFill>
                  <a:schemeClr val="bg1"/>
                </a:solidFill>
              </a:rPr>
              <a:t>חופיתקין</a:t>
            </a:r>
            <a:endParaRPr lang="en-US" sz="2000" b="1" dirty="0">
              <a:solidFill>
                <a:schemeClr val="bg1"/>
              </a:solidFill>
            </a:endParaRPr>
          </a:p>
        </p:txBody>
      </p:sp>
      <p:sp>
        <p:nvSpPr>
          <p:cNvPr id="72" name="Freeform 2319" descr="Icon of leaf. ">
            <a:extLst>
              <a:ext uri="{FF2B5EF4-FFF2-40B4-BE49-F238E27FC236}">
                <a16:creationId xmlns="" xmlns:a16="http://schemas.microsoft.com/office/drawing/2014/main" id="{4C935A16-4F4C-4B17-B911-F1D554A088A8}"/>
              </a:ext>
            </a:extLst>
          </p:cNvPr>
          <p:cNvSpPr>
            <a:spLocks noEditPoints="1"/>
          </p:cNvSpPr>
          <p:nvPr/>
        </p:nvSpPr>
        <p:spPr bwMode="auto">
          <a:xfrm>
            <a:off x="7685946" y="2584885"/>
            <a:ext cx="275742" cy="275742"/>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cxnSp>
        <p:nvCxnSpPr>
          <p:cNvPr id="38" name="Straight Connector 37">
            <a:extLst>
              <a:ext uri="{FF2B5EF4-FFF2-40B4-BE49-F238E27FC236}">
                <a16:creationId xmlns="" xmlns:a16="http://schemas.microsoft.com/office/drawing/2014/main" id="{66F36A10-9F3E-B54C-8E58-0D205B3A7526}"/>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 xmlns:a16="http://schemas.microsoft.com/office/drawing/2014/main" id="{6283F93E-1290-2D40-8777-7F75B43CBE4E}"/>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תכניות גושיות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40" name="Straight Connector 39">
            <a:extLst>
              <a:ext uri="{FF2B5EF4-FFF2-40B4-BE49-F238E27FC236}">
                <a16:creationId xmlns="" xmlns:a16="http://schemas.microsoft.com/office/drawing/2014/main" id="{4F334A4F-BF83-C142-B01D-6B068DD1CD76}"/>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 xmlns:a16="http://schemas.microsoft.com/office/drawing/2014/main" id="{36BC3BD4-CF62-B845-948C-7D03645B5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115505"/>
            <a:ext cx="1008792" cy="1008792"/>
          </a:xfrm>
          <a:prstGeom prst="rect">
            <a:avLst/>
          </a:prstGeom>
          <a:noFill/>
        </p:spPr>
      </p:pic>
      <p:sp>
        <p:nvSpPr>
          <p:cNvPr id="42" name="Freeform 2319" descr="Icon of leaf. ">
            <a:extLst>
              <a:ext uri="{FF2B5EF4-FFF2-40B4-BE49-F238E27FC236}">
                <a16:creationId xmlns="" xmlns:a16="http://schemas.microsoft.com/office/drawing/2014/main" id="{D9A51CAD-D649-2744-8458-05DD0555D357}"/>
              </a:ext>
            </a:extLst>
          </p:cNvPr>
          <p:cNvSpPr>
            <a:spLocks noEditPoints="1"/>
          </p:cNvSpPr>
          <p:nvPr/>
        </p:nvSpPr>
        <p:spPr bwMode="auto">
          <a:xfrm>
            <a:off x="6059228" y="2584885"/>
            <a:ext cx="275742" cy="275742"/>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sp>
        <p:nvSpPr>
          <p:cNvPr id="73" name="Freeform 2319" descr="Icon of leaf. ">
            <a:extLst>
              <a:ext uri="{FF2B5EF4-FFF2-40B4-BE49-F238E27FC236}">
                <a16:creationId xmlns="" xmlns:a16="http://schemas.microsoft.com/office/drawing/2014/main" id="{7807AA22-CEBA-CA47-AE55-32D788EA8C70}"/>
              </a:ext>
            </a:extLst>
          </p:cNvPr>
          <p:cNvSpPr>
            <a:spLocks noEditPoints="1"/>
          </p:cNvSpPr>
          <p:nvPr/>
        </p:nvSpPr>
        <p:spPr bwMode="auto">
          <a:xfrm>
            <a:off x="4433320" y="2584885"/>
            <a:ext cx="275742" cy="275742"/>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sp>
        <p:nvSpPr>
          <p:cNvPr id="74" name="Freeform 2319" descr="Icon of leaf. ">
            <a:extLst>
              <a:ext uri="{FF2B5EF4-FFF2-40B4-BE49-F238E27FC236}">
                <a16:creationId xmlns="" xmlns:a16="http://schemas.microsoft.com/office/drawing/2014/main" id="{94C8C8FD-B12E-0D48-9A7F-B0A880733347}"/>
              </a:ext>
            </a:extLst>
          </p:cNvPr>
          <p:cNvSpPr>
            <a:spLocks noEditPoints="1"/>
          </p:cNvSpPr>
          <p:nvPr/>
        </p:nvSpPr>
        <p:spPr bwMode="auto">
          <a:xfrm>
            <a:off x="2808221" y="2584885"/>
            <a:ext cx="275742" cy="275742"/>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sp>
        <p:nvSpPr>
          <p:cNvPr id="75" name="Freeform 2319" descr="Icon of leaf. ">
            <a:extLst>
              <a:ext uri="{FF2B5EF4-FFF2-40B4-BE49-F238E27FC236}">
                <a16:creationId xmlns="" xmlns:a16="http://schemas.microsoft.com/office/drawing/2014/main" id="{C7F0BAE2-313F-584F-9F37-252EF179AF45}"/>
              </a:ext>
            </a:extLst>
          </p:cNvPr>
          <p:cNvSpPr>
            <a:spLocks noEditPoints="1"/>
          </p:cNvSpPr>
          <p:nvPr/>
        </p:nvSpPr>
        <p:spPr bwMode="auto">
          <a:xfrm>
            <a:off x="1183931" y="2584885"/>
            <a:ext cx="275742" cy="275742"/>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algn="r" defTabSz="914400" rtl="1" eaLnBrk="1" latinLnBrk="0" hangingPunct="1"/>
            <a:endParaRPr lang="en-US" sz="1350" dirty="0"/>
          </a:p>
        </p:txBody>
      </p:sp>
    </p:spTree>
    <p:extLst>
      <p:ext uri="{BB962C8B-B14F-4D97-AF65-F5344CB8AC3E}">
        <p14:creationId xmlns:p14="http://schemas.microsoft.com/office/powerpoint/2010/main" val="313065500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E3DA181-80A1-944B-96DB-BB886113E16A}"/>
              </a:ext>
            </a:extLst>
          </p:cNvPr>
          <p:cNvSpPr>
            <a:spLocks noGrp="1"/>
          </p:cNvSpPr>
          <p:nvPr>
            <p:ph type="title"/>
          </p:nvPr>
        </p:nvSpPr>
        <p:spPr>
          <a:xfrm>
            <a:off x="733926" y="1122362"/>
            <a:ext cx="7736306" cy="2840037"/>
          </a:xfrm>
        </p:spPr>
        <p:txBody>
          <a:bodyPr vert="horz" lIns="91440" tIns="45720" rIns="91440" bIns="45720" rtlCol="0" anchor="b">
            <a:normAutofit/>
          </a:bodyPr>
          <a:lstStyle/>
          <a:p>
            <a:pPr algn="ctr" defTabSz="914400"/>
            <a:r>
              <a:rPr lang="he-IL" sz="5000" kern="1200" dirty="0">
                <a:solidFill>
                  <a:schemeClr val="tx1"/>
                </a:solidFill>
                <a:latin typeface="Arial" panose="020B0604020202020204" pitchFamily="34" charset="0"/>
                <a:cs typeface="Arial" panose="020B0604020202020204" pitchFamily="34" charset="0"/>
              </a:rPr>
              <a:t>עבור הוועד המקומי, </a:t>
            </a:r>
            <a:r>
              <a:rPr lang="he-IL" sz="5000" b="1" kern="1200" dirty="0">
                <a:solidFill>
                  <a:schemeClr val="tx1"/>
                </a:solidFill>
                <a:latin typeface="Arial" panose="020B0604020202020204" pitchFamily="34" charset="0"/>
                <a:cs typeface="Arial" panose="020B0604020202020204" pitchFamily="34" charset="0"/>
              </a:rPr>
              <a:t>המתנדבים הם ליבת הקהילה </a:t>
            </a:r>
            <a:r>
              <a:rPr lang="he-IL" sz="5000" kern="1200" dirty="0">
                <a:solidFill>
                  <a:schemeClr val="tx1"/>
                </a:solidFill>
                <a:latin typeface="Arial" panose="020B0604020202020204" pitchFamily="34" charset="0"/>
                <a:cs typeface="Arial" panose="020B0604020202020204" pitchFamily="34" charset="0"/>
              </a:rPr>
              <a:t>והדרך להגשמת  החזון היישובי – קהילתי.</a:t>
            </a:r>
            <a:endParaRPr lang="en-US" sz="5000" kern="1200" dirty="0">
              <a:solidFill>
                <a:schemeClr val="tx1"/>
              </a:solidFill>
              <a:latin typeface="Arial" panose="020B0604020202020204" pitchFamily="34" charset="0"/>
              <a:cs typeface="Arial" panose="020B0604020202020204" pitchFamily="34" charset="0"/>
            </a:endParaRPr>
          </a:p>
        </p:txBody>
      </p:sp>
      <p:cxnSp>
        <p:nvCxnSpPr>
          <p:cNvPr id="26" name="Straight Connector 12">
            <a:extLst>
              <a:ext uri="{FF2B5EF4-FFF2-40B4-BE49-F238E27FC236}">
                <a16:creationId xmlns=""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3E28F6FF-9425-894F-B86E-C058A3223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197" y="4301960"/>
            <a:ext cx="2041764" cy="2041764"/>
          </a:xfrm>
          <a:prstGeom prst="rect">
            <a:avLst/>
          </a:prstGeom>
          <a:noFill/>
        </p:spPr>
      </p:pic>
      <p:pic>
        <p:nvPicPr>
          <p:cNvPr id="6" name="Picture 5">
            <a:extLst>
              <a:ext uri="{FF2B5EF4-FFF2-40B4-BE49-F238E27FC236}">
                <a16:creationId xmlns="" xmlns:a16="http://schemas.microsoft.com/office/drawing/2014/main" id="{42CC1F0F-21E5-1241-9765-10A0C5FD2EB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0800000">
            <a:off x="403058" y="574429"/>
            <a:ext cx="1615239" cy="1670461"/>
          </a:xfrm>
          <a:prstGeom prst="rect">
            <a:avLst/>
          </a:prstGeom>
        </p:spPr>
      </p:pic>
      <p:pic>
        <p:nvPicPr>
          <p:cNvPr id="12" name="Picture 11">
            <a:extLst>
              <a:ext uri="{FF2B5EF4-FFF2-40B4-BE49-F238E27FC236}">
                <a16:creationId xmlns="" xmlns:a16="http://schemas.microsoft.com/office/drawing/2014/main" id="{3BF215F7-BA34-AB4A-AC00-378B8D638F7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6200000">
            <a:off x="7068682" y="546818"/>
            <a:ext cx="1615239" cy="1670461"/>
          </a:xfrm>
          <a:prstGeom prst="rect">
            <a:avLst/>
          </a:prstGeom>
        </p:spPr>
      </p:pic>
      <p:pic>
        <p:nvPicPr>
          <p:cNvPr id="13" name="Picture 12">
            <a:extLst>
              <a:ext uri="{FF2B5EF4-FFF2-40B4-BE49-F238E27FC236}">
                <a16:creationId xmlns="" xmlns:a16="http://schemas.microsoft.com/office/drawing/2014/main" id="{3E9C8912-B71B-074F-A37D-81D8C9F631B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68681" y="4668333"/>
            <a:ext cx="1615239" cy="1670461"/>
          </a:xfrm>
          <a:prstGeom prst="rect">
            <a:avLst/>
          </a:prstGeom>
        </p:spPr>
      </p:pic>
      <p:pic>
        <p:nvPicPr>
          <p:cNvPr id="14" name="Picture 13">
            <a:extLst>
              <a:ext uri="{FF2B5EF4-FFF2-40B4-BE49-F238E27FC236}">
                <a16:creationId xmlns="" xmlns:a16="http://schemas.microsoft.com/office/drawing/2014/main" id="{494E5A9F-C1F3-F14B-BC7B-D424F916489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5400000">
            <a:off x="403057" y="4735417"/>
            <a:ext cx="1615239" cy="1670461"/>
          </a:xfrm>
          <a:prstGeom prst="rect">
            <a:avLst/>
          </a:prstGeom>
        </p:spPr>
      </p:pic>
    </p:spTree>
    <p:extLst>
      <p:ext uri="{BB962C8B-B14F-4D97-AF65-F5344CB8AC3E}">
        <p14:creationId xmlns:p14="http://schemas.microsoft.com/office/powerpoint/2010/main" val="1692959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zigZag">
          <a:fgClr>
            <a:schemeClr val="tx2">
              <a:lumMod val="75000"/>
            </a:schemeClr>
          </a:fgClr>
          <a:bgClr>
            <a:schemeClr val="tx2">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2A21665-C64F-4BDA-B2DE-442D70605718}"/>
              </a:ext>
              <a:ext uri="{C183D7F6-B498-43B3-948B-1728B52AA6E4}">
                <adec:decorative xmlns="" xmlns:adec="http://schemas.microsoft.com/office/drawing/2017/decorative" val="1"/>
              </a:ext>
            </a:extLst>
          </p:cNvPr>
          <p:cNvGrpSpPr/>
          <p:nvPr/>
        </p:nvGrpSpPr>
        <p:grpSpPr>
          <a:xfrm>
            <a:off x="3243944" y="2015302"/>
            <a:ext cx="2656115" cy="2827399"/>
            <a:chOff x="4325258" y="1229517"/>
            <a:chExt cx="3541486" cy="3769865"/>
          </a:xfrm>
        </p:grpSpPr>
        <p:sp>
          <p:nvSpPr>
            <p:cNvPr id="12" name="Diamond 11">
              <a:extLst>
                <a:ext uri="{FF2B5EF4-FFF2-40B4-BE49-F238E27FC236}">
                  <a16:creationId xmlns=""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iamond 12">
              <a:extLst>
                <a:ext uri="{FF2B5EF4-FFF2-40B4-BE49-F238E27FC236}">
                  <a16:creationId xmlns=""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1">
            <a:extLst>
              <a:ext uri="{FF2B5EF4-FFF2-40B4-BE49-F238E27FC236}">
                <a16:creationId xmlns="" xmlns:a16="http://schemas.microsoft.com/office/drawing/2014/main" id="{FA061601-468D-486D-B8EE-42BD1BE3ADCC}"/>
              </a:ext>
            </a:extLst>
          </p:cNvPr>
          <p:cNvSpPr>
            <a:spLocks noGrp="1"/>
          </p:cNvSpPr>
          <p:nvPr>
            <p:ph type="ctrTitle"/>
          </p:nvPr>
        </p:nvSpPr>
        <p:spPr>
          <a:xfrm>
            <a:off x="1143000" y="2859615"/>
            <a:ext cx="6858000" cy="1138773"/>
          </a:xfrm>
        </p:spPr>
        <p:txBody>
          <a:bodyPr vert="horz" lIns="0" tIns="0" rIns="0" bIns="0" rtlCol="0" anchor="ctr">
            <a:spAutoFit/>
          </a:bodyPr>
          <a:lstStyle/>
          <a:p>
            <a:r>
              <a:rPr lang="he-IL" sz="8000" b="1" dirty="0">
                <a:solidFill>
                  <a:schemeClr val="bg1"/>
                </a:solidFill>
                <a:latin typeface="Aharoni" panose="02010803020104030203" pitchFamily="2" charset="-79"/>
                <a:cs typeface="Aharoni" panose="02010803020104030203" pitchFamily="2" charset="-79"/>
              </a:rPr>
              <a:t>תודה רבה</a:t>
            </a:r>
            <a:endParaRPr lang="en-US" sz="8000" dirty="0">
              <a:solidFill>
                <a:schemeClr val="accent4"/>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 xmlns:a16="http://schemas.microsoft.com/office/drawing/2014/main" id="{8B25BF92-6EC0-E34E-8D9F-F6C05593C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996" y="3864939"/>
            <a:ext cx="1522007" cy="1522007"/>
          </a:xfrm>
          <a:prstGeom prst="rect">
            <a:avLst/>
          </a:prstGeom>
          <a:noFill/>
        </p:spPr>
      </p:pic>
    </p:spTree>
    <p:extLst>
      <p:ext uri="{BB962C8B-B14F-4D97-AF65-F5344CB8AC3E}">
        <p14:creationId xmlns:p14="http://schemas.microsoft.com/office/powerpoint/2010/main" val="192303816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6E830-F601-034A-BA89-555A94FCCDEC}"/>
              </a:ext>
            </a:extLst>
          </p:cNvPr>
          <p:cNvSpPr>
            <a:spLocks noGrp="1"/>
          </p:cNvSpPr>
          <p:nvPr>
            <p:ph type="title"/>
          </p:nvPr>
        </p:nvSpPr>
        <p:spPr>
          <a:xfrm>
            <a:off x="3615940" y="491821"/>
            <a:ext cx="4709937" cy="1325563"/>
          </a:xfrm>
        </p:spPr>
        <p:txBody>
          <a:bodyPr>
            <a:normAutofit/>
          </a:bodyPr>
          <a:lstStyle/>
          <a:p>
            <a:pPr algn="r" defTabSz="685783" rtl="1" eaLnBrk="1" latinLnBrk="0" hangingPunct="1">
              <a:spcBef>
                <a:spcPct val="0"/>
              </a:spcBef>
              <a:buNone/>
            </a:pPr>
            <a:r>
              <a:rPr lang="he-IL" sz="4000" dirty="0">
                <a:solidFill>
                  <a:srgbClr val="2E5E48"/>
                </a:solidFill>
                <a:latin typeface="Aharoni" panose="02010803020104030203" pitchFamily="2" charset="-79"/>
                <a:cs typeface="Aharoni" panose="02010803020104030203" pitchFamily="2" charset="-79"/>
              </a:rPr>
              <a:t>חברי הוועד והנהלת הישוב</a:t>
            </a:r>
            <a:endParaRPr lang="en-US" sz="4000" dirty="0">
              <a:solidFill>
                <a:srgbClr val="2E5E48"/>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1CAA9696-D260-B746-B217-5839E3C40ED4}"/>
              </a:ext>
            </a:extLst>
          </p:cNvPr>
          <p:cNvSpPr>
            <a:spLocks noGrp="1"/>
          </p:cNvSpPr>
          <p:nvPr>
            <p:ph idx="1"/>
          </p:nvPr>
        </p:nvSpPr>
        <p:spPr>
          <a:xfrm>
            <a:off x="2466474" y="1949116"/>
            <a:ext cx="5763126" cy="3746673"/>
          </a:xfrm>
        </p:spPr>
        <p:txBody>
          <a:bodyPr>
            <a:normAutofit lnSpcReduction="10000"/>
          </a:bodyPr>
          <a:lstStyle/>
          <a:p>
            <a:pPr algn="r" rtl="1"/>
            <a:r>
              <a:rPr lang="he-IL" sz="2400" dirty="0">
                <a:solidFill>
                  <a:srgbClr val="2E5E48"/>
                </a:solidFill>
                <a:latin typeface="Aharoni" panose="02010803020104030203" pitchFamily="2" charset="-79"/>
                <a:cs typeface="Aharoni" panose="02010803020104030203" pitchFamily="2" charset="-79"/>
              </a:rPr>
              <a:t>יורם רביב - יו"ר, </a:t>
            </a:r>
            <a:r>
              <a:rPr lang="he-IL" sz="2400" dirty="0" err="1">
                <a:solidFill>
                  <a:srgbClr val="2E5E48"/>
                </a:solidFill>
                <a:latin typeface="Aharoni" panose="02010803020104030203" pitchFamily="2" charset="-79"/>
                <a:cs typeface="Aharoni" panose="02010803020104030203" pitchFamily="2" charset="-79"/>
              </a:rPr>
              <a:t>חופיתקין</a:t>
            </a:r>
            <a:endParaRPr lang="he-IL" sz="2400" dirty="0">
              <a:solidFill>
                <a:srgbClr val="2E5E48"/>
              </a:solidFill>
              <a:latin typeface="Aharoni" panose="02010803020104030203" pitchFamily="2" charset="-79"/>
              <a:cs typeface="Aharoni" panose="02010803020104030203" pitchFamily="2" charset="-79"/>
            </a:endParaRPr>
          </a:p>
          <a:p>
            <a:pPr algn="r" rtl="1"/>
            <a:r>
              <a:rPr lang="he-IL" sz="2400" dirty="0">
                <a:solidFill>
                  <a:srgbClr val="2E5E48"/>
                </a:solidFill>
                <a:latin typeface="Aharoni" panose="02010803020104030203" pitchFamily="2" charset="-79"/>
                <a:cs typeface="Aharoni" panose="02010803020104030203" pitchFamily="2" charset="-79"/>
              </a:rPr>
              <a:t>דני יופה - מ"מ מקום יו"ר, תכנון ופיתוח, גינון וטיפוח, בינוי</a:t>
            </a:r>
          </a:p>
          <a:p>
            <a:pPr algn="r" rtl="1"/>
            <a:r>
              <a:rPr lang="he-IL" sz="2400" dirty="0">
                <a:solidFill>
                  <a:srgbClr val="2E5E48"/>
                </a:solidFill>
                <a:latin typeface="Aharoni" panose="02010803020104030203" pitchFamily="2" charset="-79"/>
                <a:cs typeface="Aharoni" panose="02010803020104030203" pitchFamily="2" charset="-79"/>
              </a:rPr>
              <a:t>דב ברמן – גזבר</a:t>
            </a:r>
          </a:p>
          <a:p>
            <a:pPr algn="r" rtl="1"/>
            <a:r>
              <a:rPr lang="he-IL" sz="2400" dirty="0">
                <a:solidFill>
                  <a:srgbClr val="2E5E48"/>
                </a:solidFill>
                <a:latin typeface="Aharoni" panose="02010803020104030203" pitchFamily="2" charset="-79"/>
                <a:cs typeface="Aharoni" panose="02010803020104030203" pitchFamily="2" charset="-79"/>
              </a:rPr>
              <a:t>דרור בכר - אחזקה ותפעול, תכנון ופיתוח, תשתיות מים</a:t>
            </a:r>
          </a:p>
          <a:p>
            <a:pPr algn="r" rtl="1"/>
            <a:r>
              <a:rPr lang="he-IL" sz="2400" dirty="0">
                <a:solidFill>
                  <a:srgbClr val="2E5E48"/>
                </a:solidFill>
                <a:latin typeface="Aharoni" panose="02010803020104030203" pitchFamily="2" charset="-79"/>
                <a:cs typeface="Aharoni" panose="02010803020104030203" pitchFamily="2" charset="-79"/>
              </a:rPr>
              <a:t>רן אלקלעי - תקשורת, מחשוב, איכות סביבה</a:t>
            </a:r>
          </a:p>
          <a:p>
            <a:pPr algn="r" rtl="1"/>
            <a:r>
              <a:rPr lang="he-IL" sz="2400" dirty="0">
                <a:solidFill>
                  <a:srgbClr val="2E5E48"/>
                </a:solidFill>
                <a:latin typeface="Aharoni" panose="02010803020104030203" pitchFamily="2" charset="-79"/>
                <a:cs typeface="Aharoni" panose="02010803020104030203" pitchFamily="2" charset="-79"/>
              </a:rPr>
              <a:t>יעל מרקס – קהילה חופית, לב חופית, מרכז קהילתי</a:t>
            </a:r>
          </a:p>
          <a:p>
            <a:pPr algn="r" rtl="1"/>
            <a:r>
              <a:rPr lang="he-IL" sz="2400" dirty="0">
                <a:solidFill>
                  <a:srgbClr val="2E5E48"/>
                </a:solidFill>
                <a:latin typeface="Aharoni" panose="02010803020104030203" pitchFamily="2" charset="-79"/>
                <a:cs typeface="Aharoni" panose="02010803020104030203" pitchFamily="2" charset="-79"/>
              </a:rPr>
              <a:t>חן ולרשטיין - מחשוב, חינוך, </a:t>
            </a:r>
            <a:r>
              <a:rPr lang="he-IL" sz="2400" dirty="0" err="1">
                <a:solidFill>
                  <a:srgbClr val="2E5E48"/>
                </a:solidFill>
                <a:latin typeface="Aharoni" panose="02010803020104030203" pitchFamily="2" charset="-79"/>
                <a:cs typeface="Aharoni" panose="02010803020104030203" pitchFamily="2" charset="-79"/>
              </a:rPr>
              <a:t>פרוייקטור</a:t>
            </a:r>
            <a:r>
              <a:rPr lang="he-IL" sz="2400" dirty="0">
                <a:solidFill>
                  <a:srgbClr val="2E5E48"/>
                </a:solidFill>
                <a:latin typeface="Aharoni" panose="02010803020104030203" pitchFamily="2" charset="-79"/>
                <a:cs typeface="Aharoni" panose="02010803020104030203" pitchFamily="2" charset="-79"/>
              </a:rPr>
              <a:t/>
            </a:r>
            <a:br>
              <a:rPr lang="he-IL" sz="2400" dirty="0">
                <a:solidFill>
                  <a:srgbClr val="2E5E48"/>
                </a:solidFill>
                <a:latin typeface="Aharoni" panose="02010803020104030203" pitchFamily="2" charset="-79"/>
                <a:cs typeface="Aharoni" panose="02010803020104030203" pitchFamily="2" charset="-79"/>
              </a:rPr>
            </a:br>
            <a:endParaRPr lang="he-IL" sz="2400" dirty="0">
              <a:solidFill>
                <a:srgbClr val="2E5E48"/>
              </a:solidFill>
              <a:latin typeface="Aharoni" panose="02010803020104030203" pitchFamily="2" charset="-79"/>
              <a:cs typeface="Aharoni" panose="02010803020104030203" pitchFamily="2" charset="-79"/>
            </a:endParaRPr>
          </a:p>
          <a:p>
            <a:pPr algn="r" rtl="1"/>
            <a:endParaRPr lang="he-IL" sz="2400" dirty="0">
              <a:solidFill>
                <a:srgbClr val="2E5E48"/>
              </a:solidFill>
              <a:latin typeface="Aharoni" panose="02010803020104030203" pitchFamily="2" charset="-79"/>
              <a:cs typeface="Aharoni" panose="02010803020104030203" pitchFamily="2" charset="-79"/>
            </a:endParaRPr>
          </a:p>
        </p:txBody>
      </p:sp>
      <p:sp>
        <p:nvSpPr>
          <p:cNvPr id="9" name="Freeform 6">
            <a:extLst>
              <a:ext uri="{FF2B5EF4-FFF2-40B4-BE49-F238E27FC236}">
                <a16:creationId xmlns="" xmlns:a16="http://schemas.microsoft.com/office/drawing/2014/main" id="{A9616D99-AEFB-4C95-84EF-5DEC698D9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 xmlns:a16="http://schemas.microsoft.com/office/drawing/2014/main" id="{D0F97023-F626-4FC5-8C2D-753B5C7F4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3">
            <a:extLst>
              <a:ext uri="{FF2B5EF4-FFF2-40B4-BE49-F238E27FC236}">
                <a16:creationId xmlns="" xmlns:a16="http://schemas.microsoft.com/office/drawing/2014/main" id="{294390CC-149B-F542-9225-6C805E4BD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07" y="1287301"/>
            <a:ext cx="1906825" cy="1906825"/>
          </a:xfrm>
          <a:prstGeom prst="rect">
            <a:avLst/>
          </a:prstGeom>
          <a:noFill/>
        </p:spPr>
      </p:pic>
    </p:spTree>
    <p:extLst>
      <p:ext uri="{BB962C8B-B14F-4D97-AF65-F5344CB8AC3E}">
        <p14:creationId xmlns:p14="http://schemas.microsoft.com/office/powerpoint/2010/main" val="5125235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6E830-F601-034A-BA89-555A94FCCDEC}"/>
              </a:ext>
            </a:extLst>
          </p:cNvPr>
          <p:cNvSpPr>
            <a:spLocks noGrp="1"/>
          </p:cNvSpPr>
          <p:nvPr>
            <p:ph type="title"/>
          </p:nvPr>
        </p:nvSpPr>
        <p:spPr>
          <a:xfrm>
            <a:off x="3428258" y="1263061"/>
            <a:ext cx="4709937" cy="1325563"/>
          </a:xfrm>
        </p:spPr>
        <p:txBody>
          <a:bodyPr>
            <a:normAutofit/>
          </a:bodyPr>
          <a:lstStyle/>
          <a:p>
            <a:pPr algn="r" defTabSz="685783" rtl="1" eaLnBrk="1" latinLnBrk="0" hangingPunct="1">
              <a:spcBef>
                <a:spcPct val="0"/>
              </a:spcBef>
              <a:buNone/>
            </a:pPr>
            <a:r>
              <a:rPr lang="he-IL" sz="4000" dirty="0">
                <a:solidFill>
                  <a:srgbClr val="2E5E48"/>
                </a:solidFill>
                <a:latin typeface="Aharoni" panose="02010803020104030203" pitchFamily="2" charset="-79"/>
                <a:cs typeface="Aharoni" panose="02010803020104030203" pitchFamily="2" charset="-79"/>
              </a:rPr>
              <a:t>עובדי הוועד</a:t>
            </a:r>
            <a:endParaRPr lang="en-US" sz="4000" dirty="0">
              <a:solidFill>
                <a:srgbClr val="2E5E48"/>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1CAA9696-D260-B746-B217-5839E3C40ED4}"/>
              </a:ext>
            </a:extLst>
          </p:cNvPr>
          <p:cNvSpPr>
            <a:spLocks noGrp="1"/>
          </p:cNvSpPr>
          <p:nvPr>
            <p:ph idx="1"/>
          </p:nvPr>
        </p:nvSpPr>
        <p:spPr>
          <a:xfrm>
            <a:off x="2531479" y="2765852"/>
            <a:ext cx="5606716" cy="2387105"/>
          </a:xfrm>
        </p:spPr>
        <p:txBody>
          <a:bodyPr>
            <a:normAutofit/>
          </a:bodyPr>
          <a:lstStyle/>
          <a:p>
            <a:pPr algn="r" rtl="1"/>
            <a:r>
              <a:rPr lang="he-IL" sz="2400" dirty="0">
                <a:solidFill>
                  <a:srgbClr val="2E5E48"/>
                </a:solidFill>
                <a:latin typeface="Aharoni" panose="02010803020104030203" pitchFamily="2" charset="-79"/>
                <a:cs typeface="Aharoni" panose="02010803020104030203" pitchFamily="2" charset="-79"/>
              </a:rPr>
              <a:t>הילה מאיר - מנהלת הוועד</a:t>
            </a:r>
          </a:p>
          <a:p>
            <a:pPr algn="r" rtl="1"/>
            <a:r>
              <a:rPr lang="he-IL" sz="2400" dirty="0">
                <a:solidFill>
                  <a:srgbClr val="2E5E48"/>
                </a:solidFill>
                <a:latin typeface="Aharoni" panose="02010803020104030203" pitchFamily="2" charset="-79"/>
                <a:cs typeface="Aharoni" panose="02010803020104030203" pitchFamily="2" charset="-79"/>
              </a:rPr>
              <a:t>שלומית ברי – מזכירת הוועד</a:t>
            </a:r>
          </a:p>
          <a:p>
            <a:pPr algn="r" rtl="1"/>
            <a:r>
              <a:rPr lang="he-IL" sz="2400" dirty="0">
                <a:solidFill>
                  <a:srgbClr val="2E5E48"/>
                </a:solidFill>
                <a:latin typeface="Aharoni" panose="02010803020104030203" pitchFamily="2" charset="-79"/>
                <a:cs typeface="Aharoni" panose="02010803020104030203" pitchFamily="2" charset="-79"/>
              </a:rPr>
              <a:t>טלי </a:t>
            </a:r>
            <a:r>
              <a:rPr lang="he-IL" sz="2400" dirty="0" err="1">
                <a:solidFill>
                  <a:srgbClr val="2E5E48"/>
                </a:solidFill>
                <a:latin typeface="Aharoni" panose="02010803020104030203" pitchFamily="2" charset="-79"/>
                <a:cs typeface="Aharoni" panose="02010803020104030203" pitchFamily="2" charset="-79"/>
              </a:rPr>
              <a:t>ריזה</a:t>
            </a:r>
            <a:r>
              <a:rPr lang="he-IL" sz="2400" dirty="0">
                <a:solidFill>
                  <a:srgbClr val="2E5E48"/>
                </a:solidFill>
                <a:latin typeface="Aharoni" panose="02010803020104030203" pitchFamily="2" charset="-79"/>
                <a:cs typeface="Aharoni" panose="02010803020104030203" pitchFamily="2" charset="-79"/>
              </a:rPr>
              <a:t> - מזכירת הוועד (מחליפה את שלומית)</a:t>
            </a:r>
          </a:p>
          <a:p>
            <a:pPr algn="r" rtl="1"/>
            <a:r>
              <a:rPr lang="he-IL" sz="2400" dirty="0">
                <a:solidFill>
                  <a:srgbClr val="2E5E48"/>
                </a:solidFill>
                <a:latin typeface="Aharoni" panose="02010803020104030203" pitchFamily="2" charset="-79"/>
                <a:cs typeface="Aharoni" panose="02010803020104030203" pitchFamily="2" charset="-79"/>
              </a:rPr>
              <a:t>שוקי </a:t>
            </a:r>
            <a:r>
              <a:rPr lang="he-IL" sz="2400" dirty="0" err="1">
                <a:solidFill>
                  <a:srgbClr val="2E5E48"/>
                </a:solidFill>
                <a:latin typeface="Aharoni" panose="02010803020104030203" pitchFamily="2" charset="-79"/>
                <a:cs typeface="Aharoni" panose="02010803020104030203" pitchFamily="2" charset="-79"/>
              </a:rPr>
              <a:t>רכלבסקי</a:t>
            </a:r>
            <a:r>
              <a:rPr lang="he-IL" sz="2400" dirty="0">
                <a:solidFill>
                  <a:srgbClr val="2E5E48"/>
                </a:solidFill>
                <a:latin typeface="Aharoni" panose="02010803020104030203" pitchFamily="2" charset="-79"/>
                <a:cs typeface="Aharoni" panose="02010803020104030203" pitchFamily="2" charset="-79"/>
              </a:rPr>
              <a:t> - הנהלת חשבונות</a:t>
            </a:r>
          </a:p>
          <a:p>
            <a:pPr marL="0" indent="0" algn="r" rtl="1">
              <a:buNone/>
            </a:pPr>
            <a:endParaRPr lang="he-IL" sz="2400" dirty="0">
              <a:solidFill>
                <a:srgbClr val="2E5E48"/>
              </a:solidFill>
              <a:latin typeface="Aharoni" panose="02010803020104030203" pitchFamily="2" charset="-79"/>
              <a:cs typeface="Aharoni" panose="02010803020104030203" pitchFamily="2" charset="-79"/>
            </a:endParaRPr>
          </a:p>
          <a:p>
            <a:pPr algn="r" rtl="1"/>
            <a:endParaRPr lang="he-IL" sz="2400" dirty="0">
              <a:solidFill>
                <a:srgbClr val="2E5E48"/>
              </a:solidFill>
              <a:latin typeface="Aharoni" panose="02010803020104030203" pitchFamily="2" charset="-79"/>
              <a:cs typeface="Aharoni" panose="02010803020104030203" pitchFamily="2" charset="-79"/>
            </a:endParaRPr>
          </a:p>
        </p:txBody>
      </p:sp>
      <p:sp>
        <p:nvSpPr>
          <p:cNvPr id="9" name="Freeform 6">
            <a:extLst>
              <a:ext uri="{FF2B5EF4-FFF2-40B4-BE49-F238E27FC236}">
                <a16:creationId xmlns="" xmlns:a16="http://schemas.microsoft.com/office/drawing/2014/main" id="{A9616D99-AEFB-4C95-84EF-5DEC698D9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 xmlns:a16="http://schemas.microsoft.com/office/drawing/2014/main" id="{D0F97023-F626-4FC5-8C2D-753B5C7F4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3">
            <a:extLst>
              <a:ext uri="{FF2B5EF4-FFF2-40B4-BE49-F238E27FC236}">
                <a16:creationId xmlns="" xmlns:a16="http://schemas.microsoft.com/office/drawing/2014/main" id="{294390CC-149B-F542-9225-6C805E4BD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07" y="1287301"/>
            <a:ext cx="1906825" cy="1906825"/>
          </a:xfrm>
          <a:prstGeom prst="rect">
            <a:avLst/>
          </a:prstGeom>
          <a:noFill/>
        </p:spPr>
      </p:pic>
    </p:spTree>
    <p:extLst>
      <p:ext uri="{BB962C8B-B14F-4D97-AF65-F5344CB8AC3E}">
        <p14:creationId xmlns:p14="http://schemas.microsoft.com/office/powerpoint/2010/main" val="39842183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6E830-F601-034A-BA89-555A94FCCDEC}"/>
              </a:ext>
            </a:extLst>
          </p:cNvPr>
          <p:cNvSpPr>
            <a:spLocks noGrp="1"/>
          </p:cNvSpPr>
          <p:nvPr>
            <p:ph type="title"/>
          </p:nvPr>
        </p:nvSpPr>
        <p:spPr>
          <a:xfrm>
            <a:off x="3428258" y="305908"/>
            <a:ext cx="4709937" cy="1325563"/>
          </a:xfrm>
        </p:spPr>
        <p:txBody>
          <a:bodyPr>
            <a:normAutofit/>
          </a:bodyPr>
          <a:lstStyle/>
          <a:p>
            <a:pPr algn="r" defTabSz="685783" rtl="1" eaLnBrk="1" latinLnBrk="0" hangingPunct="1">
              <a:spcBef>
                <a:spcPct val="0"/>
              </a:spcBef>
              <a:buNone/>
            </a:pPr>
            <a:r>
              <a:rPr lang="he-IL" sz="4000" dirty="0">
                <a:solidFill>
                  <a:srgbClr val="2E5E48"/>
                </a:solidFill>
                <a:latin typeface="Aharoni" panose="02010803020104030203" pitchFamily="2" charset="-79"/>
                <a:cs typeface="Aharoni" panose="02010803020104030203" pitchFamily="2" charset="-79"/>
              </a:rPr>
              <a:t>מנהלי ועדות ותחומים</a:t>
            </a:r>
            <a:endParaRPr lang="en-US" sz="4000" dirty="0">
              <a:solidFill>
                <a:srgbClr val="2E5E48"/>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1CAA9696-D260-B746-B217-5839E3C40ED4}"/>
              </a:ext>
            </a:extLst>
          </p:cNvPr>
          <p:cNvSpPr>
            <a:spLocks noGrp="1"/>
          </p:cNvSpPr>
          <p:nvPr>
            <p:ph idx="1"/>
          </p:nvPr>
        </p:nvSpPr>
        <p:spPr>
          <a:xfrm>
            <a:off x="2531479" y="1395663"/>
            <a:ext cx="5606716" cy="4300127"/>
          </a:xfrm>
        </p:spPr>
        <p:txBody>
          <a:bodyPr>
            <a:normAutofit fontScale="92500"/>
          </a:bodyPr>
          <a:lstStyle/>
          <a:p>
            <a:pPr algn="r" rtl="1"/>
            <a:r>
              <a:rPr lang="he-IL" sz="2400" dirty="0">
                <a:solidFill>
                  <a:srgbClr val="2E5E48"/>
                </a:solidFill>
                <a:latin typeface="Aharoni" panose="02010803020104030203" pitchFamily="2" charset="-79"/>
                <a:cs typeface="Aharoni" panose="02010803020104030203" pitchFamily="2" charset="-79"/>
              </a:rPr>
              <a:t>גדעון ברי – נציג חופית במליאת המועצה</a:t>
            </a:r>
          </a:p>
          <a:p>
            <a:pPr algn="r" rtl="1"/>
            <a:r>
              <a:rPr lang="he-IL" sz="2400" dirty="0">
                <a:solidFill>
                  <a:srgbClr val="2E5E48"/>
                </a:solidFill>
                <a:latin typeface="Aharoni" panose="02010803020104030203" pitchFamily="2" charset="-79"/>
                <a:cs typeface="Aharoni" panose="02010803020104030203" pitchFamily="2" charset="-79"/>
              </a:rPr>
              <a:t>דני סובול – בטחון </a:t>
            </a:r>
            <a:r>
              <a:rPr lang="en-US" sz="2400" dirty="0">
                <a:solidFill>
                  <a:srgbClr val="2E5E48"/>
                </a:solidFill>
                <a:latin typeface="Aharoni" panose="02010803020104030203" pitchFamily="2" charset="-79"/>
                <a:cs typeface="Aharoni" panose="02010803020104030203" pitchFamily="2" charset="-79"/>
              </a:rPr>
              <a:t/>
            </a:r>
            <a:br>
              <a:rPr lang="en-US" sz="2400" dirty="0">
                <a:solidFill>
                  <a:srgbClr val="2E5E48"/>
                </a:solidFill>
                <a:latin typeface="Aharoni" panose="02010803020104030203" pitchFamily="2" charset="-79"/>
                <a:cs typeface="Aharoni" panose="02010803020104030203" pitchFamily="2" charset="-79"/>
              </a:rPr>
            </a:br>
            <a:r>
              <a:rPr lang="he-IL" sz="2400" dirty="0">
                <a:solidFill>
                  <a:srgbClr val="2E5E48"/>
                </a:solidFill>
                <a:latin typeface="Aharoni" panose="02010803020104030203" pitchFamily="2" charset="-79"/>
                <a:cs typeface="Aharoni" panose="02010803020104030203" pitchFamily="2" charset="-79"/>
              </a:rPr>
              <a:t>דודו </a:t>
            </a:r>
            <a:r>
              <a:rPr lang="he-IL" sz="2400" dirty="0" err="1">
                <a:solidFill>
                  <a:srgbClr val="2E5E48"/>
                </a:solidFill>
                <a:latin typeface="Aharoni" panose="02010803020104030203" pitchFamily="2" charset="-79"/>
                <a:cs typeface="Aharoni" panose="02010803020104030203" pitchFamily="2" charset="-79"/>
              </a:rPr>
              <a:t>קולינר</a:t>
            </a:r>
            <a:r>
              <a:rPr lang="he-IL" sz="2400" dirty="0">
                <a:solidFill>
                  <a:srgbClr val="2E5E48"/>
                </a:solidFill>
                <a:latin typeface="Aharoni" panose="02010803020104030203" pitchFamily="2" charset="-79"/>
                <a:cs typeface="Aharoni" panose="02010803020104030203" pitchFamily="2" charset="-79"/>
              </a:rPr>
              <a:t> (חבר ועדת בטחון ומנהל כיתת הכוננות), אבנר </a:t>
            </a:r>
            <a:r>
              <a:rPr lang="he-IL" sz="2400" dirty="0" err="1">
                <a:solidFill>
                  <a:srgbClr val="2E5E48"/>
                </a:solidFill>
                <a:latin typeface="Aharoni" panose="02010803020104030203" pitchFamily="2" charset="-79"/>
                <a:cs typeface="Aharoni" panose="02010803020104030203" pitchFamily="2" charset="-79"/>
              </a:rPr>
              <a:t>זנדר</a:t>
            </a:r>
            <a:r>
              <a:rPr lang="he-IL" sz="2400" dirty="0">
                <a:solidFill>
                  <a:srgbClr val="2E5E48"/>
                </a:solidFill>
                <a:latin typeface="Aharoni" panose="02010803020104030203" pitchFamily="2" charset="-79"/>
                <a:cs typeface="Aharoni" panose="02010803020104030203" pitchFamily="2" charset="-79"/>
              </a:rPr>
              <a:t> (אמצעים) ואמנון מיכאל (אחראי מקלטים)</a:t>
            </a:r>
          </a:p>
          <a:p>
            <a:pPr algn="r" rtl="1"/>
            <a:r>
              <a:rPr lang="he-IL" sz="2400" dirty="0">
                <a:solidFill>
                  <a:srgbClr val="2E5E48"/>
                </a:solidFill>
                <a:latin typeface="Aharoni" panose="02010803020104030203" pitchFamily="2" charset="-79"/>
                <a:cs typeface="Aharoni" panose="02010803020104030203" pitchFamily="2" charset="-79"/>
              </a:rPr>
              <a:t>אלון יעקובי – תאורה וחשמל</a:t>
            </a:r>
          </a:p>
          <a:p>
            <a:pPr algn="r" rtl="1"/>
            <a:r>
              <a:rPr lang="he-IL" sz="2400" dirty="0">
                <a:solidFill>
                  <a:srgbClr val="2E5E48"/>
                </a:solidFill>
                <a:latin typeface="Aharoni" panose="02010803020104030203" pitchFamily="2" charset="-79"/>
                <a:cs typeface="Aharoni" panose="02010803020104030203" pitchFamily="2" charset="-79"/>
              </a:rPr>
              <a:t>אילנה הררי – ותיקים</a:t>
            </a:r>
          </a:p>
          <a:p>
            <a:pPr algn="r" rtl="1"/>
            <a:r>
              <a:rPr lang="he-IL" sz="2400" dirty="0">
                <a:solidFill>
                  <a:srgbClr val="2E5E48"/>
                </a:solidFill>
                <a:latin typeface="Aharoni" panose="02010803020104030203" pitchFamily="2" charset="-79"/>
                <a:cs typeface="Aharoni" panose="02010803020104030203" pitchFamily="2" charset="-79"/>
              </a:rPr>
              <a:t>מיכל קמחי – תרבות</a:t>
            </a:r>
          </a:p>
          <a:p>
            <a:pPr algn="r" rtl="1"/>
            <a:r>
              <a:rPr lang="he-IL" sz="2400" dirty="0">
                <a:solidFill>
                  <a:srgbClr val="2E5E48"/>
                </a:solidFill>
                <a:latin typeface="Aharoni" panose="02010803020104030203" pitchFamily="2" charset="-79"/>
                <a:cs typeface="Aharoni" panose="02010803020104030203" pitchFamily="2" charset="-79"/>
              </a:rPr>
              <a:t>אילנה הדר– נוער</a:t>
            </a:r>
          </a:p>
          <a:p>
            <a:pPr algn="r" rtl="1"/>
            <a:r>
              <a:rPr lang="he-IL" sz="2400" dirty="0">
                <a:solidFill>
                  <a:srgbClr val="2E5E48"/>
                </a:solidFill>
                <a:latin typeface="Aharoni" panose="02010803020104030203" pitchFamily="2" charset="-79"/>
                <a:cs typeface="Aharoni" panose="02010803020104030203" pitchFamily="2" charset="-79"/>
              </a:rPr>
              <a:t>שלומית ברי – רווחה ובית עלמין</a:t>
            </a:r>
          </a:p>
          <a:p>
            <a:pPr algn="r" rtl="1"/>
            <a:r>
              <a:rPr lang="he-IL" sz="2400" dirty="0">
                <a:solidFill>
                  <a:srgbClr val="2E5E48"/>
                </a:solidFill>
                <a:latin typeface="Aharoni" panose="02010803020104030203" pitchFamily="2" charset="-79"/>
                <a:cs typeface="Aharoni" panose="02010803020104030203" pitchFamily="2" charset="-79"/>
              </a:rPr>
              <a:t>רותי מיכאל – ארכיון</a:t>
            </a:r>
          </a:p>
          <a:p>
            <a:pPr algn="r" rtl="1"/>
            <a:r>
              <a:rPr lang="he-IL" sz="2400" dirty="0">
                <a:solidFill>
                  <a:srgbClr val="2E5E48"/>
                </a:solidFill>
                <a:latin typeface="Aharoni" panose="02010803020104030203" pitchFamily="2" charset="-79"/>
                <a:cs typeface="Aharoni" panose="02010803020104030203" pitchFamily="2" charset="-79"/>
              </a:rPr>
              <a:t>שאול סמרה – חבר הנהלת המרכז הקהילתי</a:t>
            </a:r>
          </a:p>
        </p:txBody>
      </p:sp>
      <p:sp>
        <p:nvSpPr>
          <p:cNvPr id="9" name="Freeform 6">
            <a:extLst>
              <a:ext uri="{FF2B5EF4-FFF2-40B4-BE49-F238E27FC236}">
                <a16:creationId xmlns="" xmlns:a16="http://schemas.microsoft.com/office/drawing/2014/main" id="{A9616D99-AEFB-4C95-84EF-5DEC698D9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 xmlns:a16="http://schemas.microsoft.com/office/drawing/2014/main" id="{D0F97023-F626-4FC5-8C2D-753B5C7F4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3">
            <a:extLst>
              <a:ext uri="{FF2B5EF4-FFF2-40B4-BE49-F238E27FC236}">
                <a16:creationId xmlns="" xmlns:a16="http://schemas.microsoft.com/office/drawing/2014/main" id="{294390CC-149B-F542-9225-6C805E4BD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07" y="1287301"/>
            <a:ext cx="1906825" cy="1906825"/>
          </a:xfrm>
          <a:prstGeom prst="rect">
            <a:avLst/>
          </a:prstGeom>
          <a:noFill/>
        </p:spPr>
      </p:pic>
    </p:spTree>
    <p:extLst>
      <p:ext uri="{BB962C8B-B14F-4D97-AF65-F5344CB8AC3E}">
        <p14:creationId xmlns:p14="http://schemas.microsoft.com/office/powerpoint/2010/main" val="415940351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השלטון הדו-רובדי</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idx="4294967295"/>
          </p:nvPr>
        </p:nvSpPr>
        <p:spPr>
          <a:xfrm>
            <a:off x="0" y="1131094"/>
            <a:ext cx="7886700" cy="994172"/>
          </a:xfrm>
        </p:spPr>
        <p:txBody>
          <a:bodyPr/>
          <a:lstStyle/>
          <a:p>
            <a:r>
              <a:rPr lang="en-US" dirty="0"/>
              <a:t>Project analysis slide 11</a:t>
            </a:r>
          </a:p>
        </p:txBody>
      </p:sp>
      <p:sp>
        <p:nvSpPr>
          <p:cNvPr id="6" name="Rectangle 5">
            <a:extLst>
              <a:ext uri="{FF2B5EF4-FFF2-40B4-BE49-F238E27FC236}">
                <a16:creationId xmlns="" xmlns:a16="http://schemas.microsoft.com/office/drawing/2014/main" id="{E6A95C0C-D2A6-6944-A366-EC6C002A69B9}"/>
              </a:ext>
            </a:extLst>
          </p:cNvPr>
          <p:cNvSpPr/>
          <p:nvPr/>
        </p:nvSpPr>
        <p:spPr>
          <a:xfrm>
            <a:off x="378995" y="1919225"/>
            <a:ext cx="8398042" cy="4620496"/>
          </a:xfrm>
          <a:prstGeom prst="rect">
            <a:avLst/>
          </a:prstGeom>
        </p:spPr>
        <p:txBody>
          <a:bodyPr wrap="square">
            <a:spAutoFit/>
          </a:bodyPr>
          <a:lstStyle/>
          <a:p>
            <a:pPr algn="just" rtl="1">
              <a:lnSpc>
                <a:spcPct val="150000"/>
              </a:lnSpc>
            </a:pPr>
            <a:r>
              <a:rPr lang="he-IL" sz="2200" dirty="0">
                <a:solidFill>
                  <a:srgbClr val="3F3F33"/>
                </a:solidFill>
                <a:latin typeface="Narkisim" panose="020E0502050101010101" pitchFamily="34" charset="-79"/>
                <a:cs typeface="Narkisim" panose="020E0502050101010101" pitchFamily="34" charset="-79"/>
              </a:rPr>
              <a:t>השלטון המקומי במרחב הכפרי בישראל, בנוי משני רבדים שלטוניים: </a:t>
            </a:r>
            <a:endParaRPr lang="he-IL" sz="2200" dirty="0">
              <a:latin typeface="Narkisim" panose="020E0502050101010101" pitchFamily="34" charset="-79"/>
              <a:cs typeface="Narkisim" panose="020E0502050101010101" pitchFamily="34" charset="-79"/>
            </a:endParaRPr>
          </a:p>
          <a:p>
            <a:pPr algn="just" rtl="1">
              <a:lnSpc>
                <a:spcPct val="150000"/>
              </a:lnSpc>
            </a:pPr>
            <a:r>
              <a:rPr lang="he-IL" sz="2200" dirty="0">
                <a:solidFill>
                  <a:srgbClr val="3F3F33"/>
                </a:solidFill>
                <a:latin typeface="Narkisim" panose="020E0502050101010101" pitchFamily="34" charset="-79"/>
                <a:cs typeface="Narkisim" panose="020E0502050101010101" pitchFamily="34" charset="-79"/>
              </a:rPr>
              <a:t>1. הרובד העליון,</a:t>
            </a:r>
            <a:r>
              <a:rPr lang="he-IL" sz="2200" b="1" dirty="0">
                <a:solidFill>
                  <a:srgbClr val="3F3F33"/>
                </a:solidFill>
                <a:latin typeface="Narkisim" panose="020E0502050101010101" pitchFamily="34" charset="-79"/>
                <a:cs typeface="Narkisim" panose="020E0502050101010101" pitchFamily="34" charset="-79"/>
              </a:rPr>
              <a:t> המועצה האזורית</a:t>
            </a:r>
            <a:r>
              <a:rPr lang="he-IL" sz="2200" dirty="0">
                <a:solidFill>
                  <a:srgbClr val="3F3F33"/>
                </a:solidFill>
                <a:latin typeface="Narkisim" panose="020E0502050101010101" pitchFamily="34" charset="-79"/>
                <a:cs typeface="Narkisim" panose="020E0502050101010101" pitchFamily="34" charset="-79"/>
              </a:rPr>
              <a:t>, הינה ישות משפטית אשר תחום שיפוטה כולל מספר ישובים. </a:t>
            </a:r>
            <a:endParaRPr lang="he-IL" sz="2200" dirty="0">
              <a:latin typeface="Narkisim" panose="020E0502050101010101" pitchFamily="34" charset="-79"/>
              <a:cs typeface="Narkisim" panose="020E0502050101010101" pitchFamily="34" charset="-79"/>
            </a:endParaRPr>
          </a:p>
          <a:p>
            <a:pPr algn="just" rtl="1">
              <a:lnSpc>
                <a:spcPct val="150000"/>
              </a:lnSpc>
            </a:pPr>
            <a:r>
              <a:rPr lang="he-IL" sz="2200" dirty="0">
                <a:solidFill>
                  <a:srgbClr val="3F3F33"/>
                </a:solidFill>
                <a:latin typeface="Narkisim" panose="020E0502050101010101" pitchFamily="34" charset="-79"/>
                <a:cs typeface="Narkisim" panose="020E0502050101010101" pitchFamily="34" charset="-79"/>
              </a:rPr>
              <a:t>2. הרובד התחתון, הישוב הבודד המנוהל על ידי</a:t>
            </a:r>
            <a:r>
              <a:rPr lang="he-IL" sz="2200" b="1" dirty="0">
                <a:solidFill>
                  <a:srgbClr val="3F3F33"/>
                </a:solidFill>
                <a:latin typeface="Narkisim" panose="020E0502050101010101" pitchFamily="34" charset="-79"/>
                <a:cs typeface="Narkisim" panose="020E0502050101010101" pitchFamily="34" charset="-79"/>
              </a:rPr>
              <a:t> ועד מקומי</a:t>
            </a:r>
            <a:r>
              <a:rPr lang="he-IL" sz="2200" dirty="0">
                <a:solidFill>
                  <a:srgbClr val="3F3F33"/>
                </a:solidFill>
                <a:latin typeface="Narkisim" panose="020E0502050101010101" pitchFamily="34" charset="-79"/>
                <a:cs typeface="Narkisim" panose="020E0502050101010101" pitchFamily="34" charset="-79"/>
              </a:rPr>
              <a:t> נבחר. נושא הוועדים המקומיים מעוגן בצו המועצות האזוריות (מועצות מקומיות) </a:t>
            </a:r>
            <a:r>
              <a:rPr lang="he-IL" sz="2200" dirty="0" err="1">
                <a:solidFill>
                  <a:srgbClr val="3F3F33"/>
                </a:solidFill>
                <a:latin typeface="Narkisim" panose="020E0502050101010101" pitchFamily="34" charset="-79"/>
                <a:cs typeface="Narkisim" panose="020E0502050101010101" pitchFamily="34" charset="-79"/>
              </a:rPr>
              <a:t>התשי"ח</a:t>
            </a:r>
            <a:r>
              <a:rPr lang="he-IL" sz="2200" dirty="0">
                <a:solidFill>
                  <a:srgbClr val="3F3F33"/>
                </a:solidFill>
                <a:latin typeface="Narkisim" panose="020E0502050101010101" pitchFamily="34" charset="-79"/>
                <a:cs typeface="Narkisim" panose="020E0502050101010101" pitchFamily="34" charset="-79"/>
              </a:rPr>
              <a:t> 1958. </a:t>
            </a:r>
          </a:p>
          <a:p>
            <a:pPr algn="just" rtl="1">
              <a:lnSpc>
                <a:spcPct val="150000"/>
              </a:lnSpc>
            </a:pPr>
            <a:endParaRPr lang="he-IL" sz="2200" dirty="0">
              <a:latin typeface="Narkisim" panose="020E0502050101010101" pitchFamily="34" charset="-79"/>
              <a:cs typeface="Narkisim" panose="020E0502050101010101" pitchFamily="34" charset="-79"/>
            </a:endParaRPr>
          </a:p>
          <a:p>
            <a:pPr algn="just" rtl="1">
              <a:lnSpc>
                <a:spcPct val="150000"/>
              </a:lnSpc>
            </a:pPr>
            <a:r>
              <a:rPr lang="he-IL" sz="2200" b="1" dirty="0">
                <a:solidFill>
                  <a:srgbClr val="3F3F33"/>
                </a:solidFill>
                <a:latin typeface="Narkisim" panose="020E0502050101010101" pitchFamily="34" charset="-79"/>
                <a:cs typeface="Narkisim" panose="020E0502050101010101" pitchFamily="34" charset="-79"/>
              </a:rPr>
              <a:t>בהתאם להגדרות המופיעות בצו, לשני רובדי המרחב הכפרי יש מעמד של רשות מקומית. אולם, לוועד המקומי יש סמכות החלה רק על תחום הישוב בו הוא מכהן והוא רשאי לפעול רק במסגרת תקציב וסמכויות שאישרה לו המועצה. </a:t>
            </a:r>
            <a:endParaRPr lang="he-IL" sz="2200" dirty="0">
              <a:latin typeface="Narkisim" panose="020E0502050101010101" pitchFamily="34" charset="-79"/>
              <a:cs typeface="Narkisim" panose="020E0502050101010101" pitchFamily="34" charset="-79"/>
            </a:endParaRPr>
          </a:p>
        </p:txBody>
      </p:sp>
      <p:pic>
        <p:nvPicPr>
          <p:cNvPr id="12" name="Picture 11">
            <a:extLst>
              <a:ext uri="{FF2B5EF4-FFF2-40B4-BE49-F238E27FC236}">
                <a16:creationId xmlns="" xmlns:a16="http://schemas.microsoft.com/office/drawing/2014/main" id="{4F1D5485-B04F-534C-BB61-81E99AB45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227547836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תקציב 2019</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sp>
        <p:nvSpPr>
          <p:cNvPr id="4" name="Content Placeholder 3">
            <a:extLst>
              <a:ext uri="{FF2B5EF4-FFF2-40B4-BE49-F238E27FC236}">
                <a16:creationId xmlns="" xmlns:a16="http://schemas.microsoft.com/office/drawing/2014/main" id="{72D61744-3296-2945-A4D8-6E82ACF4E70E}"/>
              </a:ext>
            </a:extLst>
          </p:cNvPr>
          <p:cNvSpPr>
            <a:spLocks noGrp="1"/>
          </p:cNvSpPr>
          <p:nvPr>
            <p:ph idx="1"/>
          </p:nvPr>
        </p:nvSpPr>
        <p:spPr>
          <a:xfrm>
            <a:off x="632589" y="1873880"/>
            <a:ext cx="8022055" cy="2277015"/>
          </a:xfrm>
        </p:spPr>
        <p:txBody>
          <a:bodyPr>
            <a:normAutofit/>
          </a:bodyPr>
          <a:lstStyle/>
          <a:p>
            <a:pPr marL="457200" indent="-457200" algn="r" rtl="1">
              <a:lnSpc>
                <a:spcPct val="80000"/>
              </a:lnSpc>
              <a:defRPr/>
            </a:pPr>
            <a:r>
              <a:rPr lang="he-IL" altLang="he-IL" sz="2400" dirty="0">
                <a:cs typeface="Narkisim" panose="020E0502050101010101" pitchFamily="34" charset="-79"/>
              </a:rPr>
              <a:t>תקציב הוועד המקומי נובע מצו המועצות המקומיות סעיף 134 לצו.</a:t>
            </a:r>
          </a:p>
          <a:p>
            <a:pPr marL="457200" indent="-457200" algn="r" rtl="1">
              <a:lnSpc>
                <a:spcPct val="80000"/>
              </a:lnSpc>
              <a:defRPr/>
            </a:pPr>
            <a:endParaRPr lang="he-IL" altLang="he-IL" sz="2400" dirty="0">
              <a:cs typeface="Narkisim" panose="020E0502050101010101" pitchFamily="34" charset="-79"/>
            </a:endParaRPr>
          </a:p>
          <a:p>
            <a:pPr marL="457200" indent="-457200" algn="r" rtl="1">
              <a:lnSpc>
                <a:spcPct val="80000"/>
              </a:lnSpc>
              <a:defRPr/>
            </a:pPr>
            <a:r>
              <a:rPr lang="he-IL" altLang="he-IL" sz="2400" dirty="0">
                <a:cs typeface="Narkisim" panose="020E0502050101010101" pitchFamily="34" charset="-79"/>
              </a:rPr>
              <a:t>מוכן על ידי הוועד, נבדק ומאושר על ידי מליאת המועצה המקומית.</a:t>
            </a:r>
          </a:p>
          <a:p>
            <a:pPr marL="457200" indent="-457200" algn="r" rtl="1">
              <a:lnSpc>
                <a:spcPct val="80000"/>
              </a:lnSpc>
              <a:defRPr/>
            </a:pPr>
            <a:endParaRPr lang="he-IL" altLang="he-IL" sz="2400" dirty="0">
              <a:cs typeface="Narkisim" panose="020E0502050101010101" pitchFamily="34" charset="-79"/>
            </a:endParaRPr>
          </a:p>
          <a:p>
            <a:pPr marL="457200" indent="-457200" algn="r" rtl="1">
              <a:lnSpc>
                <a:spcPct val="80000"/>
              </a:lnSpc>
              <a:defRPr/>
            </a:pPr>
            <a:r>
              <a:rPr lang="he-IL" altLang="he-IL" sz="2400" dirty="0">
                <a:cs typeface="Narkisim" panose="020E0502050101010101" pitchFamily="34" charset="-79"/>
              </a:rPr>
              <a:t>על התקציב להיות מאוזן. נבנה בהתאם לצפי ההכנסות לשנה.</a:t>
            </a:r>
            <a:endParaRPr lang="en-US" altLang="he-IL" sz="2400" dirty="0">
              <a:cs typeface="Narkisim" panose="020E0502050101010101" pitchFamily="34" charset="-79"/>
            </a:endParaRPr>
          </a:p>
          <a:p>
            <a:pPr marL="0" indent="0" algn="r" defTabSz="685783" rtl="1" eaLnBrk="1" latinLnBrk="0" hangingPunct="1">
              <a:lnSpc>
                <a:spcPct val="90000"/>
              </a:lnSpc>
              <a:spcBef>
                <a:spcPts val="750"/>
              </a:spcBef>
              <a:buNone/>
            </a:pPr>
            <a:endParaRPr lang="en-US" sz="2400" dirty="0"/>
          </a:p>
        </p:txBody>
      </p:sp>
      <p:pic>
        <p:nvPicPr>
          <p:cNvPr id="6" name="Picture 5">
            <a:extLst>
              <a:ext uri="{FF2B5EF4-FFF2-40B4-BE49-F238E27FC236}">
                <a16:creationId xmlns="" xmlns:a16="http://schemas.microsoft.com/office/drawing/2014/main" id="{B0032C59-9EB8-0E4D-BC96-62D79BF7E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
        <p:nvSpPr>
          <p:cNvPr id="9" name="Content Placeholder 3">
            <a:extLst>
              <a:ext uri="{FF2B5EF4-FFF2-40B4-BE49-F238E27FC236}">
                <a16:creationId xmlns="" xmlns:a16="http://schemas.microsoft.com/office/drawing/2014/main" id="{DFF6B053-FDCE-294C-9C79-14FCA7F9DD63}"/>
              </a:ext>
            </a:extLst>
          </p:cNvPr>
          <p:cNvSpPr txBox="1">
            <a:spLocks/>
          </p:cNvSpPr>
          <p:nvPr/>
        </p:nvSpPr>
        <p:spPr>
          <a:xfrm>
            <a:off x="681862" y="4158916"/>
            <a:ext cx="8022055" cy="227701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lnSpc>
                <a:spcPct val="150000"/>
              </a:lnSpc>
              <a:buNone/>
              <a:defRPr/>
            </a:pPr>
            <a:r>
              <a:rPr lang="he-IL" sz="3200" u="sng" dirty="0">
                <a:latin typeface="Aharoni" panose="02010803020104030203" pitchFamily="2" charset="-79"/>
                <a:cs typeface="Aharoni" panose="02010803020104030203" pitchFamily="2" charset="-79"/>
              </a:rPr>
              <a:t>בסיס ההכנסות</a:t>
            </a:r>
          </a:p>
          <a:p>
            <a:pPr marL="457200" indent="-457200" algn="r" rtl="1">
              <a:lnSpc>
                <a:spcPct val="150000"/>
              </a:lnSpc>
              <a:defRPr/>
            </a:pPr>
            <a:r>
              <a:rPr lang="he-IL" altLang="he-IL" sz="2400" dirty="0">
                <a:cs typeface="Narkisim" panose="020E0502050101010101" pitchFamily="34" charset="-79"/>
              </a:rPr>
              <a:t>סה"כ שטח לחיוב מיסים – 57,181 מ"ר</a:t>
            </a:r>
          </a:p>
          <a:p>
            <a:pPr marL="457200" indent="-457200" algn="r" rtl="1">
              <a:lnSpc>
                <a:spcPct val="150000"/>
              </a:lnSpc>
              <a:defRPr/>
            </a:pPr>
            <a:r>
              <a:rPr lang="he-IL" altLang="he-IL" sz="2400" dirty="0">
                <a:cs typeface="Narkisim" panose="020E0502050101010101" pitchFamily="34" charset="-79"/>
              </a:rPr>
              <a:t>מיסי ועד ממוצע למ"ר – 34.85 שקל</a:t>
            </a:r>
          </a:p>
          <a:p>
            <a:pPr marL="0" indent="0" algn="r" rtl="1">
              <a:lnSpc>
                <a:spcPct val="150000"/>
              </a:lnSpc>
              <a:buNone/>
              <a:defRPr/>
            </a:pPr>
            <a:endParaRPr lang="en-US" sz="2400" dirty="0"/>
          </a:p>
        </p:txBody>
      </p:sp>
    </p:spTree>
    <p:extLst>
      <p:ext uri="{BB962C8B-B14F-4D97-AF65-F5344CB8AC3E}">
        <p14:creationId xmlns:p14="http://schemas.microsoft.com/office/powerpoint/2010/main" val="413150801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חלוקת ההכנסות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sp>
        <p:nvSpPr>
          <p:cNvPr id="4" name="Content Placeholder 3">
            <a:extLst>
              <a:ext uri="{FF2B5EF4-FFF2-40B4-BE49-F238E27FC236}">
                <a16:creationId xmlns="" xmlns:a16="http://schemas.microsoft.com/office/drawing/2014/main" id="{72D61744-3296-2945-A4D8-6E82ACF4E70E}"/>
              </a:ext>
            </a:extLst>
          </p:cNvPr>
          <p:cNvSpPr>
            <a:spLocks noGrp="1"/>
          </p:cNvSpPr>
          <p:nvPr>
            <p:ph idx="1"/>
          </p:nvPr>
        </p:nvSpPr>
        <p:spPr>
          <a:xfrm>
            <a:off x="560972" y="2150607"/>
            <a:ext cx="8022055" cy="4226131"/>
          </a:xfrm>
        </p:spPr>
        <p:txBody>
          <a:bodyPr>
            <a:normAutofit/>
          </a:bodyPr>
          <a:lstStyle/>
          <a:p>
            <a:pPr algn="r" rtl="1">
              <a:lnSpc>
                <a:spcPct val="80000"/>
              </a:lnSpc>
              <a:spcBef>
                <a:spcPct val="0"/>
              </a:spcBef>
            </a:pPr>
            <a:r>
              <a:rPr lang="he-IL" altLang="he-IL" sz="2800" dirty="0">
                <a:solidFill>
                  <a:srgbClr val="000000"/>
                </a:solidFill>
                <a:cs typeface="Narkisim" panose="020E0502050101010101" pitchFamily="34" charset="-79"/>
              </a:rPr>
              <a:t>תשלום תושבים – 1.8 מיליון שקל 45% מכלל ההכנסות</a:t>
            </a:r>
          </a:p>
          <a:p>
            <a:pPr algn="r" rtl="1">
              <a:lnSpc>
                <a:spcPct val="80000"/>
              </a:lnSpc>
              <a:spcBef>
                <a:spcPct val="0"/>
              </a:spcBef>
            </a:pPr>
            <a:endParaRPr lang="he-IL" altLang="he-IL" sz="2800" dirty="0">
              <a:solidFill>
                <a:srgbClr val="000000"/>
              </a:solidFill>
              <a:cs typeface="Narkisim" panose="020E0502050101010101" pitchFamily="34" charset="-79"/>
            </a:endParaRPr>
          </a:p>
          <a:p>
            <a:pPr algn="r" rtl="1">
              <a:lnSpc>
                <a:spcPct val="80000"/>
              </a:lnSpc>
              <a:spcBef>
                <a:spcPct val="0"/>
              </a:spcBef>
            </a:pPr>
            <a:r>
              <a:rPr lang="he-IL" altLang="he-IL" sz="2800" dirty="0">
                <a:solidFill>
                  <a:srgbClr val="000000"/>
                </a:solidFill>
                <a:cs typeface="Narkisim" panose="020E0502050101010101" pitchFamily="34" charset="-79"/>
              </a:rPr>
              <a:t>השתתפות המועצה – 612 אלף שקל 15% מכלל ההכנסות</a:t>
            </a:r>
          </a:p>
          <a:p>
            <a:pPr algn="r" rtl="1">
              <a:lnSpc>
                <a:spcPct val="80000"/>
              </a:lnSpc>
              <a:spcBef>
                <a:spcPct val="0"/>
              </a:spcBef>
            </a:pPr>
            <a:endParaRPr lang="he-IL" altLang="he-IL" sz="2800" dirty="0">
              <a:solidFill>
                <a:srgbClr val="000000"/>
              </a:solidFill>
              <a:cs typeface="Narkisim" panose="020E0502050101010101" pitchFamily="34" charset="-79"/>
            </a:endParaRPr>
          </a:p>
          <a:p>
            <a:pPr algn="r" rtl="1">
              <a:lnSpc>
                <a:spcPct val="80000"/>
              </a:lnSpc>
              <a:spcBef>
                <a:spcPct val="0"/>
              </a:spcBef>
            </a:pPr>
            <a:r>
              <a:rPr lang="he-IL" altLang="he-IL" sz="2800" dirty="0">
                <a:solidFill>
                  <a:srgbClr val="000000"/>
                </a:solidFill>
                <a:cs typeface="Narkisim" panose="020E0502050101010101" pitchFamily="34" charset="-79"/>
              </a:rPr>
              <a:t>הכנסות עצמיות (הספקת מים) – 1.5 מיליון שקל 37% מכלל ההכנסות</a:t>
            </a:r>
          </a:p>
          <a:p>
            <a:pPr algn="r" rtl="1">
              <a:lnSpc>
                <a:spcPct val="80000"/>
              </a:lnSpc>
              <a:spcBef>
                <a:spcPct val="0"/>
              </a:spcBef>
            </a:pPr>
            <a:endParaRPr lang="he-IL" altLang="he-IL" sz="2800" dirty="0">
              <a:solidFill>
                <a:srgbClr val="000000"/>
              </a:solidFill>
              <a:cs typeface="Narkisim" panose="020E0502050101010101" pitchFamily="34" charset="-79"/>
            </a:endParaRPr>
          </a:p>
          <a:p>
            <a:pPr algn="r" rtl="1">
              <a:lnSpc>
                <a:spcPct val="80000"/>
              </a:lnSpc>
              <a:spcBef>
                <a:spcPct val="0"/>
              </a:spcBef>
            </a:pPr>
            <a:r>
              <a:rPr lang="he-IL" altLang="he-IL" sz="2800" dirty="0">
                <a:solidFill>
                  <a:srgbClr val="000000"/>
                </a:solidFill>
                <a:cs typeface="Narkisim" panose="020E0502050101010101" pitchFamily="34" charset="-79"/>
              </a:rPr>
              <a:t>אחרות – 115 אלף שקל 3% מכלל ההכנסות</a:t>
            </a:r>
          </a:p>
          <a:p>
            <a:pPr algn="r" rtl="1">
              <a:lnSpc>
                <a:spcPct val="80000"/>
              </a:lnSpc>
              <a:spcBef>
                <a:spcPct val="0"/>
              </a:spcBef>
            </a:pPr>
            <a:endParaRPr lang="he-IL" altLang="he-IL" sz="2800" dirty="0">
              <a:solidFill>
                <a:srgbClr val="000000"/>
              </a:solidFill>
              <a:cs typeface="Narkisim" panose="020E0502050101010101" pitchFamily="34" charset="-79"/>
            </a:endParaRPr>
          </a:p>
          <a:p>
            <a:pPr algn="r" rtl="1">
              <a:lnSpc>
                <a:spcPct val="80000"/>
              </a:lnSpc>
              <a:spcBef>
                <a:spcPct val="0"/>
              </a:spcBef>
            </a:pPr>
            <a:r>
              <a:rPr lang="he-IL" altLang="he-IL" sz="2800" b="1" dirty="0">
                <a:solidFill>
                  <a:srgbClr val="000000"/>
                </a:solidFill>
                <a:cs typeface="Narkisim" panose="020E0502050101010101" pitchFamily="34" charset="-79"/>
              </a:rPr>
              <a:t>סה"כ ההכנסות 4.029 מיליון שקל</a:t>
            </a:r>
            <a:endParaRPr lang="en-US" altLang="he-IL" sz="2800" b="1" dirty="0">
              <a:solidFill>
                <a:srgbClr val="000000"/>
              </a:solidFill>
              <a:cs typeface="Narkisim" panose="020E0502050101010101" pitchFamily="34" charset="-79"/>
            </a:endParaRPr>
          </a:p>
          <a:p>
            <a:pPr marL="0" indent="0" algn="r" defTabSz="685783" rtl="1" eaLnBrk="1" latinLnBrk="0" hangingPunct="1">
              <a:lnSpc>
                <a:spcPct val="90000"/>
              </a:lnSpc>
              <a:spcBef>
                <a:spcPts val="750"/>
              </a:spcBef>
              <a:buNone/>
            </a:pPr>
            <a:endParaRPr lang="en-US" sz="2800" dirty="0"/>
          </a:p>
        </p:txBody>
      </p:sp>
      <p:pic>
        <p:nvPicPr>
          <p:cNvPr id="6" name="Picture 5">
            <a:extLst>
              <a:ext uri="{FF2B5EF4-FFF2-40B4-BE49-F238E27FC236}">
                <a16:creationId xmlns="" xmlns:a16="http://schemas.microsoft.com/office/drawing/2014/main" id="{B0032C59-9EB8-0E4D-BC96-62D79BF7E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spTree>
    <p:extLst>
      <p:ext uri="{BB962C8B-B14F-4D97-AF65-F5344CB8AC3E}">
        <p14:creationId xmlns:p14="http://schemas.microsoft.com/office/powerpoint/2010/main" val="148836964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7038474" y="1249424"/>
            <a:ext cx="210552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177466" y="865088"/>
            <a:ext cx="8801100" cy="7686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5400" b="1" dirty="0">
                <a:solidFill>
                  <a:schemeClr val="tx1">
                    <a:lumMod val="75000"/>
                    <a:lumOff val="25000"/>
                  </a:schemeClr>
                </a:solidFill>
                <a:latin typeface="Aharoni" panose="02010803020104030203" pitchFamily="2" charset="-79"/>
                <a:cs typeface="Aharoni" panose="02010803020104030203" pitchFamily="2" charset="-79"/>
              </a:rPr>
              <a:t>חלוקת ההכנסות</a:t>
            </a:r>
            <a:endParaRPr lang="en-US" sz="5400" dirty="0">
              <a:solidFill>
                <a:schemeClr val="tx1">
                  <a:lumMod val="75000"/>
                  <a:lumOff val="25000"/>
                </a:schemeClr>
              </a:solidFill>
              <a:latin typeface="Aharoni" panose="02010803020104030203" pitchFamily="2" charset="-79"/>
              <a:cs typeface="Aharoni" panose="02010803020104030203" pitchFamily="2" charset="-79"/>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1" y="1249424"/>
            <a:ext cx="211755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 xmlns:a16="http://schemas.microsoft.com/office/drawing/2014/main" id="{09C05F0C-382F-476A-A0D2-932E111A7F9A}"/>
              </a:ext>
            </a:extLst>
          </p:cNvPr>
          <p:cNvSpPr>
            <a:spLocks noGrp="1"/>
          </p:cNvSpPr>
          <p:nvPr>
            <p:ph type="title"/>
          </p:nvPr>
        </p:nvSpPr>
        <p:spPr/>
        <p:txBody>
          <a:bodyPr/>
          <a:lstStyle/>
          <a:p>
            <a:r>
              <a:rPr lang="en-US" dirty="0"/>
              <a:t>Project analysis slide 11</a:t>
            </a:r>
          </a:p>
        </p:txBody>
      </p:sp>
      <p:pic>
        <p:nvPicPr>
          <p:cNvPr id="6" name="Picture 5">
            <a:extLst>
              <a:ext uri="{FF2B5EF4-FFF2-40B4-BE49-F238E27FC236}">
                <a16:creationId xmlns="" xmlns:a16="http://schemas.microsoft.com/office/drawing/2014/main" id="{B0032C59-9EB8-0E4D-BC96-62D79BF7E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 y="97900"/>
            <a:ext cx="1008792" cy="1008792"/>
          </a:xfrm>
          <a:prstGeom prst="rect">
            <a:avLst/>
          </a:prstGeom>
          <a:noFill/>
        </p:spPr>
      </p:pic>
      <p:graphicFrame>
        <p:nvGraphicFramePr>
          <p:cNvPr id="7" name="Content Placeholder 6">
            <a:extLst>
              <a:ext uri="{FF2B5EF4-FFF2-40B4-BE49-F238E27FC236}">
                <a16:creationId xmlns="" xmlns:a16="http://schemas.microsoft.com/office/drawing/2014/main" id="{ADE47FCE-344B-3D40-A024-AFAF604E8E40}"/>
              </a:ext>
            </a:extLst>
          </p:cNvPr>
          <p:cNvGraphicFramePr>
            <a:graphicFrameLocks noGrp="1"/>
          </p:cNvGraphicFramePr>
          <p:nvPr>
            <p:ph idx="1"/>
            <p:extLst>
              <p:ext uri="{D42A27DB-BD31-4B8C-83A1-F6EECF244321}">
                <p14:modId xmlns:p14="http://schemas.microsoft.com/office/powerpoint/2010/main" val="1619472704"/>
              </p:ext>
            </p:extLst>
          </p:nvPr>
        </p:nvGraphicFramePr>
        <p:xfrm>
          <a:off x="628650" y="1825624"/>
          <a:ext cx="7886700" cy="4743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36686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Project_Analysis_Presentation Pack.potx" id="{AC7781D2-6DCE-4385-A2F9-141B95078B19}" vid="{C6C96076-4D51-4042-A342-A7D2AA3703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On-screen Show (4:3)</PresentationFormat>
  <Paragraphs>131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Aharoni</vt:lpstr>
      <vt:lpstr>Arial</vt:lpstr>
      <vt:lpstr>Calibri</vt:lpstr>
      <vt:lpstr>Century Gothic</vt:lpstr>
      <vt:lpstr>Narkisim</vt:lpstr>
      <vt:lpstr>Segoe UI Light</vt:lpstr>
      <vt:lpstr>Office Theme</vt:lpstr>
      <vt:lpstr>מפגש תושבים חופית ינואר 2019</vt:lpstr>
      <vt:lpstr>PowerPoint Presentation</vt:lpstr>
      <vt:lpstr>חברי הוועד והנהלת הישוב</vt:lpstr>
      <vt:lpstr>עובדי הוועד</vt:lpstr>
      <vt:lpstr>מנהלי ועדות ותחומים</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11</vt:lpstr>
      <vt:lpstr>Project analysis slide 2</vt:lpstr>
      <vt:lpstr>Project analysis slide 11</vt:lpstr>
      <vt:lpstr>Project analysis slide 3</vt:lpstr>
      <vt:lpstr>עבור הוועד המקומי, המתנדבים הם ליבת הקהילה והדרך להגשמת  החזון היישובי – קהילתי.</vt:lpstr>
      <vt:lpstr>תודה רבה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2019-01-22T11:43:44Z</dcterms:created>
  <dcterms:modified xsi:type="dcterms:W3CDTF">2019-01-23T10:30:34Z</dcterms:modified>
</cp:coreProperties>
</file>