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D71"/>
    <a:srgbClr val="6D348F"/>
    <a:srgbClr val="EB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14D0BB-CA92-4F7E-A438-C438F1C04008}" type="datetimeFigureOut">
              <a:rPr lang="he-IL" smtClean="0"/>
              <a:t>כ"ח/אייר/תשפ"ב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F0DAC3-FCD4-42EF-B900-E2C6E24BBC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13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429EFD-0BA9-4667-B894-EEF94D38C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3B7D324-33B1-4C27-B74E-AE4F9E994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AB0B215-7279-4F3E-9FFD-642EA92E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63E098-38B7-48F8-8B4C-F35B9BAA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3B4194-DAB9-46E6-A416-AEDC06C4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38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337B41-A6CD-47BE-8750-14277941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CB3AF3F-7653-4F90-9844-D303A533E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09D405-0890-42C6-895B-40E5EC192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67D102-C43A-465A-AF3D-B99E3622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BD8025-E53E-43A7-8DC7-1AA97C03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619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062EE54-6DC5-4C92-A847-C45066D7B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4171003-771E-4147-93CF-DB7D76284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EFE886-5274-4576-B1ED-A81C5EA9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2FF6041-E8E3-48D8-A977-2BAAF13A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CF55395-AC41-42AE-A10A-C7D5FCC5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337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bg>
      <p:bgPr>
        <a:gradFill flip="none" rotWithShape="1">
          <a:gsLst>
            <a:gs pos="6000">
              <a:schemeClr val="accent2">
                <a:lumMod val="75000"/>
              </a:schemeClr>
            </a:gs>
            <a:gs pos="7700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3E8996AE-E0D7-40B9-B373-EF2E36F5E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944" y="206988"/>
            <a:ext cx="438211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65536E-FD8D-4CBB-BEE3-07035796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D8AD52C-CA48-44FD-93A6-3F51C9BF6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2C12D1D-19A3-42F3-B04B-1C82870E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2B44F1D-5B68-4599-8D4B-9A74CB1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3BB886-D392-4E7F-BC6B-D6EAF0FD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15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BA0215-F340-4C2B-94A1-AC34EF9A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976A174-15CC-4838-8271-0E7ACFA5B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EECD56D-C57B-4269-9045-370CFD27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13C8BE5-5DE4-4258-83D9-2D72A836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1812565-CD81-4A97-8380-4FCF7CF9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0AF93AC-4644-4B00-BC0F-600B1D9C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434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9070A7-AA06-4064-9D5C-1A2A2D85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ECD6B02-B083-499E-8B71-6FAB37C78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59601C9-CC2A-4FC2-AD9A-A89975361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FC69556-F5B9-4919-B233-0DD2DD55B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9C08A46-CABA-4CD1-B86E-E7F93D14C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C76BC77-2FBB-4563-BB45-53282293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FDC8D84-180C-4B03-9A15-B39C4BA2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B36B498-AA2A-49E8-89A6-8B217098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625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47E46C-80B9-4731-B915-10A77E9C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80D657F-1E43-4FA6-B087-85F56BCC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A97BCE7-86AC-41BB-A7C8-95093D1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79A85B1-45C3-40B8-9BC6-2C3D44FC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936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14F69D1-D8B7-4850-9D06-F9237DAF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296F1CA-4DE7-4E70-BF1D-BD6476A4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FD3D37A-21A3-494C-BA4C-0BFADB65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09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F31F26-654E-4F1E-A4B8-91F37150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8F1BECA-B258-4F32-B2D5-54A7E8F4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BA9A3F2-58F3-494D-8E13-DC699A4AB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7AAF657-2446-4585-9942-4F338C10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FD121E5-3A75-429D-9FB6-521D355D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0B010D1-1A42-42C7-8F87-53D63A4F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628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F5CC32-0D69-4017-9D72-554A53BC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0A90A3D-9324-4C5C-9070-7EB47D470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07E43DF-B1B6-474E-8C9B-05C980450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73F9610-4CF3-48CD-A00F-0B351B75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867A9C6-8BA7-4F44-945A-870F042E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5E98167-C245-4DAE-8947-98AB30C9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328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42E338A-B76E-479C-A9E1-F4431A66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88469B5-79E7-402F-BA38-74445DDCB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ECF6223-202D-4977-91B4-7ADD9B3B1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71C16B-17A9-4807-BA0A-506CF4028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3C97449-88D8-4407-A87F-1C2A1F162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53BB-FDCA-4351-A47E-69EE522AEAC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896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biz-support01@pcentra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A83677-87D2-4427-9D59-6665775E9D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075" y="4906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chemeClr val="bg1"/>
                </a:solidFill>
                <a:latin typeface="+mn-lt"/>
                <a:cs typeface="+mn-cs"/>
              </a:rPr>
              <a:t>מערכת ארגונים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452F21E-D079-4D64-8335-106F22B9ECDD}"/>
              </a:ext>
            </a:extLst>
          </p:cNvPr>
          <p:cNvSpPr txBox="1"/>
          <p:nvPr/>
        </p:nvSpPr>
        <p:spPr>
          <a:xfrm>
            <a:off x="1152525" y="1574378"/>
            <a:ext cx="10344150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/>
                </a:solidFill>
              </a:rPr>
              <a:t>                     אנו מציעים מערכת פשוטה, נוחה ומתקדמת לניהול תקציב נסיעות</a:t>
            </a:r>
          </a:p>
          <a:p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u="sng" dirty="0">
                <a:solidFill>
                  <a:schemeClr val="bg1"/>
                </a:solidFill>
              </a:rPr>
              <a:t>ניהול תקציב נסיעות</a:t>
            </a:r>
            <a:r>
              <a:rPr lang="he-IL" sz="2000" dirty="0">
                <a:solidFill>
                  <a:schemeClr val="bg1"/>
                </a:solidFill>
              </a:rPr>
              <a:t> - שינוי כרטיסי רב-קו, סכום זכאות לטעינה, תקופת זכאות והוספת</a:t>
            </a:r>
          </a:p>
          <a:p>
            <a:r>
              <a:rPr lang="he-IL" sz="2000" dirty="0">
                <a:solidFill>
                  <a:schemeClr val="bg1"/>
                </a:solidFill>
              </a:rPr>
              <a:t>      זכאים בקלות ובנוחות. </a:t>
            </a:r>
            <a:r>
              <a:rPr lang="he-IL" sz="2000" u="sng" dirty="0">
                <a:solidFill>
                  <a:schemeClr val="bg1"/>
                </a:solidFill>
              </a:rPr>
              <a:t>זכאים – עובדים קבועים וזמניים, תלמידים, מתנדבים ועוד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u="sng" dirty="0">
                <a:solidFill>
                  <a:schemeClr val="bg1"/>
                </a:solidFill>
              </a:rPr>
              <a:t>עדכון זכאים</a:t>
            </a:r>
            <a:r>
              <a:rPr lang="he-IL" sz="2000" dirty="0">
                <a:solidFill>
                  <a:schemeClr val="bg1"/>
                </a:solidFill>
              </a:rPr>
              <a:t> - כל הזכאים מקבלים הודעת </a:t>
            </a:r>
            <a:r>
              <a:rPr lang="en-US" sz="2000" dirty="0">
                <a:solidFill>
                  <a:schemeClr val="bg1"/>
                </a:solidFill>
              </a:rPr>
              <a:t>SMS</a:t>
            </a:r>
            <a:r>
              <a:rPr lang="he-IL" sz="2000" dirty="0">
                <a:solidFill>
                  <a:schemeClr val="bg1"/>
                </a:solidFill>
              </a:rPr>
              <a:t> \ אימייל (לבחירתכם)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he-IL" sz="2000" dirty="0">
                <a:solidFill>
                  <a:schemeClr val="bg1"/>
                </a:solidFill>
              </a:rPr>
              <a:t>     אודות העלאת זכאות ונקודות טעינה הקרובות אליהם! (</a:t>
            </a:r>
            <a:r>
              <a:rPr lang="he-IL" sz="2000" u="sng" dirty="0">
                <a:solidFill>
                  <a:schemeClr val="bg1"/>
                </a:solidFill>
              </a:rPr>
              <a:t>עמדת שירות עצמי</a:t>
            </a:r>
            <a:r>
              <a:rPr lang="he-IL" sz="20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u="sng" dirty="0">
                <a:solidFill>
                  <a:schemeClr val="bg1"/>
                </a:solidFill>
              </a:rPr>
              <a:t>גרפים ודוחות </a:t>
            </a:r>
            <a:r>
              <a:rPr lang="he-IL" sz="2000" dirty="0">
                <a:solidFill>
                  <a:schemeClr val="bg1"/>
                </a:solidFill>
              </a:rPr>
              <a:t>-  אודות מימוש בפועל על בסיס תקופתי, חשבונית מרוכזת</a:t>
            </a:r>
          </a:p>
          <a:p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u="sng" dirty="0">
                <a:solidFill>
                  <a:schemeClr val="bg1"/>
                </a:solidFill>
              </a:rPr>
              <a:t>הקמה</a:t>
            </a:r>
            <a:r>
              <a:rPr lang="he-IL" sz="2000" dirty="0">
                <a:solidFill>
                  <a:schemeClr val="bg1"/>
                </a:solidFill>
              </a:rPr>
              <a:t> – פשוטה ו</a:t>
            </a:r>
            <a:r>
              <a:rPr lang="he-IL" sz="2000" u="sng" dirty="0">
                <a:solidFill>
                  <a:schemeClr val="bg1"/>
                </a:solidFill>
              </a:rPr>
              <a:t>מהירה</a:t>
            </a:r>
            <a:r>
              <a:rPr lang="he-IL" sz="2000" dirty="0">
                <a:solidFill>
                  <a:schemeClr val="bg1"/>
                </a:solidFill>
              </a:rPr>
              <a:t> בליווי צוות תמיכה שלנו </a:t>
            </a:r>
          </a:p>
          <a:p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934A4F-920D-4727-B2DB-95ECADF9F446}"/>
              </a:ext>
            </a:extLst>
          </p:cNvPr>
          <p:cNvSpPr txBox="1"/>
          <p:nvPr/>
        </p:nvSpPr>
        <p:spPr>
          <a:xfrm>
            <a:off x="9525" y="6478146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800" b="1" dirty="0">
                <a:solidFill>
                  <a:schemeClr val="bg1"/>
                </a:solidFill>
                <a:latin typeface="+mn-lt"/>
                <a:cs typeface="+mn-cs"/>
              </a:rPr>
              <a:t>1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CA1701A-EF71-477F-9933-F5F33212CB04}"/>
              </a:ext>
            </a:extLst>
          </p:cNvPr>
          <p:cNvSpPr txBox="1"/>
          <p:nvPr/>
        </p:nvSpPr>
        <p:spPr>
          <a:xfrm>
            <a:off x="3024188" y="6478146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www.Ravkavonline.co.il</a:t>
            </a: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845F112-0366-4320-A57F-D4FC0D907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3497981"/>
            <a:ext cx="3656503" cy="225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E4F6985-2059-4DEC-8658-FCB7A621D18A}"/>
              </a:ext>
            </a:extLst>
          </p:cNvPr>
          <p:cNvSpPr txBox="1"/>
          <p:nvPr/>
        </p:nvSpPr>
        <p:spPr>
          <a:xfrm>
            <a:off x="528639" y="5780588"/>
            <a:ext cx="2409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</a:rPr>
              <a:t>תמונה להמחשה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5203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C97B3A9A-0BED-4AEE-8575-BEBC094F57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0809" y="8616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+mn-lt"/>
                <a:cs typeface="+mn-cs"/>
              </a:rPr>
              <a:t>עמדת טעינה בשירות עצמי </a:t>
            </a:r>
            <a:br>
              <a:rPr lang="he-IL" sz="40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he-IL" sz="4000" b="1" dirty="0">
                <a:solidFill>
                  <a:schemeClr val="bg1"/>
                </a:solidFill>
                <a:latin typeface="+mn-lt"/>
                <a:cs typeface="+mn-cs"/>
              </a:rPr>
              <a:t>טעינה ומימוש הזמנות רב-קו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61FD025-0665-41B1-B9F3-DC8288989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90" r="42095" b="24899"/>
          <a:stretch/>
        </p:blipFill>
        <p:spPr>
          <a:xfrm>
            <a:off x="2903782" y="2378810"/>
            <a:ext cx="1607650" cy="2390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496549A-9964-4B56-B08D-93425980F2FB}"/>
              </a:ext>
            </a:extLst>
          </p:cNvPr>
          <p:cNvSpPr txBox="1"/>
          <p:nvPr/>
        </p:nvSpPr>
        <p:spPr>
          <a:xfrm>
            <a:off x="4999953" y="2340710"/>
            <a:ext cx="5829301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דורש רק חיבור חשמל ושטח קיר של 60 ס"מ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מאפשר טעינת כרטיס רב-קו להזמנה שבוצעה,</a:t>
            </a:r>
          </a:p>
          <a:p>
            <a:r>
              <a:rPr lang="he-IL" sz="2000" dirty="0">
                <a:solidFill>
                  <a:schemeClr val="bg1"/>
                </a:solidFill>
              </a:rPr>
              <a:t>     או טעינה בכרטיס אשראי לרווחת הציבור הרחב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נגיש בעברית, אנגלית, רוסית וערבית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נוח ופשוט לתפעול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התקנה ותחזוקה באחריותנו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אין עלות כספית מצד המוסד</a:t>
            </a:r>
            <a:endParaRPr lang="he-IL" sz="2000" dirty="0"/>
          </a:p>
          <a:p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FE4D7AD-C3E5-465F-A9BE-48502372B11E}"/>
              </a:ext>
            </a:extLst>
          </p:cNvPr>
          <p:cNvSpPr txBox="1"/>
          <p:nvPr/>
        </p:nvSpPr>
        <p:spPr>
          <a:xfrm>
            <a:off x="9525" y="6478146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2</a:t>
            </a:r>
            <a:endParaRPr lang="he-IL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950002F-BE40-472D-AF48-81FEC07FE4B5}"/>
              </a:ext>
            </a:extLst>
          </p:cNvPr>
          <p:cNvSpPr txBox="1"/>
          <p:nvPr/>
        </p:nvSpPr>
        <p:spPr>
          <a:xfrm>
            <a:off x="3024188" y="6478146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www.Ravkavonline.co.il</a:t>
            </a: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0554B62-6BD9-4C67-AF92-D40E12CB724C}"/>
              </a:ext>
            </a:extLst>
          </p:cNvPr>
          <p:cNvSpPr txBox="1"/>
          <p:nvPr/>
        </p:nvSpPr>
        <p:spPr>
          <a:xfrm>
            <a:off x="1010809" y="5879015"/>
            <a:ext cx="1338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עמדה קרקעית </a:t>
            </a:r>
            <a:endParaRPr lang="he-IL" sz="12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FE2E5F2-7D34-0D09-4632-38AE3365A7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16411" r="26904" b="11460"/>
          <a:stretch/>
        </p:blipFill>
        <p:spPr>
          <a:xfrm>
            <a:off x="603676" y="928370"/>
            <a:ext cx="1821596" cy="4946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7E73D12-D286-107A-B1AD-A52A1CC56926}"/>
              </a:ext>
            </a:extLst>
          </p:cNvPr>
          <p:cNvSpPr txBox="1"/>
          <p:nvPr/>
        </p:nvSpPr>
        <p:spPr>
          <a:xfrm>
            <a:off x="3072485" y="4738844"/>
            <a:ext cx="13382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</a:rPr>
              <a:t>עמדת קיר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41005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394E37-6FAC-0A6E-DEA9-2071A55A54DC}"/>
              </a:ext>
            </a:extLst>
          </p:cNvPr>
          <p:cNvSpPr txBox="1">
            <a:spLocks/>
          </p:cNvSpPr>
          <p:nvPr/>
        </p:nvSpPr>
        <p:spPr>
          <a:xfrm>
            <a:off x="838200" y="917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b="1" dirty="0">
                <a:solidFill>
                  <a:schemeClr val="bg1"/>
                </a:solidFill>
                <a:latin typeface="+mn-lt"/>
                <a:cs typeface="+mn-cs"/>
              </a:rPr>
              <a:t>עמדת טעינה בעסק באשראי ומזומן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1C81C36-D3A3-F4C8-5066-4B78E7C7B863}"/>
              </a:ext>
            </a:extLst>
          </p:cNvPr>
          <p:cNvSpPr txBox="1"/>
          <p:nvPr/>
        </p:nvSpPr>
        <p:spPr>
          <a:xfrm>
            <a:off x="4858551" y="2322748"/>
            <a:ext cx="582930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מאפשר טעינה גם במזומן וגם באשראי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מאפשר טעינת כרטיס רב-קו להזמנה שבוצעה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נגיש בעברית, אנגלית, רוסית וערבית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נוח ופשוט לתפעול</a:t>
            </a:r>
          </a:p>
          <a:p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אין עלות כספית מצד העסק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e-IL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e-IL" sz="2000" dirty="0">
                <a:solidFill>
                  <a:schemeClr val="bg1"/>
                </a:solidFill>
              </a:rPr>
              <a:t>יש אחוז עמלה שהעסק מקבל עבור השירות שנותן למשתמשי התחבורה הציבורית</a:t>
            </a:r>
            <a:endParaRPr lang="he-IL" sz="2000" dirty="0"/>
          </a:p>
          <a:p>
            <a:endParaRPr lang="he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2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11FA4-4078-4C1F-832A-6B91F7DA3AB0}"/>
              </a:ext>
            </a:extLst>
          </p:cNvPr>
          <p:cNvSpPr txBox="1"/>
          <p:nvPr/>
        </p:nvSpPr>
        <p:spPr>
          <a:xfrm>
            <a:off x="3014885" y="1504652"/>
            <a:ext cx="4924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chemeClr val="bg1"/>
                </a:solidFill>
                <a:latin typeface="+mn-lt"/>
                <a:cs typeface="+mn-cs"/>
              </a:rPr>
              <a:t>שלכם ובשבילכם</a:t>
            </a:r>
            <a:endParaRPr lang="he-IL" sz="48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7F83A59-4A9C-41F1-A8E4-018238F444C6}"/>
              </a:ext>
            </a:extLst>
          </p:cNvPr>
          <p:cNvSpPr txBox="1"/>
          <p:nvPr/>
        </p:nvSpPr>
        <p:spPr>
          <a:xfrm>
            <a:off x="1894788" y="2335649"/>
            <a:ext cx="82673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1" dirty="0">
                <a:solidFill>
                  <a:schemeClr val="bg1"/>
                </a:solidFill>
              </a:rPr>
              <a:t>רב-קו אונליין</a:t>
            </a:r>
          </a:p>
          <a:p>
            <a:pPr algn="ctr"/>
            <a:endParaRPr lang="he-IL" sz="4800" b="1" dirty="0">
              <a:solidFill>
                <a:schemeClr val="bg1"/>
              </a:solidFill>
            </a:endParaRPr>
          </a:p>
          <a:p>
            <a:pPr algn="ctr"/>
            <a:r>
              <a:rPr lang="he-IL" sz="4800" b="1" dirty="0">
                <a:solidFill>
                  <a:schemeClr val="bg1"/>
                </a:solidFill>
              </a:rPr>
              <a:t>להצטרפות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hlinkClick r:id="rId2"/>
              </a:rPr>
              <a:t>biz-support01@pcentra.com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he-IL" sz="4800" b="1" dirty="0">
                <a:solidFill>
                  <a:schemeClr val="bg1"/>
                </a:solidFill>
              </a:rPr>
              <a:t>או בטלפון</a:t>
            </a:r>
          </a:p>
          <a:p>
            <a:pPr algn="ctr"/>
            <a:r>
              <a:rPr lang="he-IL" sz="4800" b="1" dirty="0">
                <a:solidFill>
                  <a:schemeClr val="bg1"/>
                </a:solidFill>
              </a:rPr>
              <a:t>054-2092606 בנימין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9FA4D30-CFC8-4115-857E-11116958E64F}"/>
              </a:ext>
            </a:extLst>
          </p:cNvPr>
          <p:cNvSpPr txBox="1"/>
          <p:nvPr/>
        </p:nvSpPr>
        <p:spPr>
          <a:xfrm>
            <a:off x="9525" y="6478146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770573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סגול מספר שתיים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oshe_style">
      <a:majorFont>
        <a:latin typeface="Segoe UI Semibold"/>
        <a:ea typeface=""/>
        <a:cs typeface="Segoe U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221</Words>
  <Application>Microsoft Office PowerPoint</Application>
  <PresentationFormat>מסך רחב</PresentationFormat>
  <Paragraphs>51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Calibri</vt:lpstr>
      <vt:lpstr>Segoe UI Semibold</vt:lpstr>
      <vt:lpstr>Wingdings</vt:lpstr>
      <vt:lpstr>ערכת נושא Office</vt:lpstr>
      <vt:lpstr>מערכת ארגונים </vt:lpstr>
      <vt:lpstr>עמדת טעינה בשירות עצמי  טעינה ומימוש הזמנות רב-קו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Moshe Kahane</dc:creator>
  <cp:lastModifiedBy>Benjamin wieder</cp:lastModifiedBy>
  <cp:revision>64</cp:revision>
  <cp:lastPrinted>2022-04-03T10:15:18Z</cp:lastPrinted>
  <dcterms:created xsi:type="dcterms:W3CDTF">2022-03-03T14:43:30Z</dcterms:created>
  <dcterms:modified xsi:type="dcterms:W3CDTF">2022-05-29T08:38:02Z</dcterms:modified>
</cp:coreProperties>
</file>