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5"/>
  </p:sldMasterIdLst>
  <p:sldIdLst>
    <p:sldId id="256" r:id="rId6"/>
    <p:sldId id="280" r:id="rId7"/>
    <p:sldId id="258" r:id="rId8"/>
    <p:sldId id="259" r:id="rId9"/>
    <p:sldId id="257" r:id="rId10"/>
    <p:sldId id="262" r:id="rId11"/>
    <p:sldId id="264" r:id="rId12"/>
    <p:sldId id="263" r:id="rId13"/>
    <p:sldId id="272" r:id="rId14"/>
    <p:sldId id="266" r:id="rId15"/>
    <p:sldId id="297" r:id="rId16"/>
    <p:sldId id="268" r:id="rId17"/>
    <p:sldId id="293" r:id="rId18"/>
    <p:sldId id="295" r:id="rId19"/>
    <p:sldId id="278" r:id="rId20"/>
    <p:sldId id="294" r:id="rId21"/>
    <p:sldId id="296" r:id="rId22"/>
    <p:sldId id="292" r:id="rId23"/>
    <p:sldId id="279" r:id="rId24"/>
    <p:sldId id="287" r:id="rId25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1" autoAdjust="0"/>
    <p:restoredTop sz="94676" autoAdjust="0"/>
  </p:normalViewPr>
  <p:slideViewPr>
    <p:cSldViewPr>
      <p:cViewPr varScale="1">
        <p:scale>
          <a:sx n="100" d="100"/>
          <a:sy n="100" d="100"/>
        </p:scale>
        <p:origin x="-19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he-IL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he-IL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he-IL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he-IL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A3DB3-5348-41DE-8D42-41CABEEB8EC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0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8ACFD-C9E9-40B8-B237-0D8BA37E82E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5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992C6-70A6-48DE-947F-7B3563369A5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5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D1228-ED5C-4899-B6CA-888D822A9FD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9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כותרת, תוכן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521E1-EF30-4C9B-8DEA-EBB2B98634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69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8433-4067-44A8-970A-B4D25232F91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3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5ECD6-39E4-417A-9AFC-F35370DBDCF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9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9C598-DBF2-491F-B4DC-B9D9278C9BB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5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9EE62-A752-4125-825A-A2D4A5EDB5F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3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3CCFC-78D9-4766-87DF-29E38B09A2A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0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EB8AF-C47B-4106-A793-5F1E2152C49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5C72B-1DAF-46C5-B8E1-22516802B3E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7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F408C-0B9F-4CFA-9132-11ED908B9E9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FF560-C9B3-43FA-A95F-4D579B0ECD7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7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he-IL"/>
                </a:p>
              </p:txBody>
            </p:sp>
            <p:sp>
              <p:nvSpPr>
                <p:cNvPr id="41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he-IL"/>
                </a:p>
              </p:txBody>
            </p:sp>
            <p:sp>
              <p:nvSpPr>
                <p:cNvPr id="41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he-IL"/>
                </a:p>
              </p:txBody>
            </p:sp>
            <p:sp>
              <p:nvSpPr>
                <p:cNvPr id="41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he-IL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0C1DD6F-3903-4BD1-B4AA-A67F9C1826D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620713"/>
            <a:ext cx="8713787" cy="28082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6600"/>
                </a:solidFill>
              </a:rPr>
              <a:t>Asian Tiger Mosquito</a:t>
            </a:r>
            <a:br>
              <a:rPr lang="en-US" smtClean="0">
                <a:solidFill>
                  <a:srgbClr val="FF6600"/>
                </a:solidFill>
              </a:rPr>
            </a:br>
            <a:r>
              <a:rPr lang="en-US" sz="4800" i="1" smtClean="0">
                <a:solidFill>
                  <a:srgbClr val="FF6600"/>
                </a:solidFill>
              </a:rPr>
              <a:t>Aedes </a:t>
            </a:r>
            <a:r>
              <a:rPr lang="en-US" sz="4800" smtClean="0">
                <a:solidFill>
                  <a:srgbClr val="FF6600"/>
                </a:solidFill>
              </a:rPr>
              <a:t>(</a:t>
            </a:r>
            <a:r>
              <a:rPr lang="en-US" sz="4800" i="1" smtClean="0">
                <a:solidFill>
                  <a:srgbClr val="FF6600"/>
                </a:solidFill>
              </a:rPr>
              <a:t>Stegomia</a:t>
            </a:r>
            <a:r>
              <a:rPr lang="en-US" sz="4800" smtClean="0">
                <a:solidFill>
                  <a:srgbClr val="FF6600"/>
                </a:solidFill>
              </a:rPr>
              <a:t>) </a:t>
            </a:r>
            <a:r>
              <a:rPr lang="en-US" sz="4800" i="1" smtClean="0">
                <a:solidFill>
                  <a:srgbClr val="FF6600"/>
                </a:solidFill>
              </a:rPr>
              <a:t>albopictus</a:t>
            </a:r>
            <a:r>
              <a:rPr lang="en-US" sz="4800" smtClean="0">
                <a:solidFill>
                  <a:srgbClr val="FF6600"/>
                </a:solidFill>
              </a:rPr>
              <a:t/>
            </a:r>
            <a:br>
              <a:rPr lang="en-US" sz="4800" smtClean="0">
                <a:solidFill>
                  <a:srgbClr val="FF6600"/>
                </a:solidFill>
              </a:rPr>
            </a:br>
            <a:r>
              <a:rPr lang="he-IL" smtClean="0">
                <a:solidFill>
                  <a:srgbClr val="FF6600"/>
                </a:solidFill>
              </a:rPr>
              <a:t>יתוש </a:t>
            </a:r>
            <a:r>
              <a:rPr lang="he-IL" u="sng" smtClean="0">
                <a:solidFill>
                  <a:srgbClr val="FF6600"/>
                </a:solidFill>
              </a:rPr>
              <a:t>הטיגריס</a:t>
            </a:r>
            <a:r>
              <a:rPr lang="he-IL" smtClean="0">
                <a:solidFill>
                  <a:srgbClr val="FF6600"/>
                </a:solidFill>
              </a:rPr>
              <a:t> האסייני</a:t>
            </a:r>
            <a:r>
              <a:rPr lang="he-IL" sz="4800" smtClean="0">
                <a:solidFill>
                  <a:srgbClr val="FF3300"/>
                </a:solidFill>
              </a:rPr>
              <a:t> </a:t>
            </a:r>
            <a:endParaRPr lang="en-US" sz="4800" smtClean="0">
              <a:solidFill>
                <a:srgbClr val="FF33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437063"/>
            <a:ext cx="6400800" cy="769937"/>
          </a:xfrm>
        </p:spPr>
        <p:txBody>
          <a:bodyPr/>
          <a:lstStyle/>
          <a:p>
            <a:pPr eaLnBrk="1" hangingPunct="1">
              <a:defRPr/>
            </a:pPr>
            <a:r>
              <a:rPr lang="he-IL" smtClean="0">
                <a:solidFill>
                  <a:srgbClr val="FF6600"/>
                </a:solidFill>
              </a:rPr>
              <a:t>ד"ר גיל סתיו</a:t>
            </a:r>
            <a:endParaRPr lang="en-US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219700" cy="1998663"/>
          </a:xfrm>
          <a:solidFill>
            <a:srgbClr val="3366FF">
              <a:alpha val="50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he-IL" sz="4000" smtClean="0">
                <a:solidFill>
                  <a:srgbClr val="FF6600"/>
                </a:solidFill>
              </a:rPr>
              <a:t>הנקבות מטילות במקווי מים קטנים: בעיקר בחורי עצים ובמיכלים מלאכותיים </a:t>
            </a:r>
            <a:r>
              <a:rPr lang="he-IL" sz="2000" smtClean="0">
                <a:solidFill>
                  <a:srgbClr val="FF6600"/>
                </a:solidFill>
              </a:rPr>
              <a:t>(עד 250 ליטר)</a:t>
            </a:r>
            <a:endParaRPr lang="en-US" sz="2000" smtClean="0">
              <a:solidFill>
                <a:srgbClr val="FF6600"/>
              </a:solidFill>
            </a:endParaRPr>
          </a:p>
        </p:txBody>
      </p:sp>
      <p:pic>
        <p:nvPicPr>
          <p:cNvPr id="12291" name="Picture 3" descr="treehol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70100"/>
            <a:ext cx="3563938" cy="240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7" descr="pitcher 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437063"/>
            <a:ext cx="169862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tirepile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3729038"/>
            <a:ext cx="2716212" cy="3128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8" descr="bamboo c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8638"/>
            <a:ext cx="166211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 descr="Aedes_albopictus_oviposi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3851275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2349500"/>
            <a:ext cx="5795962" cy="1727200"/>
          </a:xfrm>
        </p:spPr>
        <p:txBody>
          <a:bodyPr/>
          <a:lstStyle/>
          <a:p>
            <a:pPr eaLnBrk="1" hangingPunct="1">
              <a:defRPr/>
            </a:pPr>
            <a:r>
              <a:rPr lang="he-IL" sz="2800" smtClean="0"/>
              <a:t>הביצים מוטלות בודדות לרוב מעל קו המים לרוב בכמה מקווי מים שונים</a:t>
            </a:r>
          </a:p>
          <a:p>
            <a:pPr eaLnBrk="1" hangingPunct="1">
              <a:defRPr/>
            </a:pPr>
            <a:r>
              <a:rPr lang="he-IL" sz="2800" smtClean="0"/>
              <a:t>לא כול הביצים בוקעות בהצפה ראשונה</a:t>
            </a:r>
            <a:endParaRPr lang="en-US" sz="2800" smtClean="0"/>
          </a:p>
        </p:txBody>
      </p:sp>
      <p:pic>
        <p:nvPicPr>
          <p:cNvPr id="1229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24350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he-IL" smtClean="0">
                <a:solidFill>
                  <a:srgbClr val="FF6600"/>
                </a:solidFill>
              </a:rPr>
              <a:t>ברומליד אוגר מים בין העלים</a:t>
            </a:r>
            <a:endParaRPr lang="en-US" smtClean="0">
              <a:solidFill>
                <a:srgbClr val="FF6600"/>
              </a:solidFill>
            </a:endParaRPr>
          </a:p>
        </p:txBody>
      </p:sp>
      <p:pic>
        <p:nvPicPr>
          <p:cNvPr id="13315" name="Picture 6" descr="ברומליה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981075"/>
            <a:ext cx="7559675" cy="567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he-IL" smtClean="0">
                <a:solidFill>
                  <a:srgbClr val="FF6600"/>
                </a:solidFill>
              </a:rPr>
              <a:t>מקורות הטלה מלאכותיים נוספים</a:t>
            </a:r>
            <a:endParaRPr lang="en-US" smtClean="0">
              <a:solidFill>
                <a:srgbClr val="FF6600"/>
              </a:solidFill>
            </a:endParaRPr>
          </a:p>
        </p:txBody>
      </p:sp>
      <p:pic>
        <p:nvPicPr>
          <p:cNvPr id="14339" name="Picture 3" descr="algae_and_larvae_in_bucket-highres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860425"/>
            <a:ext cx="4284662" cy="292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שלולית ביריעת פלסטיק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38588"/>
            <a:ext cx="3933825" cy="2951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streetgutter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3940175"/>
            <a:ext cx="3668713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aingu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25"/>
            <a:ext cx="393065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dripping-faucet"/>
          <p:cNvPicPr>
            <a:picLocks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2781300"/>
            <a:ext cx="152082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>
                <a:solidFill>
                  <a:srgbClr val="FF6600"/>
                </a:solidFill>
              </a:rPr>
              <a:t>בתי-קברות וגינות מטופחות (חלקית)</a:t>
            </a:r>
            <a:endParaRPr lang="en-US" smtClean="0">
              <a:solidFill>
                <a:srgbClr val="FF6600"/>
              </a:solidFill>
            </a:endParaRPr>
          </a:p>
        </p:txBody>
      </p:sp>
      <p:pic>
        <p:nvPicPr>
          <p:cNvPr id="15363" name="Picture 9"/>
          <p:cNvPicPr>
            <a:picLocks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1738" y="3933825"/>
            <a:ext cx="330200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10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763" y="3933825"/>
            <a:ext cx="2932112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2"/>
          <p:cNvPicPr>
            <a:picLocks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96975"/>
            <a:ext cx="3476625" cy="2608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13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196975"/>
            <a:ext cx="3457575" cy="259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96975"/>
            <a:ext cx="1943100" cy="25923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he-IL" smtClean="0">
                <a:solidFill>
                  <a:srgbClr val="FF6600"/>
                </a:solidFill>
              </a:rPr>
              <a:t>ביולוגיה של יתוש הטיגריס האסיאני</a:t>
            </a:r>
            <a:endParaRPr lang="en-US" smtClean="0">
              <a:solidFill>
                <a:srgbClr val="FF660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4929188"/>
          </a:xfrm>
        </p:spPr>
        <p:txBody>
          <a:bodyPr/>
          <a:lstStyle/>
          <a:p>
            <a:pPr eaLnBrk="1" hangingPunct="1">
              <a:defRPr/>
            </a:pPr>
            <a:r>
              <a:rPr lang="he-IL" smtClean="0">
                <a:solidFill>
                  <a:srgbClr val="FF6600"/>
                </a:solidFill>
              </a:rPr>
              <a:t>אזורי מחיה – </a:t>
            </a:r>
            <a:r>
              <a:rPr lang="he-IL" smtClean="0"/>
              <a:t>צל, צמחייה ועצים (לא ריחניים), בקרבת מקווי מים קטנים, קרוב לאדם.</a:t>
            </a:r>
          </a:p>
          <a:p>
            <a:pPr eaLnBrk="1" hangingPunct="1">
              <a:defRPr/>
            </a:pPr>
            <a:r>
              <a:rPr lang="he-IL" smtClean="0">
                <a:solidFill>
                  <a:srgbClr val="FF6600"/>
                </a:solidFill>
              </a:rPr>
              <a:t>הביצים - </a:t>
            </a:r>
            <a:r>
              <a:rPr lang="he-IL" smtClean="0"/>
              <a:t>ביצי קיימא, שורדות את החורף גם מתחת ל-0</a:t>
            </a:r>
          </a:p>
          <a:p>
            <a:pPr eaLnBrk="1" hangingPunct="1">
              <a:defRPr/>
            </a:pPr>
            <a:r>
              <a:rPr lang="he-IL" smtClean="0"/>
              <a:t> </a:t>
            </a:r>
            <a:r>
              <a:rPr lang="he-IL" smtClean="0">
                <a:solidFill>
                  <a:srgbClr val="FF6600"/>
                </a:solidFill>
              </a:rPr>
              <a:t>מביצה עד בוגר - </a:t>
            </a:r>
            <a:r>
              <a:rPr lang="he-IL" smtClean="0"/>
              <a:t>בתנאים אופטימאליים בין 7 ל 20 יום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3263"/>
          </a:xfrm>
        </p:spPr>
        <p:txBody>
          <a:bodyPr/>
          <a:lstStyle/>
          <a:p>
            <a:pPr eaLnBrk="1" hangingPunct="1">
              <a:defRPr/>
            </a:pPr>
            <a:r>
              <a:rPr lang="he-IL" smtClean="0">
                <a:solidFill>
                  <a:srgbClr val="FF6600"/>
                </a:solidFill>
              </a:rPr>
              <a:t>שלב הבוגר</a:t>
            </a:r>
            <a:endParaRPr lang="en-US" smtClean="0">
              <a:solidFill>
                <a:srgbClr val="FF66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pPr eaLnBrk="1" hangingPunct="1">
              <a:defRPr/>
            </a:pPr>
            <a:r>
              <a:rPr lang="he-IL" sz="3400" smtClean="0"/>
              <a:t>נקבה חיה לרוב עד 8 שבועות</a:t>
            </a:r>
          </a:p>
          <a:p>
            <a:pPr eaLnBrk="1" hangingPunct="1">
              <a:defRPr/>
            </a:pPr>
            <a:r>
              <a:rPr lang="he-IL" sz="3400" smtClean="0"/>
              <a:t>בטבע יש הערכה של כ 40% עד 22% תמותה יומי עבור הנקבות</a:t>
            </a:r>
          </a:p>
          <a:p>
            <a:pPr eaLnBrk="1" hangingPunct="1">
              <a:defRPr/>
            </a:pPr>
            <a:r>
              <a:rPr lang="he-IL" sz="3400" smtClean="0"/>
              <a:t>טווח תעופה  -  כמה מאות מטרים (תלוי גם בסביבה)</a:t>
            </a:r>
          </a:p>
          <a:p>
            <a:pPr eaLnBrk="1" hangingPunct="1">
              <a:defRPr/>
            </a:pPr>
            <a:r>
              <a:rPr lang="he-IL" sz="3400" smtClean="0"/>
              <a:t>אחרי עקיצה 40-100 ביצים לנקבה (הטלה נוספת כעבור  4-10 ימים)</a:t>
            </a:r>
            <a:endParaRPr lang="en-US" sz="3400" smtClean="0"/>
          </a:p>
          <a:p>
            <a:pPr eaLnBrk="1" hangingPunct="1">
              <a:defRPr/>
            </a:pPr>
            <a:r>
              <a:rPr lang="he-IL" sz="3400" smtClean="0"/>
              <a:t>נדיר שיש בטבע יותר משתי הטלות (הרבה פעמים אין אף אחת)</a:t>
            </a:r>
            <a:endParaRPr lang="en-US" sz="3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>
                <a:solidFill>
                  <a:srgbClr val="FF6600"/>
                </a:solidFill>
              </a:rPr>
              <a:t>מעקב אחר תפוצה בישראל</a:t>
            </a:r>
            <a:endParaRPr lang="en-US" smtClean="0">
              <a:solidFill>
                <a:srgbClr val="FF6600"/>
              </a:solidFill>
            </a:endParaRPr>
          </a:p>
        </p:txBody>
      </p:sp>
      <p:pic>
        <p:nvPicPr>
          <p:cNvPr id="18435" name="Picture 8"/>
          <p:cNvPicPr>
            <a:picLocks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5700" y="1268413"/>
            <a:ext cx="3663950" cy="4886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9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96975"/>
            <a:ext cx="3397250" cy="254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10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860800"/>
            <a:ext cx="3398837" cy="2549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484313"/>
            <a:ext cx="4140200" cy="4525962"/>
          </a:xfrm>
        </p:spPr>
        <p:txBody>
          <a:bodyPr/>
          <a:lstStyle/>
          <a:p>
            <a:pPr eaLnBrk="1" hangingPunct="1">
              <a:defRPr/>
            </a:pPr>
            <a:r>
              <a:rPr lang="he-IL" sz="2400" smtClean="0"/>
              <a:t>רמות המטרד הגבוהות ביותר נמדדו ב:</a:t>
            </a:r>
            <a:br>
              <a:rPr lang="he-IL" sz="2400" smtClean="0"/>
            </a:br>
            <a:r>
              <a:rPr lang="he-IL" sz="2400" smtClean="0"/>
              <a:t>1) הוד השרון</a:t>
            </a:r>
            <a:br>
              <a:rPr lang="he-IL" sz="2400" smtClean="0"/>
            </a:br>
            <a:r>
              <a:rPr lang="he-IL" sz="2400" smtClean="0"/>
              <a:t>2) רמת השרון</a:t>
            </a:r>
            <a:br>
              <a:rPr lang="he-IL" sz="2400" smtClean="0"/>
            </a:br>
            <a:r>
              <a:rPr lang="he-IL" sz="2400" smtClean="0"/>
              <a:t>3) כברי</a:t>
            </a:r>
            <a:br>
              <a:rPr lang="he-IL" sz="2400" smtClean="0"/>
            </a:br>
            <a:r>
              <a:rPr lang="he-IL" sz="2400" smtClean="0"/>
              <a:t>4) נהריה</a:t>
            </a:r>
            <a:br>
              <a:rPr lang="he-IL" sz="2400" smtClean="0"/>
            </a:br>
            <a:r>
              <a:rPr lang="he-IL" sz="2400" smtClean="0"/>
              <a:t>5) חדרה</a:t>
            </a:r>
          </a:p>
          <a:p>
            <a:pPr eaLnBrk="1" hangingPunct="1">
              <a:defRPr/>
            </a:pPr>
            <a:r>
              <a:rPr lang="he-IL" sz="2400" smtClean="0"/>
              <a:t>יש מידע שלא נמדד במדוייק מ: כפר-סבא, שוהם, מודיעין, חולון ועוד</a:t>
            </a:r>
            <a:endParaRPr lang="en-US" sz="2400" smtClean="0"/>
          </a:p>
        </p:txBody>
      </p:sp>
      <p:pic>
        <p:nvPicPr>
          <p:cNvPr id="19459" name="Picture 9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76825" cy="6858000"/>
          </a:xfrm>
        </p:spPr>
      </p:pic>
      <p:sp>
        <p:nvSpPr>
          <p:cNvPr id="80906" name="Rectangle 10"/>
          <p:cNvSpPr>
            <a:spLocks noGrp="1" noChangeArrowheads="1"/>
          </p:cNvSpPr>
          <p:nvPr>
            <p:ph type="title"/>
          </p:nvPr>
        </p:nvSpPr>
        <p:spPr>
          <a:xfrm>
            <a:off x="5076825" y="277813"/>
            <a:ext cx="4067175" cy="1139825"/>
          </a:xfrm>
        </p:spPr>
        <p:txBody>
          <a:bodyPr/>
          <a:lstStyle/>
          <a:p>
            <a:pPr eaLnBrk="1" hangingPunct="1">
              <a:defRPr/>
            </a:pPr>
            <a:r>
              <a:rPr lang="he-IL" sz="6000" smtClean="0"/>
              <a:t>פיזור בהווה</a:t>
            </a:r>
            <a:endParaRPr lang="en-US" sz="6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>
                <a:solidFill>
                  <a:srgbClr val="FF6600"/>
                </a:solidFill>
              </a:rPr>
              <a:t>השפעות של נחושת במים</a:t>
            </a:r>
            <a:endParaRPr lang="en-US" smtClean="0">
              <a:solidFill>
                <a:srgbClr val="FF6600"/>
              </a:solidFill>
            </a:endParaRPr>
          </a:p>
        </p:txBody>
      </p:sp>
      <p:pic>
        <p:nvPicPr>
          <p:cNvPr id="20483" name="Picture 9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168400"/>
            <a:ext cx="3529013" cy="2646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10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50938"/>
            <a:ext cx="3527425" cy="2646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11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933825"/>
            <a:ext cx="3529013" cy="2647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12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3933825"/>
            <a:ext cx="3527425" cy="2646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he-IL" smtClean="0">
                <a:solidFill>
                  <a:srgbClr val="FF6600"/>
                </a:solidFill>
              </a:rPr>
              <a:t>אז מה צריך לעשות בתכלס?</a:t>
            </a:r>
            <a:endParaRPr lang="en-US" smtClean="0">
              <a:solidFill>
                <a:srgbClr val="FF66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4752975"/>
          </a:xfrm>
        </p:spPr>
        <p:txBody>
          <a:bodyPr/>
          <a:lstStyle/>
          <a:p>
            <a:pPr eaLnBrk="1" hangingPunct="1">
              <a:defRPr/>
            </a:pPr>
            <a:r>
              <a:rPr lang="he-IL" smtClean="0"/>
              <a:t>ייבוש מקורות מים – הכי יעיל בטווח הארוך</a:t>
            </a:r>
          </a:p>
          <a:p>
            <a:pPr eaLnBrk="1" hangingPunct="1">
              <a:defRPr/>
            </a:pPr>
            <a:r>
              <a:rPr lang="he-IL" smtClean="0"/>
              <a:t>ליידע את התושבים לדרוש שיתוף פעולה</a:t>
            </a:r>
          </a:p>
          <a:p>
            <a:pPr eaLnBrk="1" hangingPunct="1">
              <a:defRPr/>
            </a:pPr>
            <a:r>
              <a:rPr lang="he-IL" smtClean="0"/>
              <a:t>לספק אלטרנטיבה קטלנית (נחושת) </a:t>
            </a:r>
          </a:p>
          <a:p>
            <a:pPr eaLnBrk="1" hangingPunct="1">
              <a:defRPr/>
            </a:pPr>
            <a:r>
              <a:rPr lang="he-IL" smtClean="0"/>
              <a:t>ריסוס כימי יעיל רק לפעמים ולטווח המיידי בלבד</a:t>
            </a:r>
          </a:p>
          <a:p>
            <a:pPr eaLnBrk="1" hangingPunct="1">
              <a:defRPr/>
            </a:pPr>
            <a:r>
              <a:rPr lang="he-IL" smtClean="0"/>
              <a:t>הדברה מוצלחת יותר כשפועלים מיד עם גילוי ראשוני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>
                <a:solidFill>
                  <a:srgbClr val="FF6600"/>
                </a:solidFill>
              </a:rPr>
              <a:t>על מה אני אדבר:</a:t>
            </a:r>
            <a:endParaRPr lang="en-US" smtClean="0">
              <a:solidFill>
                <a:srgbClr val="FF66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mtClean="0"/>
              <a:t>הכרת היתוש</a:t>
            </a:r>
          </a:p>
          <a:p>
            <a:pPr eaLnBrk="1" hangingPunct="1">
              <a:defRPr/>
            </a:pPr>
            <a:r>
              <a:rPr lang="he-IL" smtClean="0"/>
              <a:t>תפוצה עולמית</a:t>
            </a:r>
          </a:p>
          <a:p>
            <a:pPr eaLnBrk="1" hangingPunct="1">
              <a:defRPr/>
            </a:pPr>
            <a:r>
              <a:rPr lang="he-IL" smtClean="0"/>
              <a:t>התנהגות ופעילות (כולל עקיצות והעברת מחלות)</a:t>
            </a:r>
          </a:p>
          <a:p>
            <a:pPr eaLnBrk="1" hangingPunct="1">
              <a:defRPr/>
            </a:pPr>
            <a:r>
              <a:rPr lang="he-IL" smtClean="0"/>
              <a:t>אזורי מחיה</a:t>
            </a:r>
          </a:p>
          <a:p>
            <a:pPr eaLnBrk="1" hangingPunct="1">
              <a:defRPr/>
            </a:pPr>
            <a:r>
              <a:rPr lang="he-IL" smtClean="0"/>
              <a:t>מחזור חיים</a:t>
            </a:r>
          </a:p>
          <a:p>
            <a:pPr eaLnBrk="1" hangingPunct="1">
              <a:defRPr/>
            </a:pPr>
            <a:r>
              <a:rPr lang="he-IL" smtClean="0"/>
              <a:t>נתונים ראשוניים בישראל</a:t>
            </a:r>
          </a:p>
          <a:p>
            <a:pPr eaLnBrk="1" hangingPunct="1">
              <a:defRPr/>
            </a:pPr>
            <a:r>
              <a:rPr lang="he-IL" smtClean="0"/>
              <a:t>מה עושים?!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sz="6000" smtClean="0">
                <a:solidFill>
                  <a:srgbClr val="FF6600"/>
                </a:solidFill>
              </a:rPr>
              <a:t>תודה על ההקשבה</a:t>
            </a:r>
            <a:endParaRPr lang="en-US" sz="6000" smtClean="0">
              <a:solidFill>
                <a:srgbClr val="FF6600"/>
              </a:solidFill>
            </a:endParaRPr>
          </a:p>
        </p:txBody>
      </p:sp>
      <p:pic>
        <p:nvPicPr>
          <p:cNvPr id="22531" name="Picture 7" descr="aedes_albopictus_adult siz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71663"/>
            <a:ext cx="6096000" cy="3981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4724400"/>
            <a:ext cx="4043362" cy="1139825"/>
          </a:xfrm>
        </p:spPr>
        <p:txBody>
          <a:bodyPr/>
          <a:lstStyle/>
          <a:p>
            <a:pPr eaLnBrk="1" hangingPunct="1">
              <a:defRPr/>
            </a:pPr>
            <a:r>
              <a:rPr lang="he-IL" smtClean="0">
                <a:solidFill>
                  <a:srgbClr val="FF6600"/>
                </a:solidFill>
              </a:rPr>
              <a:t>נא להכיר</a:t>
            </a:r>
            <a:endParaRPr lang="en-US" smtClean="0">
              <a:solidFill>
                <a:srgbClr val="FF6600"/>
              </a:solidFill>
            </a:endParaRPr>
          </a:p>
        </p:txBody>
      </p:sp>
      <p:pic>
        <p:nvPicPr>
          <p:cNvPr id="6147" name="Picture 9" descr="Aedes_albopictus_Great_pic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0"/>
            <a:ext cx="4859337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10" descr="aedes_albopictus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050"/>
            <a:ext cx="4321175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551656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he-IL" smtClean="0">
                <a:solidFill>
                  <a:srgbClr val="FF6600"/>
                </a:solidFill>
              </a:rPr>
              <a:t>דומה ל </a:t>
            </a:r>
            <a:r>
              <a:rPr lang="en-US" i="1" smtClean="0">
                <a:solidFill>
                  <a:srgbClr val="FF6600"/>
                </a:solidFill>
              </a:rPr>
              <a:t>Aedes aegypti</a:t>
            </a:r>
          </a:p>
        </p:txBody>
      </p:sp>
      <p:pic>
        <p:nvPicPr>
          <p:cNvPr id="7171" name="Picture 6" descr="aegypti &amp; albopictu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28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716463" y="0"/>
            <a:ext cx="3981450" cy="692150"/>
          </a:xfrm>
        </p:spPr>
        <p:txBody>
          <a:bodyPr/>
          <a:lstStyle/>
          <a:p>
            <a:pPr eaLnBrk="1" hangingPunct="1">
              <a:defRPr/>
            </a:pPr>
            <a:r>
              <a:rPr lang="he-IL" smtClean="0">
                <a:solidFill>
                  <a:srgbClr val="FF6600"/>
                </a:solidFill>
              </a:rPr>
              <a:t>ביצים וזחל</a:t>
            </a:r>
            <a:endParaRPr lang="en-US" smtClean="0">
              <a:solidFill>
                <a:srgbClr val="FF6600"/>
              </a:solidFill>
            </a:endParaRPr>
          </a:p>
        </p:txBody>
      </p:sp>
      <p:pic>
        <p:nvPicPr>
          <p:cNvPr id="8195" name="Picture 8" descr="Aedes albopictus eggs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095375"/>
            <a:ext cx="3816350" cy="283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10" descr="Aedes albopictus larvae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628775"/>
            <a:ext cx="3673475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11" descr="Aedes albopictus larval comb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908050"/>
            <a:ext cx="137160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Oval 12"/>
          <p:cNvSpPr>
            <a:spLocks noChangeArrowheads="1"/>
          </p:cNvSpPr>
          <p:nvPr/>
        </p:nvSpPr>
        <p:spPr bwMode="auto">
          <a:xfrm>
            <a:off x="250825" y="765175"/>
            <a:ext cx="1873250" cy="25193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sp>
        <p:nvSpPr>
          <p:cNvPr id="8199" name="Line 13"/>
          <p:cNvSpPr>
            <a:spLocks noChangeShapeType="1"/>
          </p:cNvSpPr>
          <p:nvPr/>
        </p:nvSpPr>
        <p:spPr bwMode="auto">
          <a:xfrm>
            <a:off x="2051050" y="2420938"/>
            <a:ext cx="1800225" cy="936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8200" name="Picture 16" descr="aegypti larvae microsco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13922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Line 17"/>
          <p:cNvSpPr>
            <a:spLocks noChangeShapeType="1"/>
          </p:cNvSpPr>
          <p:nvPr/>
        </p:nvSpPr>
        <p:spPr bwMode="auto">
          <a:xfrm>
            <a:off x="2411413" y="404813"/>
            <a:ext cx="1800225" cy="17287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02" name="Line 18"/>
          <p:cNvSpPr>
            <a:spLocks noChangeShapeType="1"/>
          </p:cNvSpPr>
          <p:nvPr/>
        </p:nvSpPr>
        <p:spPr bwMode="auto">
          <a:xfrm flipV="1">
            <a:off x="2411413" y="549275"/>
            <a:ext cx="1800225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8203" name="Picture 19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938588"/>
            <a:ext cx="4038600" cy="2586037"/>
          </a:xfrm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90925"/>
            <a:ext cx="33432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8713" cy="692150"/>
          </a:xfrm>
        </p:spPr>
        <p:txBody>
          <a:bodyPr/>
          <a:lstStyle/>
          <a:p>
            <a:pPr eaLnBrk="1" hangingPunct="1">
              <a:defRPr/>
            </a:pPr>
            <a:r>
              <a:rPr lang="he-IL" sz="4200" smtClean="0">
                <a:solidFill>
                  <a:srgbClr val="FF6600"/>
                </a:solidFill>
              </a:rPr>
              <a:t>מוצא ותפוצת פלישה (בין 100 הגרועים)</a:t>
            </a:r>
            <a:endParaRPr lang="en-US" sz="4200" smtClean="0">
              <a:solidFill>
                <a:srgbClr val="FF66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785225" cy="5903912"/>
          </a:xfrm>
        </p:spPr>
        <p:txBody>
          <a:bodyPr/>
          <a:lstStyle/>
          <a:p>
            <a:pPr eaLnBrk="1" hangingPunct="1">
              <a:defRPr/>
            </a:pPr>
            <a:r>
              <a:rPr lang="he-IL" smtClean="0"/>
              <a:t>מעופפים גרועים – הפצה בעיקר ע"י האדם</a:t>
            </a:r>
            <a:endParaRPr lang="en-US" smtClean="0"/>
          </a:p>
          <a:p>
            <a:pPr eaLnBrk="1" hangingPunct="1">
              <a:defRPr/>
            </a:pPr>
            <a:r>
              <a:rPr lang="he-IL" smtClean="0"/>
              <a:t>מוצא במזרח אסיה, מצוי גם באיי האוקיינוס ההודי עד מדגסקר (1973)</a:t>
            </a:r>
          </a:p>
          <a:p>
            <a:pPr eaLnBrk="1" hangingPunct="1">
              <a:defRPr/>
            </a:pPr>
            <a:r>
              <a:rPr lang="he-IL" smtClean="0"/>
              <a:t>פלישה ראשונה משוערת להוואי בסוף המאה ה-19</a:t>
            </a:r>
          </a:p>
          <a:p>
            <a:pPr eaLnBrk="1" hangingPunct="1">
              <a:defRPr/>
            </a:pPr>
            <a:r>
              <a:rPr lang="he-IL" smtClean="0"/>
              <a:t>1979 – אלבניה, 1990 איטליה ... </a:t>
            </a:r>
          </a:p>
          <a:p>
            <a:pPr eaLnBrk="1" hangingPunct="1">
              <a:defRPr/>
            </a:pPr>
            <a:r>
              <a:rPr lang="he-IL" smtClean="0"/>
              <a:t>1985 – פלישה והשתקעות בארה"ב (לטקסס מיפן)</a:t>
            </a:r>
          </a:p>
          <a:p>
            <a:pPr eaLnBrk="1" hangingPunct="1">
              <a:defRPr/>
            </a:pPr>
            <a:r>
              <a:rPr lang="he-IL" smtClean="0"/>
              <a:t>1986 – ברזיל (מאזור טרופי באסיה)</a:t>
            </a:r>
          </a:p>
          <a:p>
            <a:pPr eaLnBrk="1" hangingPunct="1">
              <a:defRPr/>
            </a:pPr>
            <a:r>
              <a:rPr lang="he-IL" smtClean="0"/>
              <a:t>1991 – דרום-אפריקה</a:t>
            </a:r>
          </a:p>
          <a:p>
            <a:pPr eaLnBrk="1" hangingPunct="1">
              <a:defRPr/>
            </a:pPr>
            <a:r>
              <a:rPr lang="he-IL" smtClean="0"/>
              <a:t>2002 – ישראל</a:t>
            </a:r>
          </a:p>
          <a:p>
            <a:pPr eaLnBrk="1" hangingPunct="1">
              <a:defRPr/>
            </a:pPr>
            <a:r>
              <a:rPr lang="he-IL" smtClean="0"/>
              <a:t>2003-2005 – סוריה ולבנון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Grp="1" noChangeArrowheads="1"/>
          </p:cNvSpPr>
          <p:nvPr>
            <p:ph type="title"/>
          </p:nvPr>
        </p:nvSpPr>
        <p:spPr>
          <a:xfrm>
            <a:off x="4140200" y="0"/>
            <a:ext cx="3744913" cy="908050"/>
          </a:xfrm>
        </p:spPr>
        <p:txBody>
          <a:bodyPr/>
          <a:lstStyle/>
          <a:p>
            <a:pPr eaLnBrk="1" hangingPunct="1">
              <a:defRPr/>
            </a:pPr>
            <a:r>
              <a:rPr lang="he-IL" smtClean="0">
                <a:solidFill>
                  <a:srgbClr val="FF6600"/>
                </a:solidFill>
              </a:rPr>
              <a:t>עקיצות</a:t>
            </a:r>
            <a:endParaRPr lang="en-US" smtClean="0">
              <a:solidFill>
                <a:srgbClr val="FF6600"/>
              </a:solidFill>
            </a:endParaRPr>
          </a:p>
        </p:txBody>
      </p:sp>
      <p:pic>
        <p:nvPicPr>
          <p:cNvPr id="10243" name="Picture 6" descr="aedes-albopictus bitin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408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eaLnBrk="1" hangingPunct="1">
              <a:defRPr/>
            </a:pPr>
            <a:r>
              <a:rPr lang="he-IL" smtClean="0"/>
              <a:t>עוקצי יום</a:t>
            </a:r>
          </a:p>
          <a:p>
            <a:pPr eaLnBrk="1" hangingPunct="1">
              <a:defRPr/>
            </a:pPr>
            <a:r>
              <a:rPr lang="he-IL" smtClean="0"/>
              <a:t>עקיצה מורגשת</a:t>
            </a:r>
          </a:p>
          <a:p>
            <a:pPr eaLnBrk="1" hangingPunct="1">
              <a:defRPr/>
            </a:pPr>
            <a:r>
              <a:rPr lang="he-IL" smtClean="0"/>
              <a:t>אפשרות להעברת מחלות: 					העברה רוחבית	     						העברה אנכית </a:t>
            </a:r>
          </a:p>
          <a:p>
            <a:pPr eaLnBrk="1" hangingPunct="1">
              <a:defRPr/>
            </a:pPr>
            <a:r>
              <a:rPr lang="he-IL" smtClean="0"/>
              <a:t>טווח נעקצים רחב:  אדם &gt; 					יונקים אחרים &gt; עופות &gt;					זוחלים &gt; רכיכות &gt; חרקים</a:t>
            </a:r>
          </a:p>
          <a:p>
            <a:pPr eaLnBrk="1" hangingPunct="1">
              <a:defRPr/>
            </a:pPr>
            <a:r>
              <a:rPr lang="he-IL" smtClean="0"/>
              <a:t>מעדיפים לעקוץ בקרסוליים</a:t>
            </a:r>
          </a:p>
          <a:p>
            <a:pPr eaLnBrk="1" hangingPunct="1">
              <a:defRPr/>
            </a:pPr>
            <a:r>
              <a:rPr lang="he-IL" smtClean="0"/>
              <a:t>מחקר בסין – מעל ל 300 עקיצות ביום לאדם		</a:t>
            </a:r>
            <a:r>
              <a:rPr lang="en-US" sz="2800" smtClean="0"/>
              <a:t>Almeida et al 2005J Med Entomol. 42:419-428</a:t>
            </a:r>
            <a:endParaRPr lang="he-IL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he-IL" smtClean="0">
                <a:solidFill>
                  <a:srgbClr val="FF6600"/>
                </a:solidFill>
              </a:rPr>
              <a:t>יכולים להעביר כ 20 מחלות ידועות</a:t>
            </a:r>
            <a:endParaRPr lang="en-US" smtClean="0">
              <a:solidFill>
                <a:srgbClr val="FF66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400675"/>
          </a:xfrm>
        </p:spPr>
        <p:txBody>
          <a:bodyPr/>
          <a:lstStyle/>
          <a:p>
            <a:pPr eaLnBrk="1" hangingPunct="1">
              <a:defRPr/>
            </a:pPr>
            <a:r>
              <a:rPr lang="he-IL" smtClean="0"/>
              <a:t>קדחת דנגי (</a:t>
            </a:r>
            <a:r>
              <a:rPr lang="en-US" smtClean="0"/>
              <a:t>Dengue</a:t>
            </a:r>
            <a:r>
              <a:rPr lang="he-IL" smtClean="0"/>
              <a:t>) – בעיקר באסיה, בעיקר באופן רוחבי ובעיקר יתוש הקדחת הצהובה (</a:t>
            </a:r>
            <a:r>
              <a:rPr lang="he-IL" sz="2800" smtClean="0"/>
              <a:t>אבל, מכסיקו 1997</a:t>
            </a:r>
            <a:r>
              <a:rPr lang="he-IL" smtClean="0"/>
              <a:t>)</a:t>
            </a:r>
          </a:p>
          <a:p>
            <a:pPr eaLnBrk="1" hangingPunct="1">
              <a:defRPr/>
            </a:pPr>
            <a:r>
              <a:rPr lang="he-IL" smtClean="0"/>
              <a:t> </a:t>
            </a:r>
            <a:r>
              <a:rPr lang="en-US" sz="2800" smtClean="0"/>
              <a:t>Dengue hemorrhagic fever; Dengue shock syndrome</a:t>
            </a:r>
          </a:p>
          <a:p>
            <a:pPr eaLnBrk="1" hangingPunct="1">
              <a:defRPr/>
            </a:pPr>
            <a:r>
              <a:rPr lang="he-IL" smtClean="0"/>
              <a:t>צ'יקונגוניה (</a:t>
            </a:r>
            <a:r>
              <a:rPr lang="en-US" smtClean="0"/>
              <a:t>Chikungunya</a:t>
            </a:r>
            <a:r>
              <a:rPr lang="he-IL" smtClean="0"/>
              <a:t>) – לאחרונה בצפון איטליה</a:t>
            </a:r>
          </a:p>
          <a:p>
            <a:pPr eaLnBrk="1" hangingPunct="1">
              <a:defRPr/>
            </a:pPr>
            <a:r>
              <a:rPr lang="he-IL" smtClean="0"/>
              <a:t>דלקת מח יפנית (</a:t>
            </a:r>
            <a:r>
              <a:rPr lang="en-US" smtClean="0"/>
              <a:t>Japanese encephalitis</a:t>
            </a:r>
            <a:r>
              <a:rPr lang="he-IL" smtClean="0"/>
              <a:t>)</a:t>
            </a:r>
          </a:p>
          <a:p>
            <a:pPr eaLnBrk="1" hangingPunct="1">
              <a:defRPr/>
            </a:pPr>
            <a:r>
              <a:rPr lang="he-IL" smtClean="0"/>
              <a:t>תולעי לב (</a:t>
            </a:r>
            <a:r>
              <a:rPr lang="en-US" smtClean="0"/>
              <a:t>Dirofilaria immitis and D. repens</a:t>
            </a:r>
            <a:r>
              <a:rPr lang="he-IL" smtClean="0"/>
              <a:t>) בעיקר בכלביים</a:t>
            </a:r>
          </a:p>
          <a:p>
            <a:pPr eaLnBrk="1" hangingPunct="1">
              <a:defRPr/>
            </a:pPr>
            <a:r>
              <a:rPr lang="he-IL" smtClean="0"/>
              <a:t>ויש עוד ..</a:t>
            </a:r>
            <a:r>
              <a:rPr lang="en-US" smtClean="0"/>
              <a:t> </a:t>
            </a:r>
            <a:r>
              <a:rPr lang="he-IL" smtClean="0"/>
              <a:t> (</a:t>
            </a:r>
            <a:r>
              <a:rPr lang="en-US" smtClean="0"/>
              <a:t>LaCrosse</a:t>
            </a:r>
            <a:r>
              <a:rPr lang="he-IL" smtClean="0"/>
              <a:t>,                                   </a:t>
            </a:r>
            <a:r>
              <a:rPr lang="en-US" smtClean="0"/>
              <a:t>WNV</a:t>
            </a:r>
            <a:r>
              <a:rPr lang="he-IL" smtClean="0"/>
              <a:t>, </a:t>
            </a:r>
            <a:r>
              <a:rPr lang="en-US" smtClean="0"/>
              <a:t>EEE</a:t>
            </a:r>
            <a:r>
              <a:rPr lang="he-IL" smtClean="0"/>
              <a:t> ...)</a:t>
            </a:r>
            <a:endParaRPr lang="en-US" smtClean="0"/>
          </a:p>
        </p:txBody>
      </p:sp>
      <p:pic>
        <p:nvPicPr>
          <p:cNvPr id="11268" name="Picture 4" descr="Mosquitoes can k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51482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he-IL" sz="4000" smtClean="0">
                <a:solidFill>
                  <a:srgbClr val="FF6600"/>
                </a:solidFill>
              </a:rPr>
              <a:t>תפוצה בניו-אורלינס עפ"י מלכודות </a:t>
            </a:r>
            <a:r>
              <a:rPr lang="en-US" sz="4000" smtClean="0">
                <a:solidFill>
                  <a:srgbClr val="FF6600"/>
                </a:solidFill>
              </a:rPr>
              <a:t>CO</a:t>
            </a:r>
            <a:r>
              <a:rPr lang="en-US" sz="4000" baseline="-25000" smtClean="0">
                <a:solidFill>
                  <a:srgbClr val="FF6600"/>
                </a:solidFill>
              </a:rPr>
              <a:t>2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588" y="777875"/>
          <a:ext cx="9155112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תרשים" r:id="rId3" imgW="4667402" imgH="2762402" progId="Excel.Chart.8">
                  <p:embed/>
                </p:oleObj>
              </mc:Choice>
              <mc:Fallback>
                <p:oleObj name="תרשים" r:id="rId3" imgW="4667402" imgH="2762402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777875"/>
                        <a:ext cx="9155112" cy="541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>http://appsrv/_cts/WORD_איגוד ערים/32b01d2ca8b308decustomXsn.xsn</xsnLocation>
  <cached>True</cached>
  <openByDefault>True</openByDefault>
  <xsnScope>http://appsrv</xsnScope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העלאת קובץ_איגוד ערים" ma:contentTypeID="0x01010038F799F5451C094BBC4DAD8978AC9FD300BAA9A626372C274CA60356521EEB06340035D83276B3BAD74195B1299270A84F8F" ma:contentTypeVersion="47" ma:contentTypeDescription="" ma:contentTypeScope="" ma:versionID="bd59e3b99e24f693dc83fe70af2ef97b">
  <xsd:schema xmlns:xsd="http://www.w3.org/2001/XMLSchema" xmlns:p="http://schemas.microsoft.com/office/2006/metadata/properties" xmlns:ns1="http://schemas.microsoft.com/sharepoint/v3" xmlns:ns2="a88197dd-82bd-4bc8-bc2d-e57885318d5d" targetNamespace="http://schemas.microsoft.com/office/2006/metadata/properties" ma:root="true" ma:fieldsID="c6805ceabcc05cf8dfa46d79ef9df164" ns1:_="" ns2:_="">
    <xsd:import namespace="http://schemas.microsoft.com/sharepoint/v3"/>
    <xsd:import namespace="a88197dd-82bd-4bc8-bc2d-e57885318d5d"/>
    <xsd:element name="properties">
      <xsd:complexType>
        <xsd:sequence>
          <xsd:element name="documentManagement">
            <xsd:complexType>
              <xsd:all>
                <xsd:element ref="ns1:CurrentUserData_Department" minOccurs="0"/>
                <xsd:element ref="ns1:CurrentUserData_title" minOccurs="0"/>
                <xsd:element ref="ns1:Index" minOccurs="0"/>
                <xsd:element ref="ns2:תיק_x0020_לקוח" minOccurs="0"/>
                <xsd:element ref="ns2:תחום_x0020_פעילות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CurrentUserData_Department" ma:index="8" nillable="true" ma:displayName="מחלקה" ma:list="UserInfo" ma:internalName="CurrentUserData_Department" ma:showField="Department">
      <xsd:simpleType>
        <xsd:restriction base="dms:Text"/>
      </xsd:simpleType>
    </xsd:element>
    <xsd:element name="CurrentUserData_title" ma:index="9" nillable="true" ma:displayName="תפקיד" ma:list="UserInfo" ma:internalName="CurrentUserData_title" ma:showField="title">
      <xsd:simpleType>
        <xsd:restriction base="dms:Text"/>
      </xsd:simpleType>
    </xsd:element>
    <xsd:element name="Index" ma:index="10" nillable="true" ma:displayName="סימוכין" ma:internalName="Index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a88197dd-82bd-4bc8-bc2d-e57885318d5d" elementFormDefault="qualified">
    <xsd:import namespace="http://schemas.microsoft.com/office/2006/documentManagement/types"/>
    <xsd:element name="תיק_x0020_לקוח" ma:index="11" nillable="true" ma:displayName="תיק לקוח" ma:internalName="_x05ea__x05d9__x05e7__x0020__x05dc__x05e7__x05d5__x05d7_">
      <xsd:simpleType>
        <xsd:restriction base="dms:Text"/>
      </xsd:simpleType>
    </xsd:element>
    <xsd:element name="תחום_x0020_פעילות" ma:index="12" nillable="true" ma:displayName="תחום פעילות" ma:internalName="_x05ea__x05d7__x05d5__x05dd__x0020__x05e4__x05e2__x05d9__x05dc__x05d5__x05ea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axOccurs="1" ma:index="4" ma:displayName="הנדון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UserData_Department xmlns="http://schemas.microsoft.com/sharepoint/v3" xsi:nil="true"/>
    <תיק_x0020_לקוח xmlns="a88197dd-82bd-4bc8-bc2d-e57885318d5d" xsi:nil="true"/>
    <תחום_x0020_פעילות xmlns="a88197dd-82bd-4bc8-bc2d-e57885318d5d" xsi:nil="true"/>
    <CurrentUserData_title xmlns="http://schemas.microsoft.com/sharepoint/v3" xsi:nil="true"/>
    <Index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7DCB319-F42A-4F8F-BFB6-882F8545FC83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8F3E58B0-B68E-4FB3-9F7A-A099FF2411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F381E0-37B8-42AB-ABFC-226CDE120E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88197dd-82bd-4bc8-bc2d-e57885318d5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4277C71B-FB2D-43B5-9418-ECFBF5806A5D}">
  <ds:schemaRefs>
    <ds:schemaRef ds:uri="http://schemas.microsoft.com/office/2006/documentManagement/types"/>
    <ds:schemaRef ds:uri="http://purl.org/dc/elements/1.1/"/>
    <ds:schemaRef ds:uri="http://schemas.microsoft.com/sharepoint/v3"/>
    <ds:schemaRef ds:uri="http://purl.org/dc/terms/"/>
    <ds:schemaRef ds:uri="http://www.w3.org/XML/1998/namespace"/>
    <ds:schemaRef ds:uri="a88197dd-82bd-4bc8-bc2d-e57885318d5d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1371</TotalTime>
  <Words>414</Words>
  <Application>Microsoft Office PowerPoint</Application>
  <PresentationFormat>‫הצגה על המסך (4:3)</PresentationFormat>
  <Paragraphs>66</Paragraphs>
  <Slides>20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5" baseType="lpstr">
      <vt:lpstr>Arial</vt:lpstr>
      <vt:lpstr>Wingdings</vt:lpstr>
      <vt:lpstr>Calibri</vt:lpstr>
      <vt:lpstr>Ripple</vt:lpstr>
      <vt:lpstr>תרשים של Microsoft Office Excel</vt:lpstr>
      <vt:lpstr>Asian Tiger Mosquito Aedes (Stegomia) albopictus יתוש הטיגריס האסייני </vt:lpstr>
      <vt:lpstr>על מה אני אדבר:</vt:lpstr>
      <vt:lpstr>נא להכיר</vt:lpstr>
      <vt:lpstr>דומה ל Aedes aegypti</vt:lpstr>
      <vt:lpstr>ביצים וזחל</vt:lpstr>
      <vt:lpstr>מוצא ותפוצת פלישה (בין 100 הגרועים)</vt:lpstr>
      <vt:lpstr>עקיצות</vt:lpstr>
      <vt:lpstr>יכולים להעביר כ 20 מחלות ידועות</vt:lpstr>
      <vt:lpstr>תפוצה בניו-אורלינס עפ"י מלכודות CO2</vt:lpstr>
      <vt:lpstr>הנקבות מטילות במקווי מים קטנים: בעיקר בחורי עצים ובמיכלים מלאכותיים (עד 250 ליטר)</vt:lpstr>
      <vt:lpstr>ברומליד אוגר מים בין העלים</vt:lpstr>
      <vt:lpstr>מקורות הטלה מלאכותיים נוספים</vt:lpstr>
      <vt:lpstr>בתי-קברות וגינות מטופחות (חלקית)</vt:lpstr>
      <vt:lpstr>ביולוגיה של יתוש הטיגריס האסיאני</vt:lpstr>
      <vt:lpstr>שלב הבוגר</vt:lpstr>
      <vt:lpstr>מעקב אחר תפוצה בישראל</vt:lpstr>
      <vt:lpstr>פיזור בהווה</vt:lpstr>
      <vt:lpstr>השפעות של נחושת במים</vt:lpstr>
      <vt:lpstr>אז מה צריך לעשות בתכלס?</vt:lpstr>
      <vt:lpstr>תודה על ההקשבה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111156</dc:title>
  <dc:creator>סתיו</dc:creator>
  <cp:lastModifiedBy>gad</cp:lastModifiedBy>
  <cp:revision>98</cp:revision>
  <dcterms:created xsi:type="dcterms:W3CDTF">2007-12-27T18:04:45Z</dcterms:created>
  <dcterms:modified xsi:type="dcterms:W3CDTF">2017-05-16T07:50:58Z</dcterms:modified>
</cp:coreProperties>
</file>