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sldIdLst>
    <p:sldId id="256" r:id="rId2"/>
    <p:sldId id="257" r:id="rId3"/>
    <p:sldId id="260" r:id="rId4"/>
    <p:sldId id="274" r:id="rId5"/>
    <p:sldId id="276" r:id="rId6"/>
    <p:sldId id="278" r:id="rId7"/>
    <p:sldId id="273" r:id="rId8"/>
    <p:sldId id="279" r:id="rId9"/>
    <p:sldId id="280" r:id="rId10"/>
    <p:sldId id="281" r:id="rId11"/>
    <p:sldId id="282" r:id="rId12"/>
    <p:sldId id="284" r:id="rId13"/>
    <p:sldId id="283" r:id="rId14"/>
    <p:sldId id="268" r:id="rId15"/>
    <p:sldId id="271" r:id="rId16"/>
    <p:sldId id="265" r:id="rId17"/>
    <p:sldId id="287" r:id="rId18"/>
    <p:sldId id="288" r:id="rId19"/>
    <p:sldId id="289" r:id="rId20"/>
    <p:sldId id="290" r:id="rId21"/>
    <p:sldId id="291" r:id="rId22"/>
    <p:sldId id="272" r:id="rId23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1D1"/>
    <a:srgbClr val="FF0000"/>
    <a:srgbClr val="33CC33"/>
    <a:srgbClr val="993300"/>
    <a:srgbClr val="000000"/>
    <a:srgbClr val="FF99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84380"/>
    <p:restoredTop sz="94660"/>
  </p:normalViewPr>
  <p:slideViewPr>
    <p:cSldViewPr>
      <p:cViewPr>
        <p:scale>
          <a:sx n="75" d="100"/>
          <a:sy n="75" d="100"/>
        </p:scale>
        <p:origin x="-84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grpSp>
          <p:nvGrpSpPr>
            <p:cNvPr id="5124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125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26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27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28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29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30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31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32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33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34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35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5136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137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38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39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40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41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42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43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44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45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46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47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48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49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50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51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52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53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54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5155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156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57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58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59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60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61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62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63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64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65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66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67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68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69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70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71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72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5173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5174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75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76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77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78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79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80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grpSp>
            <p:nvGrpSpPr>
              <p:cNvPr id="5181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182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518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518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518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</p:grpSp>
      </p:grpSp>
      <p:sp>
        <p:nvSpPr>
          <p:cNvPr id="51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he-IL" noProof="0" smtClean="0"/>
              <a:t>Click to edit Master title style</a:t>
            </a:r>
          </a:p>
        </p:txBody>
      </p:sp>
      <p:sp>
        <p:nvSpPr>
          <p:cNvPr id="51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he-IL" noProof="0" smtClean="0"/>
              <a:t>Click to edit Master subtitle style</a:t>
            </a:r>
          </a:p>
        </p:txBody>
      </p:sp>
      <p:sp>
        <p:nvSpPr>
          <p:cNvPr id="5188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he-IL"/>
          </a:p>
        </p:txBody>
      </p:sp>
      <p:sp>
        <p:nvSpPr>
          <p:cNvPr id="5189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he-IL"/>
          </a:p>
        </p:txBody>
      </p:sp>
      <p:sp>
        <p:nvSpPr>
          <p:cNvPr id="5190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50044A1-9D2B-4225-B543-CDDCE76E5A68}" type="slidenum">
              <a:rPr lang="he-IL" altLang="he-IL"/>
              <a:pPr/>
              <a:t>‹#›</a:t>
            </a:fld>
            <a:endParaRPr lang="en-US" alt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B0F90-7DFE-4702-B1F7-B592173838D1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73412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8B933-0D8F-4B6E-B13E-A842E4EA5A14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028756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DC2AB-709A-4923-825A-50F901FF4580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461643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31225-48C6-4420-B1C9-CFE8B49DFDA0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99598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B4CB2-1929-4A47-AC56-044CC1AB2C86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0236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EE7B5-C648-4D01-B859-0E83D83C5F70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385285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75F94-32CA-4976-8553-BD01E1B7135D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694426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6E2F6-2358-45AA-8893-3C733232C52F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17934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C4747-CE46-4D79-8D2A-8EECA7F48F8F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54685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8769F-7C01-4EAE-8928-B0E2C536E37B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57414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e-IL"/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grpSp>
          <p:nvGrpSpPr>
            <p:cNvPr id="4101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1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411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1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2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2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3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4132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1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4150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15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5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5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5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5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5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5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grpSp>
            <p:nvGrpSpPr>
              <p:cNvPr id="4158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15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16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16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16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</p:grpSp>
      </p:grpSp>
      <p:sp>
        <p:nvSpPr>
          <p:cNvPr id="41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 altLang="he-IL"/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 altLang="he-IL"/>
          </a:p>
        </p:txBody>
      </p:sp>
      <p:sp>
        <p:nvSpPr>
          <p:cNvPr id="41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1F9A44B4-AEB9-4D47-A49C-3B87383D0947}" type="slidenum">
              <a:rPr lang="he-IL" altLang="he-IL"/>
              <a:pPr/>
              <a:t>‹#›</a:t>
            </a:fld>
            <a:endParaRPr lang="en-US" altLang="he-I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tapuz.co.il/Communa/userCommuna.asp?communaID=35194&amp;r=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88913"/>
            <a:ext cx="7380287" cy="4491037"/>
          </a:xfrm>
        </p:spPr>
        <p:txBody>
          <a:bodyPr/>
          <a:lstStyle/>
          <a:p>
            <a:r>
              <a:rPr lang="he-IL" altLang="he-IL" sz="4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יתוש הטיגריס האסייני</a:t>
            </a:r>
            <a:br>
              <a:rPr lang="he-IL" altLang="he-IL" sz="4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e-IL" altLang="he-IL" sz="4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he-IL" altLang="he-IL" sz="4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e-IL" altLang="he-IL" sz="4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he-IL" altLang="he-IL" sz="4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e-IL" altLang="he-IL" sz="4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he-IL" altLang="he-IL" sz="4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e-IL" altLang="he-IL" sz="4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he-IL" altLang="he-IL" sz="4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he-IL" sz="4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6230938"/>
            <a:ext cx="8893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he-IL"/>
              <a:t>דר' גיל סתיו, יועץ אנטומולוגי                                               טל ויינברג, ניטורים שרותי אקולוגיה</a:t>
            </a:r>
            <a:endParaRPr lang="en-US" alt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sz="4000">
                <a:solidFill>
                  <a:srgbClr val="000000"/>
                </a:solidFill>
              </a:rPr>
              <a:t>דוגמאות נפוצות למוקדי דגירה בארץ</a:t>
            </a:r>
            <a:r>
              <a:rPr lang="en-US" altLang="he-IL" sz="4000">
                <a:solidFill>
                  <a:srgbClr val="000000"/>
                </a:solidFill>
              </a:rPr>
              <a:t/>
            </a:r>
            <a:br>
              <a:rPr lang="en-US" altLang="he-IL" sz="4000">
                <a:solidFill>
                  <a:srgbClr val="000000"/>
                </a:solidFill>
              </a:rPr>
            </a:br>
            <a:endParaRPr lang="en-US" altLang="he-IL" sz="4000">
              <a:solidFill>
                <a:srgbClr val="0000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altLang="he-IL">
                <a:solidFill>
                  <a:srgbClr val="000000"/>
                </a:solidFill>
              </a:rPr>
              <a:t>אגרטלים, כדים ומזרקות ביתיות</a:t>
            </a:r>
            <a:endParaRPr lang="en-US" altLang="he-IL">
              <a:solidFill>
                <a:srgbClr val="000000"/>
              </a:solidFill>
            </a:endParaRPr>
          </a:p>
        </p:txBody>
      </p:sp>
      <p:pic>
        <p:nvPicPr>
          <p:cNvPr id="3995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049463"/>
            <a:ext cx="211455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5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544763"/>
            <a:ext cx="309562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52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278063"/>
            <a:ext cx="19431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53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5229225"/>
            <a:ext cx="19335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54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3" y="4941888"/>
            <a:ext cx="23717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sz="4000">
                <a:solidFill>
                  <a:srgbClr val="000000"/>
                </a:solidFill>
              </a:rPr>
              <a:t>דוגמאות נפוצות למוקדי דגירה בארץ</a:t>
            </a:r>
            <a:r>
              <a:rPr lang="en-US" altLang="he-IL" sz="4000">
                <a:solidFill>
                  <a:srgbClr val="000000"/>
                </a:solidFill>
              </a:rPr>
              <a:t/>
            </a:r>
            <a:br>
              <a:rPr lang="en-US" altLang="he-IL" sz="4000">
                <a:solidFill>
                  <a:srgbClr val="000000"/>
                </a:solidFill>
              </a:rPr>
            </a:br>
            <a:endParaRPr lang="en-US" altLang="he-IL" sz="4000">
              <a:solidFill>
                <a:srgbClr val="000000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altLang="he-IL">
                <a:solidFill>
                  <a:srgbClr val="000000"/>
                </a:solidFill>
              </a:rPr>
              <a:t>בריכות וכלי קיבול אחרים</a:t>
            </a:r>
            <a:endParaRPr lang="en-US" altLang="he-IL">
              <a:solidFill>
                <a:srgbClr val="000000"/>
              </a:solidFill>
            </a:endParaRPr>
          </a:p>
        </p:txBody>
      </p:sp>
      <p:pic>
        <p:nvPicPr>
          <p:cNvPr id="4097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725"/>
            <a:ext cx="3708400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872038"/>
            <a:ext cx="2592387" cy="194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3" y="4813300"/>
            <a:ext cx="2667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6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32480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sz="4000">
                <a:solidFill>
                  <a:srgbClr val="000000"/>
                </a:solidFill>
              </a:rPr>
              <a:t>דוגמאות נפוצות למוקדי דגירה בארץ</a:t>
            </a:r>
            <a:r>
              <a:rPr lang="en-US" altLang="he-IL" sz="4000">
                <a:solidFill>
                  <a:srgbClr val="000000"/>
                </a:solidFill>
              </a:rPr>
              <a:t/>
            </a:r>
            <a:br>
              <a:rPr lang="en-US" altLang="he-IL" sz="4000">
                <a:solidFill>
                  <a:srgbClr val="000000"/>
                </a:solidFill>
              </a:rPr>
            </a:br>
            <a:endParaRPr lang="en-US" altLang="he-IL" sz="4000">
              <a:solidFill>
                <a:srgbClr val="0000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435975" cy="4525963"/>
          </a:xfrm>
        </p:spPr>
        <p:txBody>
          <a:bodyPr/>
          <a:lstStyle/>
          <a:p>
            <a:r>
              <a:rPr lang="he-IL" altLang="he-IL">
                <a:solidFill>
                  <a:srgbClr val="000000"/>
                </a:solidFill>
              </a:rPr>
              <a:t>צמחי מים וצמחים בעלי השקיה עִלית (ברומלידים)</a:t>
            </a:r>
            <a:endParaRPr lang="en-US" altLang="he-IL">
              <a:solidFill>
                <a:srgbClr val="000000"/>
              </a:solidFill>
            </a:endParaRPr>
          </a:p>
        </p:txBody>
      </p:sp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933825"/>
            <a:ext cx="38100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3933825"/>
            <a:ext cx="33813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r>
              <a:rPr lang="he-IL" altLang="he-IL">
                <a:solidFill>
                  <a:srgbClr val="000000"/>
                </a:solidFill>
              </a:rPr>
              <a:t>זחלי היתוש נראים כך</a:t>
            </a: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he-IL"/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101725"/>
            <a:ext cx="7334250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620713"/>
            <a:ext cx="9144000" cy="357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altLang="he-IL" sz="5400">
                <a:solidFill>
                  <a:srgbClr val="000000"/>
                </a:solidFill>
                <a:effectLst/>
              </a:rPr>
              <a:t>זהו יתוש קצר תעופה</a:t>
            </a:r>
            <a:r>
              <a:rPr lang="he-IL" altLang="he-IL">
                <a:solidFill>
                  <a:srgbClr val="000000"/>
                </a:solidFill>
              </a:rPr>
              <a:t/>
            </a:r>
            <a:br>
              <a:rPr lang="he-IL" altLang="he-IL">
                <a:solidFill>
                  <a:srgbClr val="000000"/>
                </a:solidFill>
              </a:rPr>
            </a:br>
            <a:r>
              <a:rPr lang="he-IL" altLang="he-IL">
                <a:solidFill>
                  <a:srgbClr val="000000"/>
                </a:solidFill>
              </a:rPr>
              <a:t/>
            </a:r>
            <a:br>
              <a:rPr lang="he-IL" altLang="he-IL">
                <a:solidFill>
                  <a:srgbClr val="000000"/>
                </a:solidFill>
              </a:rPr>
            </a:br>
            <a:r>
              <a:rPr lang="he-IL" altLang="he-IL">
                <a:solidFill>
                  <a:srgbClr val="000000"/>
                </a:solidFill>
              </a:rPr>
              <a:t> </a:t>
            </a:r>
            <a:r>
              <a:rPr lang="he-IL" altLang="he-IL" sz="3200">
                <a:solidFill>
                  <a:srgbClr val="000000"/>
                </a:solidFill>
              </a:rPr>
              <a:t>לרוב,</a:t>
            </a:r>
            <a:r>
              <a:rPr lang="he-IL" altLang="he-IL">
                <a:solidFill>
                  <a:srgbClr val="000000"/>
                </a:solidFill>
              </a:rPr>
              <a:t> </a:t>
            </a:r>
            <a:r>
              <a:rPr lang="he-IL" altLang="he-IL" sz="3200">
                <a:solidFill>
                  <a:srgbClr val="000000"/>
                </a:solidFill>
              </a:rPr>
              <a:t>הבוגרים</a:t>
            </a:r>
            <a:r>
              <a:rPr lang="he-IL" altLang="he-IL" sz="4000">
                <a:solidFill>
                  <a:srgbClr val="000000"/>
                </a:solidFill>
              </a:rPr>
              <a:t> </a:t>
            </a:r>
            <a:r>
              <a:rPr lang="he-IL" altLang="he-IL" sz="3200">
                <a:solidFill>
                  <a:srgbClr val="000000"/>
                </a:solidFill>
              </a:rPr>
              <a:t>עפים כמה מאות מטרים כל ימי חייהם</a:t>
            </a:r>
            <a:r>
              <a:rPr lang="he-IL" altLang="he-IL" sz="4000">
                <a:solidFill>
                  <a:srgbClr val="000000"/>
                </a:solidFill>
              </a:rPr>
              <a:t/>
            </a:r>
            <a:br>
              <a:rPr lang="he-IL" altLang="he-IL" sz="4000">
                <a:solidFill>
                  <a:srgbClr val="000000"/>
                </a:solidFill>
              </a:rPr>
            </a:br>
            <a:r>
              <a:rPr lang="he-IL" altLang="he-IL" sz="4000">
                <a:solidFill>
                  <a:srgbClr val="000000"/>
                </a:solidFill>
              </a:rPr>
              <a:t/>
            </a:r>
            <a:br>
              <a:rPr lang="he-IL" altLang="he-IL" sz="4000">
                <a:solidFill>
                  <a:srgbClr val="000000"/>
                </a:solidFill>
              </a:rPr>
            </a:br>
            <a:r>
              <a:rPr lang="he-IL" altLang="he-IL" sz="4000">
                <a:solidFill>
                  <a:srgbClr val="000000"/>
                </a:solidFill>
              </a:rPr>
              <a:t>לכן, אלו שעוקצות אתכם גדלו אצלכם בחצר, או אצל שכניכם!</a:t>
            </a:r>
            <a:endParaRPr lang="en-US" altLang="he-IL" sz="4000">
              <a:solidFill>
                <a:srgbClr val="000000"/>
              </a:solidFill>
            </a:endParaRPr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875213"/>
            <a:ext cx="24098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altLang="he-IL">
                <a:solidFill>
                  <a:srgbClr val="000000"/>
                </a:solidFill>
              </a:rPr>
              <a:t>היתוש מועבר ממקום למקום בעיקר ע"י בני אדם שמעבירים כלים עם הביצים </a:t>
            </a:r>
            <a:br>
              <a:rPr lang="he-IL" altLang="he-IL">
                <a:solidFill>
                  <a:srgbClr val="000000"/>
                </a:solidFill>
              </a:rPr>
            </a:br>
            <a:r>
              <a:rPr lang="he-IL" altLang="he-IL" sz="2000">
                <a:solidFill>
                  <a:srgbClr val="000000"/>
                </a:solidFill>
              </a:rPr>
              <a:t>(הביצים מסוגלות לשרוד תקופת יובש קצרה)</a:t>
            </a:r>
            <a:endParaRPr lang="en-US" altLang="he-IL" sz="2000">
              <a:solidFill>
                <a:srgbClr val="000000"/>
              </a:solidFill>
            </a:endParaRPr>
          </a:p>
        </p:txBody>
      </p:sp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2847975"/>
            <a:ext cx="46863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altLang="he-IL" sz="5400" b="1">
                <a:solidFill>
                  <a:srgbClr val="000000"/>
                </a:solidFill>
              </a:rPr>
              <a:t>הפתרון</a:t>
            </a:r>
            <a:endParaRPr lang="en-US" altLang="he-IL" sz="5400" b="1">
              <a:solidFill>
                <a:srgbClr val="000000"/>
              </a:solidFill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79388" y="1484313"/>
            <a:ext cx="83534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he-IL" altLang="he-IL" sz="2400">
                <a:solidFill>
                  <a:srgbClr val="000000"/>
                </a:solidFill>
              </a:rPr>
              <a:t>אחת לשבוע ערכו סריקה יסודית באזור מגוריכם, </a:t>
            </a:r>
          </a:p>
          <a:p>
            <a:pPr>
              <a:spcBef>
                <a:spcPct val="50000"/>
              </a:spcBef>
            </a:pPr>
            <a:r>
              <a:rPr lang="he-IL" altLang="he-IL" sz="2400">
                <a:solidFill>
                  <a:srgbClr val="000000"/>
                </a:solidFill>
              </a:rPr>
              <a:t>    אתרו מוקדים עם מים עומדים ויבשו אותם </a:t>
            </a:r>
          </a:p>
          <a:p>
            <a:pPr>
              <a:spcBef>
                <a:spcPct val="50000"/>
              </a:spcBef>
            </a:pPr>
            <a:endParaRPr lang="en-US" altLang="he-IL" sz="2400">
              <a:solidFill>
                <a:srgbClr val="000000"/>
              </a:solidFill>
            </a:endParaRPr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213100"/>
            <a:ext cx="428625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altLang="he-IL" sz="5400" b="1">
                <a:solidFill>
                  <a:srgbClr val="000000"/>
                </a:solidFill>
              </a:rPr>
              <a:t>הפתרון</a:t>
            </a:r>
            <a:endParaRPr lang="en-US" altLang="he-IL" sz="5400" b="1">
              <a:solidFill>
                <a:srgbClr val="000000"/>
              </a:solidFill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79388" y="1484313"/>
            <a:ext cx="8353425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altLang="he-IL" sz="2400">
                <a:solidFill>
                  <a:srgbClr val="000000"/>
                </a:solidFill>
              </a:rPr>
              <a:t>2. נקזו מים עומדים ממרזבים סתומים, מקלטים מוצפים ובורות</a:t>
            </a:r>
          </a:p>
          <a:p>
            <a:endParaRPr lang="he-IL" altLang="he-IL" sz="240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en-US" altLang="he-IL" sz="2400">
              <a:solidFill>
                <a:srgbClr val="000000"/>
              </a:solidFill>
            </a:endParaRPr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2513013"/>
            <a:ext cx="497205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altLang="he-IL" sz="5400" b="1">
                <a:solidFill>
                  <a:srgbClr val="000000"/>
                </a:solidFill>
              </a:rPr>
              <a:t>הפתרון</a:t>
            </a:r>
            <a:endParaRPr lang="en-US" altLang="he-IL" sz="5400" b="1">
              <a:solidFill>
                <a:srgbClr val="000000"/>
              </a:solidFill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79388" y="1484313"/>
            <a:ext cx="8496300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altLang="he-IL" sz="2400">
                <a:solidFill>
                  <a:srgbClr val="000000"/>
                </a:solidFill>
              </a:rPr>
              <a:t>3. כסו ואטמו היטב כל מקור מים עומדים שלא ניתן לנקז</a:t>
            </a:r>
          </a:p>
          <a:p>
            <a:r>
              <a:rPr lang="he-IL" altLang="he-IL" sz="2400">
                <a:solidFill>
                  <a:srgbClr val="000000"/>
                </a:solidFill>
              </a:rPr>
              <a:t>4. הכניסו דגים לבריכות נוי, הם טורפים את זחלי היתושים</a:t>
            </a:r>
          </a:p>
          <a:p>
            <a:r>
              <a:rPr lang="he-IL" altLang="he-IL" sz="2400">
                <a:solidFill>
                  <a:srgbClr val="000000"/>
                </a:solidFill>
              </a:rPr>
              <a:t>5. במזרקות או בריכות עם סירקולציה טובה לא מתפתחים לרוב יתושים</a:t>
            </a:r>
          </a:p>
          <a:p>
            <a:r>
              <a:rPr lang="he-IL" altLang="he-IL" sz="2400">
                <a:solidFill>
                  <a:srgbClr val="000000"/>
                </a:solidFill>
              </a:rPr>
              <a:t>6. חוררו או מלאו בחומר מילוי (למשל: חול) צמיגים וכלים העלולים לצבור מים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endParaRPr lang="en-US" altLang="he-IL" sz="2400">
              <a:solidFill>
                <a:srgbClr val="000000"/>
              </a:solidFill>
            </a:endParaRPr>
          </a:p>
        </p:txBody>
      </p:sp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86188"/>
            <a:ext cx="40005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3395663"/>
            <a:ext cx="40767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altLang="he-IL" sz="5400" b="1">
                <a:solidFill>
                  <a:srgbClr val="000000"/>
                </a:solidFill>
              </a:rPr>
              <a:t>הפתרון</a:t>
            </a:r>
            <a:endParaRPr lang="en-US" altLang="he-IL" sz="5400" b="1">
              <a:solidFill>
                <a:srgbClr val="000000"/>
              </a:solidFill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79388" y="1484313"/>
            <a:ext cx="83534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altLang="he-IL" sz="2400">
                <a:solidFill>
                  <a:srgbClr val="000000"/>
                </a:solidFill>
              </a:rPr>
              <a:t>7. </a:t>
            </a:r>
            <a:r>
              <a:rPr lang="en-US" altLang="he-IL" sz="2400">
                <a:solidFill>
                  <a:srgbClr val="000000"/>
                </a:solidFill>
              </a:rPr>
              <a:t>B.T.I</a:t>
            </a:r>
            <a:r>
              <a:rPr lang="he-IL" altLang="he-IL" sz="2400">
                <a:solidFill>
                  <a:srgbClr val="000000"/>
                </a:solidFill>
              </a:rPr>
              <a:t> (בקתוש) הנו חומר הדברה ביולוגי (פיתוח ישראלי) המשמיד באופן סלקטיבי זחלי יתושים</a:t>
            </a:r>
          </a:p>
          <a:p>
            <a:endParaRPr lang="he-IL" altLang="he-IL" sz="2400">
              <a:solidFill>
                <a:srgbClr val="000000"/>
              </a:solidFill>
            </a:endParaRPr>
          </a:p>
          <a:p>
            <a:r>
              <a:rPr lang="he-IL" altLang="he-IL" sz="2400">
                <a:solidFill>
                  <a:srgbClr val="000000"/>
                </a:solidFill>
              </a:rPr>
              <a:t>8. נחושת מונעת מזחלי היתושים להתפתח. פיזור מלכודות ביצים עם נחושת תפחית את אוכלוסיית היתושים </a:t>
            </a:r>
            <a:endParaRPr lang="en-US" altLang="he-IL" sz="2400">
              <a:solidFill>
                <a:srgbClr val="000000"/>
              </a:solidFill>
            </a:endParaRPr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573463"/>
            <a:ext cx="42672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4284663" y="4724400"/>
            <a:ext cx="475297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altLang="he-IL">
                <a:solidFill>
                  <a:srgbClr val="000000"/>
                </a:solidFill>
              </a:rPr>
              <a:t>זהו יתוש שחור עם פ</a:t>
            </a:r>
            <a:r>
              <a:rPr lang="he-IL" altLang="he-IL">
                <a:solidFill>
                  <a:srgbClr val="D1D1D1"/>
                </a:solidFill>
              </a:rPr>
              <a:t>ס</a:t>
            </a:r>
            <a:r>
              <a:rPr lang="he-IL" altLang="he-IL">
                <a:solidFill>
                  <a:srgbClr val="000000"/>
                </a:solidFill>
              </a:rPr>
              <a:t>י</a:t>
            </a:r>
            <a:r>
              <a:rPr lang="he-IL" altLang="he-IL">
                <a:solidFill>
                  <a:srgbClr val="D1D1D1"/>
                </a:solidFill>
              </a:rPr>
              <a:t>ם</a:t>
            </a:r>
            <a:r>
              <a:rPr lang="he-IL" altLang="he-IL">
                <a:solidFill>
                  <a:srgbClr val="000000"/>
                </a:solidFill>
              </a:rPr>
              <a:t> לבנים</a:t>
            </a: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0" y="0"/>
            <a:ext cx="8893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altLang="he-IL" sz="4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בשנת 2002 חדר לארץ יתוש הקרוי הטיגריס האסייני </a:t>
            </a:r>
            <a:r>
              <a:rPr lang="en-US" altLang="he-IL" sz="4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he-IL" sz="44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Aedes albopictus</a:t>
            </a:r>
            <a:r>
              <a:rPr lang="en-US" altLang="he-IL" sz="4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628775"/>
            <a:ext cx="4324351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1628775"/>
            <a:ext cx="479107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altLang="he-IL" sz="5400" b="1">
                <a:solidFill>
                  <a:srgbClr val="000000"/>
                </a:solidFill>
              </a:rPr>
              <a:t>הפתרון</a:t>
            </a:r>
            <a:endParaRPr lang="en-US" altLang="he-IL" sz="5400" b="1">
              <a:solidFill>
                <a:srgbClr val="000000"/>
              </a:solidFill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79388" y="1484313"/>
            <a:ext cx="8353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altLang="he-IL" sz="2400">
                <a:solidFill>
                  <a:srgbClr val="000000"/>
                </a:solidFill>
              </a:rPr>
              <a:t>9. הימנעו מהשקיית יתר בגינות. לחות גבוהה מושכת יתושים</a:t>
            </a:r>
            <a:endParaRPr lang="en-US" altLang="he-IL" sz="2400">
              <a:solidFill>
                <a:srgbClr val="000000"/>
              </a:solidFill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195513" y="6211888"/>
            <a:ext cx="4752975" cy="4572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he-IL" sz="2400" b="1">
                <a:solidFill>
                  <a:srgbClr val="FF0000"/>
                </a:solidFill>
              </a:rPr>
              <a:t>ישראל מתייבשת, אין לנו מים לבזבז !</a:t>
            </a:r>
            <a:endParaRPr lang="en-US" altLang="he-IL" sz="2400" b="1">
              <a:solidFill>
                <a:srgbClr val="FF0000"/>
              </a:solidFill>
            </a:endParaRPr>
          </a:p>
        </p:txBody>
      </p:sp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2349500"/>
            <a:ext cx="561975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7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animBg="1"/>
      <p:bldP spid="4915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altLang="he-IL" sz="5400" b="1">
                <a:solidFill>
                  <a:srgbClr val="000000"/>
                </a:solidFill>
              </a:rPr>
              <a:t>הפתרון</a:t>
            </a:r>
            <a:endParaRPr lang="en-US" altLang="he-IL" sz="5400" b="1">
              <a:solidFill>
                <a:srgbClr val="000000"/>
              </a:solidFill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79388" y="1484313"/>
            <a:ext cx="83534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altLang="he-IL" sz="2400">
                <a:solidFill>
                  <a:srgbClr val="000000"/>
                </a:solidFill>
              </a:rPr>
              <a:t>10. הרשויות המקומיות פועלות למיגור היתושים. </a:t>
            </a:r>
          </a:p>
          <a:p>
            <a:endParaRPr lang="he-IL" altLang="he-IL" sz="2400">
              <a:solidFill>
                <a:srgbClr val="000000"/>
              </a:solidFill>
            </a:endParaRPr>
          </a:p>
          <a:p>
            <a:r>
              <a:rPr lang="he-IL" altLang="he-IL" sz="2400">
                <a:solidFill>
                  <a:srgbClr val="000000"/>
                </a:solidFill>
              </a:rPr>
              <a:t>     דווחו למוקד העירוני (106) על מים עומדים ומטרדי יתושים.</a:t>
            </a:r>
          </a:p>
          <a:p>
            <a:endParaRPr lang="en-US" altLang="he-IL" sz="2400">
              <a:solidFill>
                <a:srgbClr val="000000"/>
              </a:solidFill>
            </a:endParaRPr>
          </a:p>
        </p:txBody>
      </p:sp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3022600"/>
            <a:ext cx="33528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3232150"/>
            <a:ext cx="410527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altLang="he-IL">
                <a:solidFill>
                  <a:srgbClr val="000000"/>
                </a:solidFill>
              </a:rPr>
              <a:t>למידע נוסף ושאלות היכנסו לקומונה "יתושים ומזיקים אחרים" </a:t>
            </a: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25609" name="Rectangle 9">
            <a:hlinkClick r:id="rId2"/>
          </p:cNvPr>
          <p:cNvSpPr>
            <a:spLocks noChangeArrowheads="1"/>
          </p:cNvSpPr>
          <p:nvPr/>
        </p:nvSpPr>
        <p:spPr bwMode="auto">
          <a:xfrm>
            <a:off x="3979863" y="2603500"/>
            <a:ext cx="14335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altLang="he-IL" sz="440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כניסה</a:t>
            </a:r>
            <a:endParaRPr lang="en-US" altLang="he-IL" sz="4400">
              <a:solidFill>
                <a:srgbClr val="33CC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06913"/>
            <a:ext cx="33337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148263" y="6092825"/>
            <a:ext cx="360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he-IL">
                <a:solidFill>
                  <a:srgbClr val="000000"/>
                </a:solidFill>
                <a:cs typeface="Guttman Yad" pitchFamily="2" charset="-79"/>
              </a:rPr>
              <a:t>תודה על תשומת הלב !!!</a:t>
            </a:r>
            <a:endParaRPr lang="en-US" altLang="he-IL">
              <a:solidFill>
                <a:srgbClr val="000000"/>
              </a:solidFill>
              <a:cs typeface="Guttman Yad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/>
      <p:bldP spid="256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23850" y="333375"/>
            <a:ext cx="8099425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altLang="he-IL" sz="5200">
                <a:solidFill>
                  <a:srgbClr val="000000"/>
                </a:solidFill>
              </a:rPr>
              <a:t>מוצא היתוש במזרח הרחוק</a:t>
            </a:r>
            <a:br>
              <a:rPr lang="he-IL" altLang="he-IL" sz="5200">
                <a:solidFill>
                  <a:srgbClr val="000000"/>
                </a:solidFill>
              </a:rPr>
            </a:br>
            <a:r>
              <a:rPr lang="he-IL" altLang="he-IL" sz="5200">
                <a:solidFill>
                  <a:srgbClr val="000000"/>
                </a:solidFill>
              </a:rPr>
              <a:t/>
            </a:r>
            <a:br>
              <a:rPr lang="he-IL" altLang="he-IL" sz="5200">
                <a:solidFill>
                  <a:srgbClr val="000000"/>
                </a:solidFill>
              </a:rPr>
            </a:br>
            <a:r>
              <a:rPr lang="he-IL" altLang="he-IL" sz="3600">
                <a:solidFill>
                  <a:srgbClr val="000000"/>
                </a:solidFill>
              </a:rPr>
              <a:t>ב - 100 השנים האחרונות ואף לפני, פלש היתוש לכל היבשות ונכנס לרשימה של האו"ם כאחד מ- 100 הפולשים הגרועים בעולם</a:t>
            </a:r>
            <a:endParaRPr lang="en-US" altLang="he-IL" sz="3600">
              <a:solidFill>
                <a:srgbClr val="000000"/>
              </a:solidFill>
            </a:endParaRPr>
          </a:p>
        </p:txBody>
      </p:sp>
      <p:pic>
        <p:nvPicPr>
          <p:cNvPr id="13319" name="Picture 7" descr="albopictusDmap0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205038"/>
            <a:ext cx="6096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619250" y="5229225"/>
            <a:ext cx="6551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he-IL">
                <a:solidFill>
                  <a:srgbClr val="000000"/>
                </a:solidFill>
              </a:rPr>
              <a:t>תפוצת יתוש הטיגריס האסייני מראשית שנות האלפיים. מאז היתוש פלש למדינות נוספות ובניהן ישראל, סוריה ולבנון. </a:t>
            </a: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971550" y="1341438"/>
            <a:ext cx="58340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he-IL" sz="4400">
                <a:solidFill>
                  <a:srgbClr val="000000"/>
                </a:solidFill>
              </a:rPr>
              <a:t>מפת תפוצה עולמית</a:t>
            </a:r>
            <a:endParaRPr lang="en-US" altLang="he-IL" sz="4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20" grpId="0"/>
      <p:bldP spid="133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5456237"/>
          </a:xfrm>
        </p:spPr>
        <p:txBody>
          <a:bodyPr/>
          <a:lstStyle/>
          <a:p>
            <a:r>
              <a:rPr lang="he-IL" altLang="he-IL" sz="6000">
                <a:solidFill>
                  <a:srgbClr val="000000"/>
                </a:solidFill>
              </a:rPr>
              <a:t>יתוש הטיגריס האסייני מהווה מטרד רציני ועלול </a:t>
            </a:r>
            <a:br>
              <a:rPr lang="he-IL" altLang="he-IL" sz="6000">
                <a:solidFill>
                  <a:srgbClr val="000000"/>
                </a:solidFill>
              </a:rPr>
            </a:br>
            <a:r>
              <a:rPr lang="he-IL" altLang="he-IL" sz="6000">
                <a:solidFill>
                  <a:srgbClr val="000000"/>
                </a:solidFill>
              </a:rPr>
              <a:t>לסכן את בריאות הציבור</a:t>
            </a:r>
            <a:br>
              <a:rPr lang="he-IL" altLang="he-IL" sz="6000">
                <a:solidFill>
                  <a:srgbClr val="000000"/>
                </a:solidFill>
              </a:rPr>
            </a:br>
            <a:endParaRPr lang="en-US" altLang="he-IL" sz="6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771775" y="260350"/>
            <a:ext cx="37449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altLang="he-IL" b="1">
                <a:solidFill>
                  <a:srgbClr val="000000"/>
                </a:solidFill>
              </a:rPr>
              <a:t>עקיצות</a:t>
            </a:r>
            <a:endParaRPr lang="en-US" altLang="he-IL" b="1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762125" y="1268413"/>
            <a:ext cx="7381875" cy="616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altLang="he-IL" sz="3200">
                <a:solidFill>
                  <a:srgbClr val="000000"/>
                </a:solidFill>
              </a:rPr>
              <a:t>היתושות עוקצות ביום ובין הערביים               (לא בלילה)</a:t>
            </a:r>
          </a:p>
          <a:p>
            <a:r>
              <a:rPr lang="he-IL" altLang="he-IL" sz="3200">
                <a:solidFill>
                  <a:srgbClr val="000000"/>
                </a:solidFill>
              </a:rPr>
              <a:t>העקיצה מורגשת כדקירה קלה</a:t>
            </a:r>
          </a:p>
          <a:p>
            <a:r>
              <a:rPr lang="he-IL" altLang="he-IL" sz="3200">
                <a:solidFill>
                  <a:srgbClr val="000000"/>
                </a:solidFill>
              </a:rPr>
              <a:t>הנעקצים: בני אדם ומגוון רחב של בעלי חיים</a:t>
            </a:r>
          </a:p>
        </p:txBody>
      </p:sp>
      <p:pic>
        <p:nvPicPr>
          <p:cNvPr id="30725" name="Picture 5" descr="31_33_mosquitobiteboy01_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3606800"/>
            <a:ext cx="2459038" cy="327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IMG_17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633788"/>
            <a:ext cx="24384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32138" cy="279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גדעון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4373563"/>
            <a:ext cx="3348038" cy="251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39825"/>
          </a:xfrm>
        </p:spPr>
        <p:txBody>
          <a:bodyPr/>
          <a:lstStyle/>
          <a:p>
            <a:r>
              <a:rPr lang="he-IL" altLang="he-IL" b="1">
                <a:solidFill>
                  <a:srgbClr val="000000"/>
                </a:solidFill>
              </a:rPr>
              <a:t>סכנה לבריאות הציבור</a:t>
            </a:r>
            <a:r>
              <a:rPr lang="he-IL" altLang="he-IL" sz="3600">
                <a:solidFill>
                  <a:srgbClr val="000000"/>
                </a:solidFill>
              </a:rPr>
              <a:t> </a:t>
            </a:r>
            <a:br>
              <a:rPr lang="he-IL" altLang="he-IL" sz="3600">
                <a:solidFill>
                  <a:srgbClr val="000000"/>
                </a:solidFill>
              </a:rPr>
            </a:br>
            <a:r>
              <a:rPr lang="he-IL" altLang="he-IL" sz="2800">
                <a:solidFill>
                  <a:srgbClr val="000000"/>
                </a:solidFill>
              </a:rPr>
              <a:t>יתוש הטיגריס האסייני עלול להעביר למעלה מ-20 מחלות</a:t>
            </a:r>
            <a:endParaRPr lang="en-US" altLang="he-IL" sz="2800">
              <a:solidFill>
                <a:srgbClr val="0000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9144000" cy="2763838"/>
          </a:xfrm>
        </p:spPr>
        <p:txBody>
          <a:bodyPr/>
          <a:lstStyle/>
          <a:p>
            <a:r>
              <a:rPr lang="he-IL" altLang="he-IL" sz="2400">
                <a:solidFill>
                  <a:srgbClr val="000000"/>
                </a:solidFill>
              </a:rPr>
              <a:t>קדחת דנגי (</a:t>
            </a:r>
            <a:r>
              <a:rPr lang="en-US" altLang="he-IL" sz="2400">
                <a:solidFill>
                  <a:srgbClr val="000000"/>
                </a:solidFill>
              </a:rPr>
              <a:t>Dengue</a:t>
            </a:r>
            <a:r>
              <a:rPr lang="he-IL" altLang="he-IL" sz="2400">
                <a:solidFill>
                  <a:srgbClr val="000000"/>
                </a:solidFill>
              </a:rPr>
              <a:t>) </a:t>
            </a:r>
          </a:p>
          <a:p>
            <a:r>
              <a:rPr lang="he-IL" altLang="he-IL" sz="2400">
                <a:solidFill>
                  <a:srgbClr val="000000"/>
                </a:solidFill>
              </a:rPr>
              <a:t>צ'יקונגוניה (</a:t>
            </a:r>
            <a:r>
              <a:rPr lang="en-US" altLang="he-IL" sz="2400">
                <a:solidFill>
                  <a:srgbClr val="000000"/>
                </a:solidFill>
              </a:rPr>
              <a:t>Chikungunya</a:t>
            </a:r>
            <a:r>
              <a:rPr lang="he-IL" altLang="he-IL" sz="2400">
                <a:solidFill>
                  <a:srgbClr val="000000"/>
                </a:solidFill>
              </a:rPr>
              <a:t>)</a:t>
            </a:r>
          </a:p>
          <a:p>
            <a:r>
              <a:rPr lang="he-IL" altLang="he-IL" sz="2400">
                <a:solidFill>
                  <a:srgbClr val="000000"/>
                </a:solidFill>
              </a:rPr>
              <a:t>דלקת מח יפנית (</a:t>
            </a:r>
            <a:r>
              <a:rPr lang="en-US" altLang="he-IL" sz="2400">
                <a:solidFill>
                  <a:srgbClr val="000000"/>
                </a:solidFill>
              </a:rPr>
              <a:t>Japanese encephalitis</a:t>
            </a:r>
            <a:r>
              <a:rPr lang="he-IL" altLang="he-IL" sz="2400">
                <a:solidFill>
                  <a:srgbClr val="000000"/>
                </a:solidFill>
              </a:rPr>
              <a:t>)</a:t>
            </a:r>
          </a:p>
          <a:p>
            <a:r>
              <a:rPr lang="he-IL" altLang="he-IL" sz="2400">
                <a:solidFill>
                  <a:srgbClr val="000000"/>
                </a:solidFill>
              </a:rPr>
              <a:t>תולעי לב (</a:t>
            </a:r>
            <a:r>
              <a:rPr lang="en-US" altLang="he-IL" sz="2400">
                <a:solidFill>
                  <a:srgbClr val="000000"/>
                </a:solidFill>
              </a:rPr>
              <a:t>Dirofilaria sp.</a:t>
            </a:r>
            <a:r>
              <a:rPr lang="he-IL" altLang="he-IL" sz="2400">
                <a:solidFill>
                  <a:srgbClr val="000000"/>
                </a:solidFill>
              </a:rPr>
              <a:t>) בעיקר בכלבים, חתולים וטורפים יבשתיים נוספים (לא פוגע בבני אדם)</a:t>
            </a:r>
          </a:p>
          <a:p>
            <a:r>
              <a:rPr lang="he-IL" altLang="he-IL" sz="2400">
                <a:solidFill>
                  <a:srgbClr val="000000"/>
                </a:solidFill>
              </a:rPr>
              <a:t>ויש עוד מחלות רבות</a:t>
            </a:r>
            <a:r>
              <a:rPr lang="en-US" altLang="he-IL" sz="2400">
                <a:solidFill>
                  <a:srgbClr val="000000"/>
                </a:solidFill>
              </a:rPr>
              <a:t> </a:t>
            </a:r>
            <a:r>
              <a:rPr lang="he-IL" altLang="he-IL" sz="2400">
                <a:solidFill>
                  <a:srgbClr val="000000"/>
                </a:solidFill>
              </a:rPr>
              <a:t> (</a:t>
            </a:r>
            <a:r>
              <a:rPr lang="en-US" altLang="he-IL" sz="2400">
                <a:solidFill>
                  <a:srgbClr val="000000"/>
                </a:solidFill>
              </a:rPr>
              <a:t>LaCrosse</a:t>
            </a:r>
            <a:r>
              <a:rPr lang="he-IL" altLang="he-IL" sz="2400">
                <a:solidFill>
                  <a:srgbClr val="000000"/>
                </a:solidFill>
              </a:rPr>
              <a:t>, </a:t>
            </a:r>
            <a:r>
              <a:rPr lang="en-US" altLang="he-IL" sz="2400">
                <a:solidFill>
                  <a:srgbClr val="000000"/>
                </a:solidFill>
              </a:rPr>
              <a:t>WNV</a:t>
            </a:r>
            <a:r>
              <a:rPr lang="he-IL" altLang="he-IL" sz="2400">
                <a:solidFill>
                  <a:srgbClr val="000000"/>
                </a:solidFill>
              </a:rPr>
              <a:t>, </a:t>
            </a:r>
            <a:r>
              <a:rPr lang="en-US" altLang="he-IL" sz="2400">
                <a:solidFill>
                  <a:srgbClr val="000000"/>
                </a:solidFill>
              </a:rPr>
              <a:t>EEE</a:t>
            </a:r>
            <a:r>
              <a:rPr lang="he-IL" altLang="he-IL" sz="2400">
                <a:solidFill>
                  <a:srgbClr val="000000"/>
                </a:solidFill>
              </a:rPr>
              <a:t> ...)</a:t>
            </a:r>
            <a:endParaRPr lang="en-US" altLang="he-IL" sz="2400">
              <a:solidFill>
                <a:srgbClr val="000000"/>
              </a:solidFill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84213" y="4076700"/>
            <a:ext cx="7200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he-IL" sz="2800" b="1">
                <a:solidFill>
                  <a:srgbClr val="000000"/>
                </a:solidFill>
              </a:rPr>
              <a:t>עד היום לא דווח אף מקרה של הדבקה בארץ !!!</a:t>
            </a:r>
            <a:endParaRPr lang="en-US" altLang="he-IL" sz="2800" b="1">
              <a:solidFill>
                <a:srgbClr val="000000"/>
              </a:solidFill>
            </a:endParaRPr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4789488"/>
            <a:ext cx="471487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allAtOnce" bldLvl="5"/>
      <p:bldP spid="32774" grpId="0"/>
      <p:bldP spid="3277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68313" y="0"/>
            <a:ext cx="82296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altLang="he-IL">
                <a:solidFill>
                  <a:srgbClr val="000000"/>
                </a:solidFill>
              </a:rPr>
              <a:t>מביצה עד בוגר</a:t>
            </a: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e-IL" altLang="he-IL" sz="2400">
                <a:solidFill>
                  <a:srgbClr val="000000"/>
                </a:solidFill>
              </a:rPr>
              <a:t>מיום הטלת הביצה ועד שמגיחים יתושים בוגרים עוברים בין 7 ל-20 ימים (בתנאים אופטימליים)</a:t>
            </a:r>
          </a:p>
          <a:p>
            <a:endParaRPr lang="he-IL" altLang="he-IL" sz="2400">
              <a:solidFill>
                <a:srgbClr val="000000"/>
              </a:solidFill>
            </a:endParaRPr>
          </a:p>
          <a:p>
            <a:endParaRPr lang="he-IL" altLang="he-IL" sz="2400">
              <a:solidFill>
                <a:srgbClr val="000000"/>
              </a:solidFill>
            </a:endParaRPr>
          </a:p>
          <a:p>
            <a:endParaRPr lang="he-IL" altLang="he-IL" sz="2400">
              <a:solidFill>
                <a:srgbClr val="000000"/>
              </a:solidFill>
            </a:endParaRPr>
          </a:p>
          <a:p>
            <a:endParaRPr lang="he-IL" altLang="he-IL" sz="2400">
              <a:solidFill>
                <a:srgbClr val="000000"/>
              </a:solidFill>
            </a:endParaRPr>
          </a:p>
          <a:p>
            <a:endParaRPr lang="he-IL" altLang="he-IL" sz="2400">
              <a:solidFill>
                <a:srgbClr val="000000"/>
              </a:solidFill>
            </a:endParaRPr>
          </a:p>
          <a:p>
            <a:endParaRPr lang="he-IL" altLang="he-IL" sz="2400">
              <a:solidFill>
                <a:srgbClr val="000000"/>
              </a:solidFill>
            </a:endParaRPr>
          </a:p>
          <a:p>
            <a:endParaRPr lang="he-IL" altLang="he-IL" sz="2400">
              <a:solidFill>
                <a:srgbClr val="000000"/>
              </a:solidFill>
            </a:endParaRPr>
          </a:p>
          <a:p>
            <a:endParaRPr lang="he-IL" altLang="he-IL" sz="2400">
              <a:solidFill>
                <a:srgbClr val="000000"/>
              </a:solidFill>
            </a:endParaRPr>
          </a:p>
          <a:p>
            <a:r>
              <a:rPr lang="he-IL" altLang="he-IL" sz="2400">
                <a:solidFill>
                  <a:srgbClr val="000000"/>
                </a:solidFill>
              </a:rPr>
              <a:t>לכן, כל מים שעומדים משבוע ומעלה יכולים לייצר יתושים בוגרים          </a:t>
            </a:r>
            <a:r>
              <a:rPr lang="he-IL" altLang="he-IL" sz="2400" b="1">
                <a:solidFill>
                  <a:srgbClr val="000000"/>
                </a:solidFill>
              </a:rPr>
              <a:t>(וכמובן</a:t>
            </a:r>
            <a:r>
              <a:rPr lang="he-IL" altLang="he-IL" sz="2400">
                <a:solidFill>
                  <a:srgbClr val="000000"/>
                </a:solidFill>
              </a:rPr>
              <a:t> </a:t>
            </a:r>
            <a:r>
              <a:rPr lang="he-IL" altLang="he-IL" sz="2400" b="1">
                <a:solidFill>
                  <a:srgbClr val="000000"/>
                </a:solidFill>
              </a:rPr>
              <a:t>יתושות שעוקצות</a:t>
            </a:r>
            <a:r>
              <a:rPr lang="he-IL" altLang="he-IL" sz="2400">
                <a:solidFill>
                  <a:srgbClr val="000000"/>
                </a:solidFill>
              </a:rPr>
              <a:t>)</a:t>
            </a:r>
          </a:p>
          <a:p>
            <a:r>
              <a:rPr lang="he-IL" altLang="he-IL" sz="2400">
                <a:solidFill>
                  <a:srgbClr val="000000"/>
                </a:solidFill>
              </a:rPr>
              <a:t>היתושה הבוגרת חיה מספר שבועות (נדיר מאוד יותר משמונה)</a:t>
            </a:r>
          </a:p>
        </p:txBody>
      </p:sp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795463"/>
            <a:ext cx="28575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8170863" cy="1152525"/>
          </a:xfrm>
        </p:spPr>
        <p:txBody>
          <a:bodyPr/>
          <a:lstStyle/>
          <a:p>
            <a:r>
              <a:rPr lang="he-IL" altLang="he-IL" sz="3600">
                <a:solidFill>
                  <a:srgbClr val="000000"/>
                </a:solidFill>
              </a:rPr>
              <a:t>בארצות טרופיות: נקבות היתוש מטילות ביצים בחללי עצים ובחיק עלים שמכילים מים</a:t>
            </a:r>
            <a:br>
              <a:rPr lang="he-IL" altLang="he-IL" sz="3600">
                <a:solidFill>
                  <a:srgbClr val="000000"/>
                </a:solidFill>
              </a:rPr>
            </a:br>
            <a:r>
              <a:rPr lang="he-IL" altLang="he-IL" sz="3600">
                <a:solidFill>
                  <a:srgbClr val="000000"/>
                </a:solidFill>
              </a:rPr>
              <a:t/>
            </a:r>
            <a:br>
              <a:rPr lang="he-IL" altLang="he-IL" sz="3600">
                <a:solidFill>
                  <a:srgbClr val="000000"/>
                </a:solidFill>
              </a:rPr>
            </a:br>
            <a:endParaRPr lang="en-US" altLang="he-IL" sz="3600">
              <a:solidFill>
                <a:srgbClr val="000000"/>
              </a:solidFill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042988" y="4686300"/>
            <a:ext cx="71278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altLang="he-IL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בארץ: הן מטילות במקווי מים קטנים ולעתים קרובות נסתרים מן העין</a:t>
            </a:r>
            <a:endParaRPr lang="en-US" altLang="he-IL" sz="36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57338"/>
            <a:ext cx="356235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1557338"/>
            <a:ext cx="32480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sz="4000">
                <a:solidFill>
                  <a:srgbClr val="000000"/>
                </a:solidFill>
              </a:rPr>
              <a:t>דוגמאות נפוצות למוקדי דגירה בארץ</a:t>
            </a:r>
            <a:r>
              <a:rPr lang="en-US" altLang="he-IL" sz="4000">
                <a:solidFill>
                  <a:srgbClr val="000000"/>
                </a:solidFill>
              </a:rPr>
              <a:t/>
            </a:r>
            <a:br>
              <a:rPr lang="en-US" altLang="he-IL" sz="4000">
                <a:solidFill>
                  <a:srgbClr val="000000"/>
                </a:solidFill>
              </a:rPr>
            </a:br>
            <a:endParaRPr lang="en-US" altLang="he-IL" sz="4000">
              <a:solidFill>
                <a:srgbClr val="0000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altLang="he-IL">
                <a:solidFill>
                  <a:srgbClr val="000000"/>
                </a:solidFill>
              </a:rPr>
              <a:t>עציצים ותחתיות עציצים</a:t>
            </a:r>
            <a:endParaRPr lang="en-US" altLang="he-IL">
              <a:solidFill>
                <a:srgbClr val="000000"/>
              </a:solidFill>
            </a:endParaRPr>
          </a:p>
        </p:txBody>
      </p:sp>
      <p:pic>
        <p:nvPicPr>
          <p:cNvPr id="3892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62125"/>
            <a:ext cx="221932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492375"/>
            <a:ext cx="302895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492375"/>
            <a:ext cx="29527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8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013325"/>
            <a:ext cx="12192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9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068888"/>
            <a:ext cx="2133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30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4992688"/>
            <a:ext cx="22288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842</TotalTime>
  <Words>460</Words>
  <Application>Microsoft Office PowerPoint</Application>
  <PresentationFormat>‫הצגה על המסך (4:3)</PresentationFormat>
  <Paragraphs>68</Paragraphs>
  <Slides>22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6" baseType="lpstr">
      <vt:lpstr>Arial</vt:lpstr>
      <vt:lpstr>Wingdings</vt:lpstr>
      <vt:lpstr>Guttman Yad</vt:lpstr>
      <vt:lpstr>Ripple</vt:lpstr>
      <vt:lpstr>יתוש הטיגריס האסייני     </vt:lpstr>
      <vt:lpstr>מצגת של PowerPoint</vt:lpstr>
      <vt:lpstr>מצגת של PowerPoint</vt:lpstr>
      <vt:lpstr>יתוש הטיגריס האסייני מהווה מטרד רציני ועלול  לסכן את בריאות הציבור </vt:lpstr>
      <vt:lpstr>מצגת של PowerPoint</vt:lpstr>
      <vt:lpstr>סכנה לבריאות הציבור  יתוש הטיגריס האסייני עלול להעביר למעלה מ-20 מחלות</vt:lpstr>
      <vt:lpstr>מצגת של PowerPoint</vt:lpstr>
      <vt:lpstr>בארצות טרופיות: נקבות היתוש מטילות ביצים בחללי עצים ובחיק עלים שמכילים מים  </vt:lpstr>
      <vt:lpstr>דוגמאות נפוצות למוקדי דגירה בארץ </vt:lpstr>
      <vt:lpstr>דוגמאות נפוצות למוקדי דגירה בארץ </vt:lpstr>
      <vt:lpstr>דוגמאות נפוצות למוקדי דגירה בארץ </vt:lpstr>
      <vt:lpstr>דוגמאות נפוצות למוקדי דגירה בארץ </vt:lpstr>
      <vt:lpstr>זחלי היתוש נראים כך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הביולוגיה והאקולוגיה של  יתוש הטיגריס האסיאני</dc:title>
  <dc:creator>g</dc:creator>
  <cp:lastModifiedBy>gad</cp:lastModifiedBy>
  <cp:revision>61</cp:revision>
  <dcterms:created xsi:type="dcterms:W3CDTF">2009-03-01T11:41:37Z</dcterms:created>
  <dcterms:modified xsi:type="dcterms:W3CDTF">2015-04-20T12:44:57Z</dcterms:modified>
</cp:coreProperties>
</file>