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9144000" cy="6858000" type="screen4x3"/>
  <p:notesSz cx="6858000"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69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372588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4075863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402576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759888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1708685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241354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24058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939892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82598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638234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75D7479-2F68-4D75-A57C-426315AE3450}" type="datetimeFigureOut">
              <a:rPr lang="he-IL" smtClean="0"/>
              <a:t>י"ט/חשון/תשע"ז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DEECB01-E8C3-46C0-8F40-F08B892F79F4}" type="slidenum">
              <a:rPr lang="he-IL" smtClean="0"/>
              <a:t>‹#›</a:t>
            </a:fld>
            <a:endParaRPr lang="he-IL"/>
          </a:p>
        </p:txBody>
      </p:sp>
    </p:spTree>
    <p:extLst>
      <p:ext uri="{BB962C8B-B14F-4D97-AF65-F5344CB8AC3E}">
        <p14:creationId xmlns:p14="http://schemas.microsoft.com/office/powerpoint/2010/main" val="2906453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75D7479-2F68-4D75-A57C-426315AE3450}" type="datetimeFigureOut">
              <a:rPr lang="he-IL" smtClean="0"/>
              <a:t>י"ט/חשון/תשע"ז</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DEECB01-E8C3-46C0-8F40-F08B892F79F4}" type="slidenum">
              <a:rPr lang="he-IL" smtClean="0"/>
              <a:t>‹#›</a:t>
            </a:fld>
            <a:endParaRPr lang="he-IL"/>
          </a:p>
        </p:txBody>
      </p:sp>
    </p:spTree>
    <p:extLst>
      <p:ext uri="{BB962C8B-B14F-4D97-AF65-F5344CB8AC3E}">
        <p14:creationId xmlns:p14="http://schemas.microsoft.com/office/powerpoint/2010/main" val="432437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al\AppData\Local\Microsoft\Windows\Temporary Internet Files\Content.IE5\K0PNY5X9\250px-Dune_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49"/>
            <a:ext cx="9144000" cy="6876288"/>
          </a:xfrm>
          <a:prstGeom prst="rect">
            <a:avLst/>
          </a:prstGeom>
          <a:noFill/>
          <a:extLst>
            <a:ext uri="{909E8E84-426E-40DD-AFC4-6F175D3DCCD1}">
              <a14:hiddenFill xmlns:a14="http://schemas.microsoft.com/office/drawing/2010/main">
                <a:solidFill>
                  <a:srgbClr val="FFFFFF"/>
                </a:solidFill>
              </a14:hiddenFill>
            </a:ext>
          </a:extLst>
        </p:spPr>
      </p:pic>
      <p:sp>
        <p:nvSpPr>
          <p:cNvPr id="4" name="כותרת 3"/>
          <p:cNvSpPr>
            <a:spLocks noGrp="1"/>
          </p:cNvSpPr>
          <p:nvPr>
            <p:ph type="title"/>
          </p:nvPr>
        </p:nvSpPr>
        <p:spPr>
          <a:ln w="38100">
            <a:solidFill>
              <a:schemeClr val="accent3">
                <a:lumMod val="50000"/>
              </a:schemeClr>
            </a:solidFill>
            <a:prstDash val="lgDashDotDot"/>
          </a:ln>
        </p:spPr>
        <p:txBody>
          <a:bodyPr/>
          <a:lstStyle/>
          <a:p>
            <a:r>
              <a:rPr lang="he-IL" b="1" dirty="0" smtClean="0"/>
              <a:t>טיול חנוכה 2016 </a:t>
            </a:r>
            <a:endParaRPr lang="he-IL" b="1" dirty="0"/>
          </a:p>
        </p:txBody>
      </p:sp>
      <p:sp>
        <p:nvSpPr>
          <p:cNvPr id="5" name="מלבן 4"/>
          <p:cNvSpPr/>
          <p:nvPr/>
        </p:nvSpPr>
        <p:spPr>
          <a:xfrm>
            <a:off x="641163" y="1626700"/>
            <a:ext cx="7992888" cy="4985980"/>
          </a:xfrm>
          <a:prstGeom prst="rect">
            <a:avLst/>
          </a:prstGeom>
          <a:ln>
            <a:noFill/>
          </a:ln>
        </p:spPr>
        <p:txBody>
          <a:bodyPr wrap="square">
            <a:spAutoFit/>
            <a:scene3d>
              <a:camera prst="orthographicFront"/>
              <a:lightRig rig="flat" dir="t">
                <a:rot lat="0" lon="0" rev="18900000"/>
              </a:lightRig>
            </a:scene3d>
            <a:sp3d extrusionH="31750" contourW="6350" prstMaterial="powder">
              <a:contourClr>
                <a:schemeClr val="accent3">
                  <a:tint val="100000"/>
                  <a:shade val="100000"/>
                  <a:satMod val="100000"/>
                  <a:hueMod val="100000"/>
                </a:schemeClr>
              </a:contourClr>
            </a:sp3d>
          </a:bodyPr>
          <a:lstStyle/>
          <a:p>
            <a:r>
              <a:rPr lang="he-IL" sz="2400" b="1" dirty="0" smtClean="0">
                <a:solidFill>
                  <a:srgbClr val="FF0000"/>
                </a:solidFill>
              </a:rPr>
              <a:t>המפעל יתקיים בין התאריכים 26-29/12 (יום ב'-ה' כולל) </a:t>
            </a:r>
          </a:p>
          <a:p>
            <a:r>
              <a:rPr lang="he-IL" sz="2400" b="1" dirty="0" smtClean="0">
                <a:solidFill>
                  <a:srgbClr val="FF0000"/>
                </a:solidFill>
              </a:rPr>
              <a:t>סיום </a:t>
            </a:r>
            <a:r>
              <a:rPr lang="he-IL" sz="2400" b="1" dirty="0">
                <a:solidFill>
                  <a:srgbClr val="FF0000"/>
                </a:solidFill>
              </a:rPr>
              <a:t>הרשמה – יום </a:t>
            </a:r>
            <a:r>
              <a:rPr lang="he-IL" sz="2400" b="1" dirty="0" smtClean="0">
                <a:solidFill>
                  <a:srgbClr val="FF0000"/>
                </a:solidFill>
              </a:rPr>
              <a:t>רביעי  7/12 !!!!!</a:t>
            </a:r>
          </a:p>
          <a:p>
            <a:endParaRPr lang="he-IL" b="1" u="sng" dirty="0" smtClean="0">
              <a:solidFill>
                <a:schemeClr val="accent3"/>
              </a:solidFill>
              <a:latin typeface="Arial" panose="020B0604020202020204" pitchFamily="34" charset="0"/>
              <a:cs typeface="BN Bilbo" pitchFamily="2" charset="-79"/>
            </a:endParaRPr>
          </a:p>
          <a:p>
            <a:r>
              <a:rPr lang="he-IL" b="1" u="sng" dirty="0" smtClean="0">
                <a:solidFill>
                  <a:schemeClr val="accent3"/>
                </a:solidFill>
                <a:latin typeface="Arial" panose="020B0604020202020204" pitchFamily="34" charset="0"/>
                <a:cs typeface="BN Bilbo" pitchFamily="2" charset="-79"/>
              </a:rPr>
              <a:t>אופי הטיול, טיול </a:t>
            </a:r>
            <a:r>
              <a:rPr lang="he-IL" b="1" u="sng" dirty="0">
                <a:solidFill>
                  <a:schemeClr val="accent3"/>
                </a:solidFill>
                <a:latin typeface="Arial" panose="020B0604020202020204" pitchFamily="34" charset="0"/>
                <a:cs typeface="BN Bilbo" pitchFamily="2" charset="-79"/>
              </a:rPr>
              <a:t>נודד:</a:t>
            </a:r>
          </a:p>
          <a:p>
            <a:r>
              <a:rPr lang="he-IL" b="1" dirty="0" smtClean="0">
                <a:solidFill>
                  <a:schemeClr val="accent3"/>
                </a:solidFill>
                <a:latin typeface="Arial" panose="020B0604020202020204" pitchFamily="34" charset="0"/>
                <a:cs typeface="BN Bilbo" pitchFamily="2" charset="-79"/>
              </a:rPr>
              <a:t>טיול </a:t>
            </a:r>
            <a:r>
              <a:rPr lang="he-IL" b="1" dirty="0">
                <a:solidFill>
                  <a:schemeClr val="accent3"/>
                </a:solidFill>
                <a:latin typeface="Arial" panose="020B0604020202020204" pitchFamily="34" charset="0"/>
                <a:cs typeface="BN Bilbo" pitchFamily="2" charset="-79"/>
              </a:rPr>
              <a:t>נודד משמע- מסלול </a:t>
            </a:r>
            <a:r>
              <a:rPr lang="he-IL" b="1" dirty="0" smtClean="0">
                <a:solidFill>
                  <a:schemeClr val="accent3"/>
                </a:solidFill>
                <a:latin typeface="Arial" panose="020B0604020202020204" pitchFamily="34" charset="0"/>
                <a:cs typeface="BN Bilbo" pitchFamily="2" charset="-79"/>
              </a:rPr>
              <a:t>טיול שבו החניכים מטיילים ולנים במקום שונה כל יום ולילה.</a:t>
            </a:r>
          </a:p>
          <a:p>
            <a:r>
              <a:rPr lang="he-IL" b="1" dirty="0" smtClean="0">
                <a:solidFill>
                  <a:schemeClr val="accent3"/>
                </a:solidFill>
                <a:latin typeface="Arial" panose="020B0604020202020204" pitchFamily="34" charset="0"/>
                <a:cs typeface="BN Bilbo" pitchFamily="2" charset="-79"/>
              </a:rPr>
              <a:t>הציוד של החניכים נודד </a:t>
            </a:r>
            <a:r>
              <a:rPr lang="he-IL" b="1" dirty="0">
                <a:solidFill>
                  <a:schemeClr val="accent3"/>
                </a:solidFill>
                <a:latin typeface="Arial" panose="020B0604020202020204" pitchFamily="34" charset="0"/>
                <a:cs typeface="BN Bilbo" pitchFamily="2" charset="-79"/>
              </a:rPr>
              <a:t>באמצעות משאיות ע"י צוות המנהלה. </a:t>
            </a:r>
            <a:endParaRPr lang="he-IL" b="1" dirty="0" smtClean="0">
              <a:solidFill>
                <a:schemeClr val="accent3"/>
              </a:solidFill>
              <a:latin typeface="Arial" panose="020B0604020202020204" pitchFamily="34" charset="0"/>
              <a:cs typeface="BN Bilbo" pitchFamily="2" charset="-79"/>
            </a:endParaRPr>
          </a:p>
          <a:p>
            <a:r>
              <a:rPr lang="he-IL" b="1" dirty="0" smtClean="0">
                <a:solidFill>
                  <a:schemeClr val="accent3"/>
                </a:solidFill>
                <a:latin typeface="Arial" panose="020B0604020202020204" pitchFamily="34" charset="0"/>
                <a:cs typeface="BN Bilbo" pitchFamily="2" charset="-79"/>
              </a:rPr>
              <a:t>מבנה הטיול הינו </a:t>
            </a:r>
            <a:r>
              <a:rPr lang="he-IL" b="1" dirty="0">
                <a:solidFill>
                  <a:schemeClr val="accent3"/>
                </a:solidFill>
                <a:latin typeface="Arial" panose="020B0604020202020204" pitchFamily="34" charset="0"/>
                <a:cs typeface="BN Bilbo" pitchFamily="2" charset="-79"/>
              </a:rPr>
              <a:t>בטור אחד ארצי, כל יום הולכים מחניון הלילה אל החניון </a:t>
            </a:r>
            <a:r>
              <a:rPr lang="he-IL" b="1" dirty="0" smtClean="0">
                <a:solidFill>
                  <a:schemeClr val="accent3"/>
                </a:solidFill>
                <a:latin typeface="Arial" panose="020B0604020202020204" pitchFamily="34" charset="0"/>
                <a:cs typeface="BN Bilbo" pitchFamily="2" charset="-79"/>
              </a:rPr>
              <a:t>הבא,</a:t>
            </a:r>
            <a:endParaRPr lang="he-IL" b="1" dirty="0">
              <a:solidFill>
                <a:schemeClr val="accent3"/>
              </a:solidFill>
              <a:latin typeface="Arial" panose="020B0604020202020204" pitchFamily="34" charset="0"/>
              <a:cs typeface="BN Bilbo" pitchFamily="2" charset="-79"/>
            </a:endParaRPr>
          </a:p>
          <a:p>
            <a:r>
              <a:rPr lang="he-IL" b="1" dirty="0">
                <a:solidFill>
                  <a:schemeClr val="accent3"/>
                </a:solidFill>
                <a:latin typeface="Arial" panose="020B0604020202020204" pitchFamily="34" charset="0"/>
                <a:cs typeface="BN Bilbo" pitchFamily="2" charset="-79"/>
              </a:rPr>
              <a:t>בונים חממות ומכינים ארוחת ערב על מדורות</a:t>
            </a:r>
            <a:r>
              <a:rPr lang="he-IL" b="1" dirty="0" smtClean="0">
                <a:solidFill>
                  <a:schemeClr val="accent3"/>
                </a:solidFill>
                <a:latin typeface="Arial" panose="020B0604020202020204" pitchFamily="34" charset="0"/>
                <a:cs typeface="BN Bilbo" pitchFamily="2" charset="-79"/>
              </a:rPr>
              <a:t>.</a:t>
            </a:r>
          </a:p>
          <a:p>
            <a:endParaRPr lang="he-IL" b="1" u="sng" dirty="0" smtClean="0">
              <a:solidFill>
                <a:schemeClr val="accent3"/>
              </a:solidFill>
              <a:latin typeface="Arial" panose="020B0604020202020204" pitchFamily="34" charset="0"/>
              <a:cs typeface="BN Bilbo" pitchFamily="2" charset="-79"/>
            </a:endParaRPr>
          </a:p>
          <a:p>
            <a:r>
              <a:rPr lang="he-IL" b="1" u="sng" dirty="0">
                <a:solidFill>
                  <a:schemeClr val="accent3"/>
                </a:solidFill>
                <a:latin typeface="Arial" panose="020B0604020202020204" pitchFamily="34" charset="0"/>
                <a:cs typeface="BN Bilbo" pitchFamily="2" charset="-79"/>
              </a:rPr>
              <a:t>המסלולים:</a:t>
            </a:r>
          </a:p>
          <a:p>
            <a:r>
              <a:rPr lang="he-IL" b="1" dirty="0">
                <a:solidFill>
                  <a:schemeClr val="accent3"/>
                </a:solidFill>
                <a:latin typeface="Arial" panose="020B0604020202020204" pitchFamily="34" charset="0"/>
                <a:cs typeface="BN Bilbo" pitchFamily="2" charset="-79"/>
              </a:rPr>
              <a:t>יום ב 26/12 - קליטה: כפר הנוקדים </a:t>
            </a:r>
            <a:r>
              <a:rPr lang="he-IL" b="1" dirty="0" smtClean="0">
                <a:solidFill>
                  <a:schemeClr val="accent3"/>
                </a:solidFill>
                <a:latin typeface="Arial" panose="020B0604020202020204" pitchFamily="34" charset="0"/>
                <a:cs typeface="BN Bilbo" pitchFamily="2" charset="-79"/>
              </a:rPr>
              <a:t>- מסלול</a:t>
            </a:r>
            <a:r>
              <a:rPr lang="he-IL" b="1" dirty="0">
                <a:solidFill>
                  <a:schemeClr val="accent3"/>
                </a:solidFill>
                <a:latin typeface="Arial" panose="020B0604020202020204" pitchFamily="34" charset="0"/>
                <a:cs typeface="BN Bilbo" pitchFamily="2" charset="-79"/>
              </a:rPr>
              <a:t>: הר צפירה ,ברכת צפירה.</a:t>
            </a:r>
          </a:p>
          <a:p>
            <a:r>
              <a:rPr lang="he-IL" b="1" dirty="0">
                <a:solidFill>
                  <a:schemeClr val="accent3"/>
                </a:solidFill>
                <a:latin typeface="Arial" panose="020B0604020202020204" pitchFamily="34" charset="0"/>
                <a:cs typeface="BN Bilbo" pitchFamily="2" charset="-79"/>
              </a:rPr>
              <a:t>חניון לילה: חניון ברכת צפירה</a:t>
            </a:r>
          </a:p>
          <a:p>
            <a:r>
              <a:rPr lang="he-IL" b="1" dirty="0">
                <a:solidFill>
                  <a:schemeClr val="accent3"/>
                </a:solidFill>
                <a:latin typeface="Arial" panose="020B0604020202020204" pitchFamily="34" charset="0"/>
                <a:cs typeface="BN Bilbo" pitchFamily="2" charset="-79"/>
              </a:rPr>
              <a:t>יום ג 27/12 - מסלול: מעבר צאלים, ברכת נעמה, מעלה נעמה.</a:t>
            </a:r>
          </a:p>
          <a:p>
            <a:r>
              <a:rPr lang="he-IL" b="1" dirty="0">
                <a:solidFill>
                  <a:schemeClr val="accent3"/>
                </a:solidFill>
                <a:latin typeface="Arial" panose="020B0604020202020204" pitchFamily="34" charset="0"/>
                <a:cs typeface="BN Bilbo" pitchFamily="2" charset="-79"/>
              </a:rPr>
              <a:t>חניון לילה: חניון ברכת צפירה</a:t>
            </a:r>
          </a:p>
          <a:p>
            <a:r>
              <a:rPr lang="he-IL" b="1" dirty="0">
                <a:solidFill>
                  <a:schemeClr val="accent3"/>
                </a:solidFill>
                <a:latin typeface="Arial" panose="020B0604020202020204" pitchFamily="34" charset="0"/>
                <a:cs typeface="BN Bilbo" pitchFamily="2" charset="-79"/>
              </a:rPr>
              <a:t>יום ד 28/12 - מסלול: הר נמר, מעלה נמר, עין נמר, נחל צאלים, גיא סלעים.</a:t>
            </a:r>
          </a:p>
          <a:p>
            <a:r>
              <a:rPr lang="he-IL" b="1" dirty="0">
                <a:solidFill>
                  <a:schemeClr val="accent3"/>
                </a:solidFill>
                <a:latin typeface="Arial" panose="020B0604020202020204" pitchFamily="34" charset="0"/>
                <a:cs typeface="BN Bilbo" pitchFamily="2" charset="-79"/>
              </a:rPr>
              <a:t>נחל צאלים</a:t>
            </a:r>
            <a:r>
              <a:rPr lang="he-IL" b="1" dirty="0" smtClean="0">
                <a:solidFill>
                  <a:schemeClr val="accent3"/>
                </a:solidFill>
                <a:latin typeface="Arial" panose="020B0604020202020204" pitchFamily="34" charset="0"/>
                <a:cs typeface="BN Bilbo" pitchFamily="2" charset="-79"/>
              </a:rPr>
              <a:t>. חניון </a:t>
            </a:r>
            <a:r>
              <a:rPr lang="he-IL" b="1" dirty="0">
                <a:solidFill>
                  <a:schemeClr val="accent3"/>
                </a:solidFill>
                <a:latin typeface="Arial" panose="020B0604020202020204" pitchFamily="34" charset="0"/>
                <a:cs typeface="BN Bilbo" pitchFamily="2" charset="-79"/>
              </a:rPr>
              <a:t>לילה: חניון צאלים.</a:t>
            </a:r>
          </a:p>
          <a:p>
            <a:r>
              <a:rPr lang="he-IL" b="1" dirty="0">
                <a:solidFill>
                  <a:schemeClr val="accent3"/>
                </a:solidFill>
                <a:latin typeface="Arial" panose="020B0604020202020204" pitchFamily="34" charset="0"/>
                <a:cs typeface="BN Bilbo" pitchFamily="2" charset="-79"/>
              </a:rPr>
              <a:t>יום ה 29/12 - מסלול: חניון צאלים למצדה </a:t>
            </a:r>
            <a:r>
              <a:rPr lang="he-IL" b="1" dirty="0" err="1" smtClean="0">
                <a:solidFill>
                  <a:schemeClr val="accent3"/>
                </a:solidFill>
                <a:latin typeface="Arial" panose="020B0604020202020204" pitchFamily="34" charset="0"/>
                <a:cs typeface="BN Bilbo" pitchFamily="2" charset="-79"/>
              </a:rPr>
              <a:t>מזרחופיזור</a:t>
            </a:r>
            <a:r>
              <a:rPr lang="he-IL" b="1" dirty="0" smtClean="0">
                <a:solidFill>
                  <a:schemeClr val="accent3"/>
                </a:solidFill>
                <a:latin typeface="Arial" panose="020B0604020202020204" pitchFamily="34" charset="0"/>
                <a:cs typeface="BN Bilbo" pitchFamily="2" charset="-79"/>
              </a:rPr>
              <a:t> </a:t>
            </a:r>
            <a:r>
              <a:rPr lang="he-IL" b="1" dirty="0">
                <a:solidFill>
                  <a:schemeClr val="accent3"/>
                </a:solidFill>
                <a:latin typeface="Arial" panose="020B0604020202020204" pitchFamily="34" charset="0"/>
                <a:cs typeface="BN Bilbo" pitchFamily="2" charset="-79"/>
              </a:rPr>
              <a:t>במצדה מזרח</a:t>
            </a:r>
            <a:r>
              <a:rPr lang="he-IL" dirty="0"/>
              <a:t>.</a:t>
            </a:r>
            <a:endParaRPr lang="he-IL" b="1" dirty="0">
              <a:solidFill>
                <a:schemeClr val="accent3"/>
              </a:solidFill>
              <a:latin typeface="Arial" panose="020B0604020202020204" pitchFamily="34" charset="0"/>
              <a:cs typeface="BN Bilbo" pitchFamily="2" charset="-79"/>
            </a:endParaRPr>
          </a:p>
        </p:txBody>
      </p:sp>
      <p:pic>
        <p:nvPicPr>
          <p:cNvPr id="1028" name="Picture 4" descr="C:\Users\tal\Desktop\חנוכיה.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459" y="428139"/>
            <a:ext cx="974767" cy="838317"/>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tal\Desktop\חנוכיה.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469674"/>
            <a:ext cx="1080120" cy="83831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rot="19495685">
            <a:off x="-71025" y="3755605"/>
            <a:ext cx="2461420" cy="2092881"/>
          </a:xfrm>
          <a:prstGeom prst="rect">
            <a:avLst/>
          </a:prstGeom>
          <a:noFill/>
          <a:ln w="12700">
            <a:solidFill>
              <a:schemeClr val="accent5">
                <a:lumMod val="60000"/>
                <a:lumOff val="40000"/>
              </a:schemeClr>
            </a:solidFill>
          </a:ln>
        </p:spPr>
        <p:txBody>
          <a:bodyPr wrap="square" rtlCol="1">
            <a:spAutoFit/>
          </a:bodyPr>
          <a:lstStyle/>
          <a:p>
            <a:r>
              <a:rPr lang="he-IL" b="1" i="1" u="sng" dirty="0" smtClean="0">
                <a:solidFill>
                  <a:schemeClr val="tx2">
                    <a:lumMod val="40000"/>
                    <a:lumOff val="60000"/>
                  </a:schemeClr>
                </a:solidFill>
              </a:rPr>
              <a:t>עלויות:</a:t>
            </a:r>
          </a:p>
          <a:p>
            <a:r>
              <a:rPr lang="he-IL" sz="2000" b="1" dirty="0" smtClean="0">
                <a:solidFill>
                  <a:schemeClr val="tx2">
                    <a:lumMod val="40000"/>
                    <a:lumOff val="60000"/>
                  </a:schemeClr>
                </a:solidFill>
              </a:rPr>
              <a:t>י-יא  600 ₪ </a:t>
            </a:r>
          </a:p>
          <a:p>
            <a:r>
              <a:rPr lang="he-IL" sz="2000" b="1" dirty="0" err="1" smtClean="0">
                <a:solidFill>
                  <a:schemeClr val="tx2">
                    <a:lumMod val="40000"/>
                    <a:lumOff val="60000"/>
                  </a:schemeClr>
                </a:solidFill>
              </a:rPr>
              <a:t>יב</a:t>
            </a:r>
            <a:r>
              <a:rPr lang="he-IL" sz="2000" b="1" dirty="0">
                <a:solidFill>
                  <a:schemeClr val="tx2">
                    <a:lumMod val="40000"/>
                    <a:lumOff val="60000"/>
                  </a:schemeClr>
                </a:solidFill>
              </a:rPr>
              <a:t> </a:t>
            </a:r>
            <a:r>
              <a:rPr lang="he-IL" sz="2000" b="1" dirty="0" smtClean="0">
                <a:solidFill>
                  <a:schemeClr val="tx2">
                    <a:lumMod val="40000"/>
                    <a:lumOff val="60000"/>
                  </a:schemeClr>
                </a:solidFill>
              </a:rPr>
              <a:t>500 ₪ </a:t>
            </a:r>
          </a:p>
          <a:p>
            <a:r>
              <a:rPr lang="he-IL" b="1" dirty="0" smtClean="0">
                <a:solidFill>
                  <a:schemeClr val="tx2">
                    <a:lumMod val="40000"/>
                    <a:lumOff val="60000"/>
                  </a:schemeClr>
                </a:solidFill>
              </a:rPr>
              <a:t>התשלום דרך </a:t>
            </a:r>
            <a:r>
              <a:rPr lang="he-IL" b="1" dirty="0" err="1" smtClean="0">
                <a:solidFill>
                  <a:schemeClr val="tx2">
                    <a:lumMod val="40000"/>
                    <a:lumOff val="60000"/>
                  </a:schemeClr>
                </a:solidFill>
              </a:rPr>
              <a:t>המיניפיי</a:t>
            </a:r>
            <a:r>
              <a:rPr lang="he-IL" b="1" dirty="0" smtClean="0">
                <a:solidFill>
                  <a:schemeClr val="tx2">
                    <a:lumMod val="40000"/>
                    <a:lumOff val="60000"/>
                  </a:schemeClr>
                </a:solidFill>
              </a:rPr>
              <a:t>...</a:t>
            </a:r>
          </a:p>
          <a:p>
            <a:r>
              <a:rPr lang="he-IL" dirty="0" smtClean="0">
                <a:solidFill>
                  <a:schemeClr val="tx2">
                    <a:lumMod val="40000"/>
                    <a:lumOff val="60000"/>
                  </a:schemeClr>
                </a:solidFill>
              </a:rPr>
              <a:t>לכל שאלה ניתן לפנות </a:t>
            </a:r>
            <a:r>
              <a:rPr lang="he-IL" dirty="0" err="1" smtClean="0">
                <a:solidFill>
                  <a:schemeClr val="tx2">
                    <a:lumMod val="40000"/>
                    <a:lumOff val="60000"/>
                  </a:schemeClr>
                </a:solidFill>
              </a:rPr>
              <a:t>לגרעינרים</a:t>
            </a:r>
            <a:r>
              <a:rPr lang="he-IL" dirty="0" smtClean="0">
                <a:solidFill>
                  <a:schemeClr val="tx2">
                    <a:lumMod val="40000"/>
                    <a:lumOff val="60000"/>
                  </a:schemeClr>
                </a:solidFill>
              </a:rPr>
              <a:t> או לטל רכזת בני המושבים (: </a:t>
            </a:r>
            <a:endParaRPr lang="he-IL" dirty="0">
              <a:solidFill>
                <a:schemeClr val="tx2">
                  <a:lumMod val="40000"/>
                  <a:lumOff val="60000"/>
                </a:schemeClr>
              </a:solidFill>
            </a:endParaRPr>
          </a:p>
        </p:txBody>
      </p:sp>
      <p:pic>
        <p:nvPicPr>
          <p:cNvPr id="2050" name="Picture 2" descr="C:\Users\tal\Desktop\110px-Bney_hamoshavim.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152" y="260648"/>
            <a:ext cx="837496" cy="117330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tal\Desktop\gilboa 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07991" y="293049"/>
            <a:ext cx="1312481" cy="114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601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pic>
        <p:nvPicPr>
          <p:cNvPr id="3" name="Picture 2" descr="C:\Users\tal\AppData\Local\Microsoft\Windows\Temporary Internet Files\Content.IE5\K0PNY5X9\250px-Dune_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5" y="3047"/>
            <a:ext cx="9144000" cy="68762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87743" y="548680"/>
            <a:ext cx="7776864" cy="6032421"/>
          </a:xfrm>
          <a:prstGeom prst="rect">
            <a:avLst/>
          </a:prstGeom>
          <a:noFill/>
          <a:ln>
            <a:noFill/>
          </a:ln>
        </p:spPr>
        <p:txBody>
          <a:bodyPr wrap="square" rtlCol="1">
            <a:spAutoFit/>
          </a:bodyPr>
          <a:lstStyle/>
          <a:p>
            <a:endParaRPr lang="he-IL" b="1" dirty="0" smtClean="0">
              <a:ln/>
              <a:solidFill>
                <a:srgbClr val="7030A0"/>
              </a:solidFill>
            </a:endParaRPr>
          </a:p>
          <a:p>
            <a:r>
              <a:rPr lang="he-IL" b="1" dirty="0" smtClean="0">
                <a:ln/>
                <a:solidFill>
                  <a:srgbClr val="7030A0"/>
                </a:solidFill>
                <a:latin typeface="Arial" panose="020B0604020202020204" pitchFamily="34" charset="0"/>
                <a:cs typeface="BN Bilbo" pitchFamily="2" charset="-79"/>
              </a:rPr>
              <a:t>חשוב לציין כי אופי הטיול הינו </a:t>
            </a:r>
            <a:r>
              <a:rPr lang="he-IL" b="1" dirty="0" smtClean="0">
                <a:ln/>
                <a:solidFill>
                  <a:srgbClr val="00B050"/>
                </a:solidFill>
                <a:latin typeface="Arial" panose="020B0604020202020204" pitchFamily="34" charset="0"/>
                <a:cs typeface="BN Bilbo" pitchFamily="2" charset="-79"/>
              </a:rPr>
              <a:t>"טיול שטח" </a:t>
            </a:r>
            <a:r>
              <a:rPr lang="he-IL" b="1" dirty="0" smtClean="0">
                <a:ln/>
                <a:solidFill>
                  <a:srgbClr val="7030A0"/>
                </a:solidFill>
                <a:latin typeface="Arial" panose="020B0604020202020204" pitchFamily="34" charset="0"/>
                <a:cs typeface="BN Bilbo" pitchFamily="2" charset="-79"/>
              </a:rPr>
              <a:t>עם הליכה מרובה במשך היום ותנאי השטח הם רחוקים מהגדרת ציוויליזציה....... בנוסף, מזג האוויר הינו קיצוני ביום (חם מאד, כאילו מדבר....) ובלילה (קפוא) ויש להיערך לכך מבחינת ציוד החניכים ולוודא שהם מבינים מה זה קור של דצמבר במדבר!   </a:t>
            </a:r>
          </a:p>
          <a:p>
            <a:endParaRPr lang="he-IL" b="1" u="sng" dirty="0" smtClean="0">
              <a:ln/>
              <a:solidFill>
                <a:srgbClr val="7030A0"/>
              </a:solidFill>
              <a:latin typeface="Arial" panose="020B0604020202020204" pitchFamily="34" charset="0"/>
              <a:cs typeface="BN Bilbo" pitchFamily="2" charset="-79"/>
            </a:endParaRPr>
          </a:p>
          <a:p>
            <a:r>
              <a:rPr lang="he-IL" sz="2000" b="1" u="sng" dirty="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ציוד לחניכים: </a:t>
            </a:r>
          </a:p>
          <a:p>
            <a:r>
              <a:rPr lang="he-IL" sz="2000" b="1" dirty="0">
                <a:ln/>
                <a:effectLst>
                  <a:glow rad="101600">
                    <a:schemeClr val="accent5">
                      <a:satMod val="175000"/>
                      <a:alpha val="40000"/>
                    </a:schemeClr>
                  </a:glow>
                </a:effectLst>
                <a:latin typeface="Arial" panose="020B0604020202020204" pitchFamily="34" charset="0"/>
                <a:cs typeface="BN Bilbo" pitchFamily="2" charset="-79"/>
              </a:rPr>
              <a:t>תיק גב למסלולים , נעליים גבוהות, כובע, 4.5 ליטר מים, בגדים חמים מאוד ללילה,</a:t>
            </a:r>
          </a:p>
          <a:p>
            <a:r>
              <a:rPr lang="he-IL" sz="2000" b="1" dirty="0">
                <a:ln/>
                <a:effectLst>
                  <a:glow rad="101600">
                    <a:schemeClr val="accent5">
                      <a:satMod val="175000"/>
                      <a:alpha val="40000"/>
                    </a:schemeClr>
                  </a:glow>
                </a:effectLst>
                <a:latin typeface="Arial" panose="020B0604020202020204" pitchFamily="34" charset="0"/>
                <a:cs typeface="BN Bilbo" pitchFamily="2" charset="-79"/>
              </a:rPr>
              <a:t>שק שינה (דגש על שק שינה איכותי לחורף!), מזרן שטח, אוכל עד הערב, פנס,</a:t>
            </a:r>
          </a:p>
          <a:p>
            <a:r>
              <a:rPr lang="he-IL" sz="2000" b="1" dirty="0">
                <a:ln/>
                <a:effectLst>
                  <a:glow rad="101600">
                    <a:schemeClr val="accent5">
                      <a:satMod val="175000"/>
                      <a:alpha val="40000"/>
                    </a:schemeClr>
                  </a:glow>
                </a:effectLst>
                <a:latin typeface="Arial" panose="020B0604020202020204" pitchFamily="34" charset="0"/>
                <a:cs typeface="BN Bilbo" pitchFamily="2" charset="-79"/>
              </a:rPr>
              <a:t>חשוב- ביגוד חם כולל כפפות, כובע צמר, פליז איכותי או מעיל טוב, גטקס וכמובן</a:t>
            </a:r>
          </a:p>
          <a:p>
            <a:r>
              <a:rPr lang="he-IL" sz="2000" b="1" dirty="0" err="1">
                <a:ln/>
                <a:effectLst>
                  <a:glow rad="101600">
                    <a:schemeClr val="accent5">
                      <a:satMod val="175000"/>
                      <a:alpha val="40000"/>
                    </a:schemeClr>
                  </a:glow>
                </a:effectLst>
                <a:latin typeface="Arial" panose="020B0604020202020204" pitchFamily="34" charset="0"/>
                <a:cs typeface="BN Bilbo" pitchFamily="2" charset="-79"/>
              </a:rPr>
              <a:t>קפוצונים</a:t>
            </a:r>
            <a:r>
              <a:rPr lang="he-IL" sz="2000" b="1" dirty="0">
                <a:ln/>
                <a:effectLst>
                  <a:glow rad="101600">
                    <a:schemeClr val="accent5">
                      <a:satMod val="175000"/>
                      <a:alpha val="40000"/>
                    </a:schemeClr>
                  </a:glow>
                </a:effectLst>
                <a:latin typeface="Arial" panose="020B0604020202020204" pitchFamily="34" charset="0"/>
                <a:cs typeface="BN Bilbo" pitchFamily="2" charset="-79"/>
              </a:rPr>
              <a:t> וכדומה. כמו כן מומלץ להביא שמיכת פליז דקה זה משדרג את </a:t>
            </a:r>
            <a:r>
              <a:rPr lang="he-IL" sz="2000" b="1" dirty="0" err="1">
                <a:ln/>
                <a:effectLst>
                  <a:glow rad="101600">
                    <a:schemeClr val="accent5">
                      <a:satMod val="175000"/>
                      <a:alpha val="40000"/>
                    </a:schemeClr>
                  </a:glow>
                </a:effectLst>
                <a:latin typeface="Arial" panose="020B0604020202020204" pitchFamily="34" charset="0"/>
                <a:cs typeface="BN Bilbo" pitchFamily="2" charset="-79"/>
              </a:rPr>
              <a:t>השק"ש</a:t>
            </a:r>
            <a:r>
              <a:rPr lang="he-IL" sz="2000" b="1" dirty="0">
                <a:ln/>
                <a:effectLst>
                  <a:glow rad="101600">
                    <a:schemeClr val="accent5">
                      <a:satMod val="175000"/>
                      <a:alpha val="40000"/>
                    </a:schemeClr>
                  </a:glow>
                </a:effectLst>
                <a:latin typeface="Arial" panose="020B0604020202020204" pitchFamily="34" charset="0"/>
                <a:cs typeface="BN Bilbo" pitchFamily="2" charset="-79"/>
              </a:rPr>
              <a:t> פלאים</a:t>
            </a:r>
            <a:r>
              <a:rPr lang="he-IL" sz="2000" b="1" dirty="0" smtClean="0">
                <a:ln/>
                <a:effectLst>
                  <a:glow rad="101600">
                    <a:schemeClr val="accent5">
                      <a:satMod val="175000"/>
                      <a:alpha val="40000"/>
                    </a:schemeClr>
                  </a:glow>
                </a:effectLst>
                <a:latin typeface="Arial" panose="020B0604020202020204" pitchFamily="34" charset="0"/>
                <a:cs typeface="BN Bilbo" pitchFamily="2" charset="-79"/>
              </a:rPr>
              <a:t>.</a:t>
            </a:r>
            <a:endParaRPr lang="he-IL" sz="2000" b="1" dirty="0" smtClean="0">
              <a:ln/>
              <a:latin typeface="Arial" panose="020B0604020202020204" pitchFamily="34" charset="0"/>
              <a:cs typeface="BN Bilbo" pitchFamily="2" charset="-79"/>
            </a:endParaRPr>
          </a:p>
          <a:p>
            <a:r>
              <a:rPr lang="he-IL" b="1" dirty="0" smtClean="0">
                <a:ln/>
                <a:solidFill>
                  <a:schemeClr val="accent3"/>
                </a:solidFill>
                <a:latin typeface="Arial" panose="020B0604020202020204" pitchFamily="34" charset="0"/>
                <a:cs typeface="BN Bilbo" pitchFamily="2" charset="-79"/>
              </a:rPr>
              <a:t>************--</a:t>
            </a:r>
            <a:r>
              <a:rPr lang="he-IL" sz="2000" b="1" dirty="0" smtClean="0">
                <a:ln w="24500" cmpd="dbl">
                  <a:noFill/>
                  <a:prstDash val="solid"/>
                  <a:miter lim="800000"/>
                </a:ln>
                <a:solidFill>
                  <a:srgbClr val="FF0000"/>
                </a:solidFill>
                <a:effectLst>
                  <a:outerShdw blurRad="38100" dist="38100" dir="7020000" algn="tl">
                    <a:srgbClr val="000000">
                      <a:alpha val="35000"/>
                    </a:srgbClr>
                  </a:outerShdw>
                </a:effectLst>
                <a:latin typeface="Arial" panose="020B0604020202020204" pitchFamily="34" charset="0"/>
                <a:cs typeface="BN Bilbo" pitchFamily="2" charset="-79"/>
              </a:rPr>
              <a:t>אסור </a:t>
            </a:r>
            <a:r>
              <a:rPr lang="he-IL" sz="2000" b="1" dirty="0">
                <a:ln w="24500" cmpd="dbl">
                  <a:noFill/>
                  <a:prstDash val="solid"/>
                  <a:miter lim="800000"/>
                </a:ln>
                <a:solidFill>
                  <a:srgbClr val="FF0000"/>
                </a:solidFill>
                <a:effectLst>
                  <a:outerShdw blurRad="38100" dist="38100" dir="7020000" algn="tl">
                    <a:srgbClr val="000000">
                      <a:alpha val="35000"/>
                    </a:srgbClr>
                  </a:outerShdw>
                </a:effectLst>
                <a:latin typeface="Arial" panose="020B0604020202020204" pitchFamily="34" charset="0"/>
                <a:cs typeface="BN Bilbo" pitchFamily="2" charset="-79"/>
              </a:rPr>
              <a:t>במפורש </a:t>
            </a:r>
            <a:r>
              <a:rPr lang="he-IL" b="1" dirty="0" smtClean="0">
                <a:ln/>
                <a:solidFill>
                  <a:schemeClr val="accent3"/>
                </a:solidFill>
                <a:latin typeface="Arial" panose="020B0604020202020204" pitchFamily="34" charset="0"/>
                <a:cs typeface="BN Bilbo" pitchFamily="2" charset="-79"/>
              </a:rPr>
              <a:t>--להביא מזרנים עבים לטיול!!!! אך ורק מזרני שטח דקים (כמו מזרן יוגה). הסיבות הן לוגיסטיות, אין מספיק מקום לאחסן, להוביל, להלין כמות כזו של מזרנים גדולים. </a:t>
            </a:r>
          </a:p>
          <a:p>
            <a:r>
              <a:rPr lang="he-IL" sz="2000" b="1" dirty="0" smtClean="0">
                <a:ln w="24500" cmpd="dbl">
                  <a:noFill/>
                  <a:prstDash val="solid"/>
                  <a:miter lim="800000"/>
                </a:ln>
                <a:solidFill>
                  <a:srgbClr val="FF0000"/>
                </a:solidFill>
                <a:effectLst>
                  <a:glow rad="101600">
                    <a:schemeClr val="accent3">
                      <a:satMod val="175000"/>
                      <a:alpha val="40000"/>
                    </a:schemeClr>
                  </a:glow>
                  <a:outerShdw blurRad="38100" dist="38100" dir="7020000" algn="tl">
                    <a:srgbClr val="000000">
                      <a:alpha val="35000"/>
                    </a:srgbClr>
                  </a:outerShdw>
                </a:effectLst>
                <a:latin typeface="Arial" panose="020B0604020202020204" pitchFamily="34" charset="0"/>
                <a:cs typeface="BN Bilbo" pitchFamily="2" charset="-79"/>
              </a:rPr>
              <a:t>חניך שיביא </a:t>
            </a:r>
            <a:r>
              <a:rPr lang="he-IL" sz="2000" b="1" dirty="0" err="1" smtClean="0">
                <a:ln w="24500" cmpd="dbl">
                  <a:noFill/>
                  <a:prstDash val="solid"/>
                  <a:miter lim="800000"/>
                </a:ln>
                <a:solidFill>
                  <a:srgbClr val="FF0000"/>
                </a:solidFill>
                <a:effectLst>
                  <a:glow rad="101600">
                    <a:schemeClr val="accent3">
                      <a:satMod val="175000"/>
                      <a:alpha val="40000"/>
                    </a:schemeClr>
                  </a:glow>
                  <a:outerShdw blurRad="38100" dist="38100" dir="7020000" algn="tl">
                    <a:srgbClr val="000000">
                      <a:alpha val="35000"/>
                    </a:srgbClr>
                  </a:outerShdw>
                </a:effectLst>
                <a:latin typeface="Arial" panose="020B0604020202020204" pitchFamily="34" charset="0"/>
                <a:cs typeface="BN Bilbo" pitchFamily="2" charset="-79"/>
              </a:rPr>
              <a:t>איתו</a:t>
            </a:r>
            <a:r>
              <a:rPr lang="he-IL" sz="2000" b="1" dirty="0" smtClean="0">
                <a:ln w="24500" cmpd="dbl">
                  <a:noFill/>
                  <a:prstDash val="solid"/>
                  <a:miter lim="800000"/>
                </a:ln>
                <a:solidFill>
                  <a:srgbClr val="FF0000"/>
                </a:solidFill>
                <a:effectLst>
                  <a:glow rad="101600">
                    <a:schemeClr val="accent3">
                      <a:satMod val="175000"/>
                      <a:alpha val="40000"/>
                    </a:schemeClr>
                  </a:glow>
                  <a:outerShdw blurRad="38100" dist="38100" dir="7020000" algn="tl">
                    <a:srgbClr val="000000">
                      <a:alpha val="35000"/>
                    </a:srgbClr>
                  </a:outerShdw>
                </a:effectLst>
                <a:latin typeface="Arial" panose="020B0604020202020204" pitchFamily="34" charset="0"/>
                <a:cs typeface="BN Bilbo" pitchFamily="2" charset="-79"/>
              </a:rPr>
              <a:t> מזרן גדול, יצטרך לתרום אותו לתושבי מדבר יהודה!!! </a:t>
            </a:r>
          </a:p>
          <a:p>
            <a:endParaRPr lang="he-IL" sz="2000" b="1" dirty="0" smtClean="0">
              <a:ln w="24500" cmpd="dbl">
                <a:noFill/>
                <a:prstDash val="solid"/>
                <a:miter lim="800000"/>
              </a:ln>
              <a:solidFill>
                <a:srgbClr val="FF0000"/>
              </a:solidFill>
              <a:effectLst>
                <a:glow rad="101600">
                  <a:schemeClr val="accent3">
                    <a:satMod val="175000"/>
                    <a:alpha val="40000"/>
                  </a:schemeClr>
                </a:glow>
                <a:outerShdw blurRad="38100" dist="38100" dir="7020000" algn="tl">
                  <a:srgbClr val="000000">
                    <a:alpha val="35000"/>
                  </a:srgbClr>
                </a:outerShdw>
              </a:effectLst>
              <a:latin typeface="Arial" panose="020B0604020202020204" pitchFamily="34" charset="0"/>
              <a:cs typeface="BN Bilbo" pitchFamily="2" charset="-79"/>
            </a:endParaRPr>
          </a:p>
          <a:p>
            <a:r>
              <a:rPr lang="he-IL" sz="2000" b="1" dirty="0" smtClean="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הטיול הנודד והמדבר נטול הציוויליזציה יוצרים חווית טיול ייחודית – חווית טיול </a:t>
            </a:r>
            <a:r>
              <a:rPr lang="he-IL" sz="2000" b="1" dirty="0" err="1" smtClean="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אמיתי</a:t>
            </a:r>
            <a:r>
              <a:rPr lang="he-IL" sz="2000" b="1" dirty="0" smtClean="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 של טבע, נופים </a:t>
            </a:r>
            <a:r>
              <a:rPr lang="he-IL" sz="2000" b="1" dirty="0" err="1" smtClean="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עוצרי</a:t>
            </a:r>
            <a:r>
              <a:rPr lang="he-IL" sz="2000" b="1" dirty="0" smtClean="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 נשימה ,מדורות, כוכבים, שירה, גיטרה ואתגרים.....</a:t>
            </a:r>
          </a:p>
          <a:p>
            <a:r>
              <a:rPr lang="he-IL" sz="2000" b="1" dirty="0" smtClean="0">
                <a:ln/>
                <a:solidFill>
                  <a:srgbClr val="002060"/>
                </a:solidFill>
                <a:effectLst>
                  <a:glow rad="101600">
                    <a:schemeClr val="accent5">
                      <a:satMod val="175000"/>
                      <a:alpha val="40000"/>
                    </a:schemeClr>
                  </a:glow>
                </a:effectLst>
                <a:latin typeface="Arial" panose="020B0604020202020204" pitchFamily="34" charset="0"/>
                <a:cs typeface="BN Bilbo" pitchFamily="2" charset="-79"/>
              </a:rPr>
              <a:t>בני המושבים מזמינים אתכם להצטרף אלינו לטיול וכמובן להפיץ את המידע להורים בישוב (: </a:t>
            </a:r>
            <a:endParaRPr lang="he-IL" sz="2000" b="1" dirty="0">
              <a:ln/>
              <a:solidFill>
                <a:srgbClr val="002060"/>
              </a:solidFill>
              <a:effectLst>
                <a:glow rad="101600">
                  <a:schemeClr val="accent5">
                    <a:satMod val="175000"/>
                    <a:alpha val="40000"/>
                  </a:schemeClr>
                </a:glow>
              </a:effectLst>
              <a:latin typeface="Arial" panose="020B0604020202020204" pitchFamily="34" charset="0"/>
              <a:cs typeface="BN Bilbo" pitchFamily="2" charset="-79"/>
            </a:endParaRPr>
          </a:p>
        </p:txBody>
      </p:sp>
      <p:pic>
        <p:nvPicPr>
          <p:cNvPr id="5" name="Picture 2" descr="C:\Users\tal\Desktop\110px-Bney_hamoshavim.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16632"/>
            <a:ext cx="796230" cy="1592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552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1026" name="Picture 2" descr="C:\Users\tal\Desktop\screenshot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871"/>
            <a:ext cx="3131840" cy="2347537"/>
          </a:xfrm>
          <a:prstGeom prst="rect">
            <a:avLst/>
          </a:prstGeom>
          <a:noFill/>
          <a:extLst>
            <a:ext uri="{909E8E84-426E-40DD-AFC4-6F175D3DCCD1}">
              <a14:hiddenFill xmlns:a14="http://schemas.microsoft.com/office/drawing/2010/main">
                <a:solidFill>
                  <a:srgbClr val="FFFFFF"/>
                </a:solidFill>
              </a14:hiddenFill>
            </a:ext>
          </a:extLst>
        </p:spPr>
      </p:pic>
      <p:sp>
        <p:nvSpPr>
          <p:cNvPr id="2" name="כותרת 1"/>
          <p:cNvSpPr>
            <a:spLocks noGrp="1"/>
          </p:cNvSpPr>
          <p:nvPr>
            <p:ph type="title"/>
          </p:nvPr>
        </p:nvSpPr>
        <p:spPr>
          <a:xfrm>
            <a:off x="914400" y="260648"/>
            <a:ext cx="8229600" cy="922114"/>
          </a:xfrm>
        </p:spPr>
        <p:txBody>
          <a:bodyPr/>
          <a:lstStyle/>
          <a:p>
            <a:r>
              <a:rPr lang="he-IL" b="1" u="sng" dirty="0" smtClean="0">
                <a:solidFill>
                  <a:schemeClr val="tx2"/>
                </a:solidFill>
              </a:rPr>
              <a:t>מסע מנהיגים ט' </a:t>
            </a:r>
            <a:endParaRPr lang="he-IL" b="1" u="sng" dirty="0">
              <a:solidFill>
                <a:schemeClr val="tx2"/>
              </a:solidFill>
            </a:endParaRPr>
          </a:p>
        </p:txBody>
      </p:sp>
      <p:pic>
        <p:nvPicPr>
          <p:cNvPr id="5" name="Picture 3" descr="C:\Users\tal\Desktop\gilboa 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6336" y="116632"/>
            <a:ext cx="1456497" cy="87989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tal\Desktop\110px-Bney_hamoshavim.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79" y="1304499"/>
            <a:ext cx="509974" cy="101994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tal\Desktop\110px-Bney_hamoshavim.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013176"/>
            <a:ext cx="796230" cy="1592460"/>
          </a:xfrm>
          <a:prstGeom prst="rect">
            <a:avLst/>
          </a:prstGeom>
          <a:noFill/>
          <a:extLst>
            <a:ext uri="{909E8E84-426E-40DD-AFC4-6F175D3DCCD1}">
              <a14:hiddenFill xmlns:a14="http://schemas.microsoft.com/office/drawing/2010/main">
                <a:solidFill>
                  <a:srgbClr val="FFFFFF"/>
                </a:solidFill>
              </a14:hiddenFill>
            </a:ext>
          </a:extLst>
        </p:spPr>
      </p:pic>
      <p:sp>
        <p:nvSpPr>
          <p:cNvPr id="3" name="מלבן 2"/>
          <p:cNvSpPr/>
          <p:nvPr/>
        </p:nvSpPr>
        <p:spPr>
          <a:xfrm>
            <a:off x="3325763" y="1038769"/>
            <a:ext cx="5674221" cy="5355312"/>
          </a:xfrm>
          <a:prstGeom prst="rect">
            <a:avLst/>
          </a:prstGeom>
        </p:spPr>
        <p:txBody>
          <a:bodyPr wrap="square">
            <a:spAutoFit/>
          </a:bodyPr>
          <a:lstStyle/>
          <a:p>
            <a:r>
              <a:rPr lang="he-IL" b="1" dirty="0" smtClean="0">
                <a:solidFill>
                  <a:schemeClr val="tx2"/>
                </a:solidFill>
              </a:rPr>
              <a:t>כחלק מתהליך ט' השנתי, תלמידי שכבת ט' מוזמנים לקחת חלק ב"מסע מנהיגים" תשע"ז....</a:t>
            </a:r>
          </a:p>
          <a:p>
            <a:r>
              <a:rPr lang="he-IL" b="1" dirty="0" smtClean="0">
                <a:solidFill>
                  <a:schemeClr val="tx2"/>
                </a:solidFill>
              </a:rPr>
              <a:t> מבנה </a:t>
            </a:r>
            <a:r>
              <a:rPr lang="he-IL" b="1" dirty="0">
                <a:solidFill>
                  <a:schemeClr val="tx2"/>
                </a:solidFill>
              </a:rPr>
              <a:t>טיול: </a:t>
            </a:r>
            <a:r>
              <a:rPr lang="he-IL" dirty="0">
                <a:solidFill>
                  <a:schemeClr val="tx2"/>
                </a:solidFill>
              </a:rPr>
              <a:t>טיול נודד בטור אחד ארצי, בקבוצות מועצתיות. </a:t>
            </a:r>
            <a:endParaRPr lang="he-IL" dirty="0" smtClean="0">
              <a:solidFill>
                <a:schemeClr val="tx2"/>
              </a:solidFill>
            </a:endParaRPr>
          </a:p>
          <a:p>
            <a:r>
              <a:rPr lang="he-IL" dirty="0" smtClean="0">
                <a:solidFill>
                  <a:schemeClr val="tx2"/>
                </a:solidFill>
              </a:rPr>
              <a:t>כל </a:t>
            </a:r>
            <a:r>
              <a:rPr lang="he-IL" dirty="0">
                <a:solidFill>
                  <a:schemeClr val="tx2"/>
                </a:solidFill>
              </a:rPr>
              <a:t>יום </a:t>
            </a:r>
            <a:r>
              <a:rPr lang="he-IL" dirty="0" smtClean="0">
                <a:solidFill>
                  <a:schemeClr val="tx2"/>
                </a:solidFill>
              </a:rPr>
              <a:t>הולכים מחניון </a:t>
            </a:r>
            <a:r>
              <a:rPr lang="he-IL" dirty="0">
                <a:solidFill>
                  <a:schemeClr val="tx2"/>
                </a:solidFill>
              </a:rPr>
              <a:t>הלילה אל החניון הבא בונים חממות ומכינים ארוחת ערב על מדורות</a:t>
            </a:r>
            <a:r>
              <a:rPr lang="he-IL" dirty="0" smtClean="0">
                <a:solidFill>
                  <a:schemeClr val="tx2"/>
                </a:solidFill>
              </a:rPr>
              <a:t>.</a:t>
            </a:r>
          </a:p>
          <a:p>
            <a:endParaRPr lang="he-IL" dirty="0">
              <a:solidFill>
                <a:schemeClr val="tx2"/>
              </a:solidFill>
            </a:endParaRPr>
          </a:p>
          <a:p>
            <a:r>
              <a:rPr lang="he-IL" b="1" u="sng" dirty="0"/>
              <a:t>המסלולים:</a:t>
            </a:r>
          </a:p>
          <a:p>
            <a:r>
              <a:rPr lang="he-IL" b="1" dirty="0"/>
              <a:t>יום ב 26/12 - קליטה: חניון מצפה המכתש</a:t>
            </a:r>
          </a:p>
          <a:p>
            <a:r>
              <a:rPr lang="he-IL" dirty="0"/>
              <a:t>מסלול: מעגלי ותצפית על המכתש הקטן</a:t>
            </a:r>
          </a:p>
          <a:p>
            <a:r>
              <a:rPr lang="he-IL" dirty="0"/>
              <a:t>חניון לילה: מצפה המכתש.</a:t>
            </a:r>
          </a:p>
          <a:p>
            <a:r>
              <a:rPr lang="he-IL" b="1" dirty="0"/>
              <a:t>יום ג 27/12 - </a:t>
            </a:r>
            <a:r>
              <a:rPr lang="he-IL" dirty="0"/>
              <a:t>מסלול: שביל ישראל, </a:t>
            </a:r>
            <a:r>
              <a:rPr lang="he-IL" dirty="0" err="1"/>
              <a:t>מיצד</a:t>
            </a:r>
            <a:r>
              <a:rPr lang="he-IL" dirty="0"/>
              <a:t> צפיר, מעלה ימין.</a:t>
            </a:r>
          </a:p>
          <a:p>
            <a:r>
              <a:rPr lang="he-IL" dirty="0"/>
              <a:t>חניון לילה: חניון מישור ימין.</a:t>
            </a:r>
          </a:p>
          <a:p>
            <a:r>
              <a:rPr lang="he-IL" b="1" dirty="0"/>
              <a:t>יום ד 28/12 - </a:t>
            </a:r>
            <a:r>
              <a:rPr lang="he-IL" dirty="0"/>
              <a:t>מסלול: גב ימין, נחל חתירה, מעלה פלמ"ח,</a:t>
            </a:r>
          </a:p>
          <a:p>
            <a:r>
              <a:rPr lang="he-IL" dirty="0"/>
              <a:t>עין </a:t>
            </a:r>
            <a:r>
              <a:rPr lang="he-IL" dirty="0" err="1"/>
              <a:t>ירקעם</a:t>
            </a:r>
            <a:endParaRPr lang="he-IL" dirty="0"/>
          </a:p>
          <a:p>
            <a:r>
              <a:rPr lang="he-IL" dirty="0"/>
              <a:t>חניון לילה: עין </a:t>
            </a:r>
            <a:r>
              <a:rPr lang="he-IL" dirty="0" err="1"/>
              <a:t>ירקעם</a:t>
            </a:r>
            <a:r>
              <a:rPr lang="he-IL" dirty="0"/>
              <a:t>.</a:t>
            </a:r>
          </a:p>
          <a:p>
            <a:r>
              <a:rPr lang="he-IL" b="1" dirty="0"/>
              <a:t>יום ה 1/12 - </a:t>
            </a:r>
            <a:r>
              <a:rPr lang="he-IL" dirty="0"/>
              <a:t>מסלול: הסנפיר הקטן</a:t>
            </a:r>
          </a:p>
          <a:p>
            <a:r>
              <a:rPr lang="he-IL" dirty="0"/>
              <a:t>פיזור: חניון חולות צבעוניים</a:t>
            </a:r>
            <a:r>
              <a:rPr lang="he-IL" dirty="0" smtClean="0"/>
              <a:t>.</a:t>
            </a:r>
          </a:p>
          <a:p>
            <a:endParaRPr lang="he-IL" dirty="0"/>
          </a:p>
          <a:p>
            <a:r>
              <a:rPr lang="he-IL" dirty="0" smtClean="0">
                <a:solidFill>
                  <a:srgbClr val="FF0000"/>
                </a:solidFill>
              </a:rPr>
              <a:t>** ציוד זהה לציוד טיול חנוכה</a:t>
            </a:r>
            <a:endParaRPr lang="he-IL" dirty="0">
              <a:solidFill>
                <a:srgbClr val="FF0000"/>
              </a:solidFill>
            </a:endParaRPr>
          </a:p>
        </p:txBody>
      </p:sp>
      <p:sp>
        <p:nvSpPr>
          <p:cNvPr id="12" name="TextBox 11"/>
          <p:cNvSpPr txBox="1"/>
          <p:nvPr/>
        </p:nvSpPr>
        <p:spPr>
          <a:xfrm>
            <a:off x="747963" y="3166764"/>
            <a:ext cx="2672255" cy="2062103"/>
          </a:xfrm>
          <a:prstGeom prst="rect">
            <a:avLst/>
          </a:prstGeom>
          <a:noFill/>
          <a:ln w="28575">
            <a:solidFill>
              <a:schemeClr val="accent5">
                <a:lumMod val="60000"/>
                <a:lumOff val="40000"/>
              </a:schemeClr>
            </a:solidFill>
          </a:ln>
        </p:spPr>
        <p:txBody>
          <a:bodyPr wrap="square" rtlCol="1">
            <a:spAutoFit/>
          </a:bodyPr>
          <a:lstStyle/>
          <a:p>
            <a:r>
              <a:rPr lang="he-IL" b="1" i="1" u="sng" dirty="0" smtClean="0">
                <a:solidFill>
                  <a:schemeClr val="tx2"/>
                </a:solidFill>
              </a:rPr>
              <a:t>עלות:</a:t>
            </a:r>
          </a:p>
          <a:p>
            <a:r>
              <a:rPr lang="he-IL" sz="2000" b="1" dirty="0" smtClean="0">
                <a:solidFill>
                  <a:schemeClr val="tx2"/>
                </a:solidFill>
              </a:rPr>
              <a:t> 600 ₪ </a:t>
            </a:r>
          </a:p>
          <a:p>
            <a:r>
              <a:rPr lang="he-IL" b="1" dirty="0" smtClean="0">
                <a:solidFill>
                  <a:schemeClr val="tx2"/>
                </a:solidFill>
              </a:rPr>
              <a:t>התשלום דרך </a:t>
            </a:r>
            <a:r>
              <a:rPr lang="he-IL" b="1" dirty="0" err="1" smtClean="0">
                <a:solidFill>
                  <a:schemeClr val="tx2"/>
                </a:solidFill>
              </a:rPr>
              <a:t>המיניפיי</a:t>
            </a:r>
            <a:r>
              <a:rPr lang="he-IL" b="1" dirty="0" smtClean="0">
                <a:solidFill>
                  <a:schemeClr val="tx2"/>
                </a:solidFill>
              </a:rPr>
              <a:t>...</a:t>
            </a:r>
          </a:p>
          <a:p>
            <a:r>
              <a:rPr lang="he-IL" b="1" dirty="0" smtClean="0">
                <a:solidFill>
                  <a:schemeClr val="tx2"/>
                </a:solidFill>
              </a:rPr>
              <a:t>הרשמה עד ה </a:t>
            </a:r>
            <a:r>
              <a:rPr lang="he-IL" b="1" dirty="0" smtClean="0">
                <a:solidFill>
                  <a:srgbClr val="FF0000"/>
                </a:solidFill>
              </a:rPr>
              <a:t>7/12/16</a:t>
            </a:r>
            <a:r>
              <a:rPr lang="he-IL" b="1" dirty="0" smtClean="0">
                <a:solidFill>
                  <a:schemeClr val="tx2"/>
                </a:solidFill>
              </a:rPr>
              <a:t> !!!!</a:t>
            </a:r>
          </a:p>
          <a:p>
            <a:r>
              <a:rPr lang="he-IL" dirty="0" smtClean="0">
                <a:solidFill>
                  <a:schemeClr val="tx2"/>
                </a:solidFill>
              </a:rPr>
              <a:t>לכל שאלה ניתן לפנות </a:t>
            </a:r>
            <a:r>
              <a:rPr lang="he-IL" dirty="0" err="1" smtClean="0">
                <a:solidFill>
                  <a:schemeClr val="tx2"/>
                </a:solidFill>
              </a:rPr>
              <a:t>לגרעינרים</a:t>
            </a:r>
            <a:r>
              <a:rPr lang="he-IL" dirty="0" smtClean="0">
                <a:solidFill>
                  <a:schemeClr val="tx2"/>
                </a:solidFill>
              </a:rPr>
              <a:t> או לטל רכזת בני המושבים (: </a:t>
            </a:r>
            <a:endParaRPr lang="he-IL" dirty="0">
              <a:solidFill>
                <a:schemeClr val="tx2"/>
              </a:solidFill>
            </a:endParaRPr>
          </a:p>
        </p:txBody>
      </p:sp>
    </p:spTree>
    <p:extLst>
      <p:ext uri="{BB962C8B-B14F-4D97-AF65-F5344CB8AC3E}">
        <p14:creationId xmlns:p14="http://schemas.microsoft.com/office/powerpoint/2010/main" val="335237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TextBox 2"/>
          <p:cNvSpPr txBox="1"/>
          <p:nvPr/>
        </p:nvSpPr>
        <p:spPr>
          <a:xfrm>
            <a:off x="234355" y="1307401"/>
            <a:ext cx="8663062" cy="5262979"/>
          </a:xfrm>
          <a:prstGeom prst="rect">
            <a:avLst/>
          </a:prstGeom>
          <a:noFill/>
        </p:spPr>
        <p:txBody>
          <a:bodyPr wrap="square" rtlCol="1">
            <a:spAutoFit/>
          </a:bodyPr>
          <a:lstStyle/>
          <a:p>
            <a:pPr>
              <a:lnSpc>
                <a:spcPct val="150000"/>
              </a:lnSpc>
            </a:pPr>
            <a:r>
              <a:rPr lang="he-IL" sz="1400" dirty="0"/>
              <a:t>כפי שציינו זו השנה הראשונה בה מסע מנהיגים מתקיים בחנוכה. </a:t>
            </a:r>
            <a:endParaRPr lang="he-IL" sz="1400" dirty="0" smtClean="0"/>
          </a:p>
          <a:p>
            <a:pPr>
              <a:lnSpc>
                <a:spcPct val="150000"/>
              </a:lnSpc>
            </a:pPr>
            <a:r>
              <a:rPr lang="he-IL" sz="1400" dirty="0" smtClean="0"/>
              <a:t>המחשבה המרכזית </a:t>
            </a:r>
            <a:r>
              <a:rPr lang="he-IL" sz="1400" dirty="0"/>
              <a:t>סביב מעבר זה היא:</a:t>
            </a:r>
          </a:p>
          <a:p>
            <a:pPr>
              <a:lnSpc>
                <a:spcPct val="150000"/>
              </a:lnSpc>
            </a:pPr>
            <a:r>
              <a:rPr lang="he-IL" sz="1400" dirty="0"/>
              <a:t>.1 הכנסת התוכן של מסע מנהיגים לרצף השנתי ולתוך תהליך ט.</a:t>
            </a:r>
          </a:p>
          <a:p>
            <a:pPr>
              <a:lnSpc>
                <a:spcPct val="150000"/>
              </a:lnSpc>
            </a:pPr>
            <a:r>
              <a:rPr lang="he-IL" sz="1400" dirty="0"/>
              <a:t>.2 יצירת מפעל </a:t>
            </a:r>
            <a:r>
              <a:rPr lang="he-IL" sz="1400" dirty="0" err="1"/>
              <a:t>יחודי</a:t>
            </a:r>
            <a:r>
              <a:rPr lang="he-IL" sz="1400" dirty="0"/>
              <a:t> לשכבה ט.</a:t>
            </a:r>
          </a:p>
          <a:p>
            <a:pPr>
              <a:lnSpc>
                <a:spcPct val="150000"/>
              </a:lnSpc>
            </a:pPr>
            <a:r>
              <a:rPr lang="he-IL" sz="1400" dirty="0"/>
              <a:t>.3 לייצר מפעל גיל תיכון "קלאסי</a:t>
            </a:r>
            <a:r>
              <a:rPr lang="he-IL" sz="1400" dirty="0" smtClean="0"/>
              <a:t>".</a:t>
            </a:r>
            <a:r>
              <a:rPr lang="he-IL" sz="1400" b="1" dirty="0"/>
              <a:t> </a:t>
            </a:r>
            <a:endParaRPr lang="he-IL" sz="1400" b="1" dirty="0" smtClean="0"/>
          </a:p>
          <a:p>
            <a:pPr>
              <a:lnSpc>
                <a:spcPct val="150000"/>
              </a:lnSpc>
            </a:pPr>
            <a:r>
              <a:rPr lang="he-IL" sz="1400" b="1" dirty="0" smtClean="0"/>
              <a:t>הכנה </a:t>
            </a:r>
            <a:r>
              <a:rPr lang="he-IL" sz="1400" b="1" dirty="0"/>
              <a:t>לחניכים </a:t>
            </a:r>
            <a:r>
              <a:rPr lang="he-IL" sz="1400" dirty="0"/>
              <a:t>צריכה להתקיים בשלושה אופנים : </a:t>
            </a:r>
            <a:r>
              <a:rPr lang="he-IL" sz="1400" b="1" dirty="0"/>
              <a:t>רעיונית, מנטאלית </a:t>
            </a:r>
            <a:r>
              <a:rPr lang="he-IL" sz="1400" b="1" dirty="0" smtClean="0"/>
              <a:t>וטכנית</a:t>
            </a:r>
            <a:endParaRPr lang="he-IL" sz="1400" b="1" u="sng" dirty="0" smtClean="0"/>
          </a:p>
          <a:p>
            <a:pPr>
              <a:lnSpc>
                <a:spcPct val="150000"/>
              </a:lnSpc>
            </a:pPr>
            <a:r>
              <a:rPr lang="he-IL" sz="1400" b="1" u="sng" dirty="0" smtClean="0"/>
              <a:t>טכנית </a:t>
            </a:r>
            <a:r>
              <a:rPr lang="he-IL" sz="1400" u="sng" dirty="0"/>
              <a:t>–</a:t>
            </a:r>
          </a:p>
          <a:p>
            <a:pPr>
              <a:lnSpc>
                <a:spcPct val="150000"/>
              </a:lnSpc>
            </a:pPr>
            <a:r>
              <a:rPr lang="he-IL" sz="1400" dirty="0"/>
              <a:t>• אין להביא ציוד אישי יקר ולא הכרחי מאחר וכל הציוד עובר מחניון לחניון במשאית.</a:t>
            </a:r>
          </a:p>
          <a:p>
            <a:pPr>
              <a:lnSpc>
                <a:spcPct val="150000"/>
              </a:lnSpc>
            </a:pPr>
            <a:r>
              <a:rPr lang="he-IL" sz="1400" dirty="0"/>
              <a:t>• להכין את החניכים איך אורזים תיק שעובר במשאית.</a:t>
            </a:r>
          </a:p>
          <a:p>
            <a:pPr>
              <a:lnSpc>
                <a:spcPct val="150000"/>
              </a:lnSpc>
            </a:pPr>
            <a:r>
              <a:rPr lang="he-IL" sz="1400" dirty="0"/>
              <a:t>בגדים חמים מאוד ללילה- קר מאוד מאוד בלילה.</a:t>
            </a:r>
          </a:p>
          <a:p>
            <a:pPr>
              <a:lnSpc>
                <a:spcPct val="150000"/>
              </a:lnSpc>
            </a:pPr>
            <a:r>
              <a:rPr lang="he-IL" sz="1400" dirty="0"/>
              <a:t>מזרונים- רק </a:t>
            </a:r>
            <a:r>
              <a:rPr lang="he-IL" sz="1400" u="sng" dirty="0">
                <a:solidFill>
                  <a:srgbClr val="FF0000"/>
                </a:solidFill>
              </a:rPr>
              <a:t>מזרני שטח דקים אין אפשרות לנייד </a:t>
            </a:r>
            <a:r>
              <a:rPr lang="he-IL" sz="1400" dirty="0"/>
              <a:t>את המזרונים </a:t>
            </a:r>
            <a:r>
              <a:rPr lang="he-IL" sz="1400" dirty="0" smtClean="0"/>
              <a:t>הגדולים!!!!</a:t>
            </a:r>
            <a:endParaRPr lang="he-IL" sz="1400" dirty="0"/>
          </a:p>
          <a:p>
            <a:pPr>
              <a:lnSpc>
                <a:spcPct val="150000"/>
              </a:lnSpc>
            </a:pPr>
            <a:r>
              <a:rPr lang="he-IL" sz="1400" b="1" u="sng" dirty="0"/>
              <a:t>רעיונית</a:t>
            </a:r>
            <a:r>
              <a:rPr lang="he-IL" sz="1400" b="1" dirty="0"/>
              <a:t> </a:t>
            </a:r>
            <a:r>
              <a:rPr lang="he-IL" sz="1400" dirty="0"/>
              <a:t>: ערב הכנה-לפי פעולת ההכנה שתצא בחוברת ההדרכה.</a:t>
            </a:r>
          </a:p>
          <a:p>
            <a:pPr>
              <a:lnSpc>
                <a:spcPct val="150000"/>
              </a:lnSpc>
            </a:pPr>
            <a:r>
              <a:rPr lang="he-IL" sz="1400" b="1" u="sng" dirty="0"/>
              <a:t>מנטאלית </a:t>
            </a:r>
            <a:r>
              <a:rPr lang="he-IL" sz="1400" u="sng" dirty="0"/>
              <a:t>:</a:t>
            </a:r>
          </a:p>
          <a:p>
            <a:pPr>
              <a:lnSpc>
                <a:spcPct val="150000"/>
              </a:lnSpc>
            </a:pPr>
            <a:r>
              <a:rPr lang="he-IL" sz="1400" dirty="0"/>
              <a:t>• הטיול הוא בדרגת קושי בינונית, הטיול אינו מאפשר להישאר בחניון, ילד שלא ירגיש טוב יאלץ</a:t>
            </a:r>
          </a:p>
          <a:p>
            <a:pPr>
              <a:lnSpc>
                <a:spcPct val="150000"/>
              </a:lnSpc>
            </a:pPr>
            <a:r>
              <a:rPr lang="he-IL" sz="1400" dirty="0"/>
              <a:t>ללכת הביתה.</a:t>
            </a:r>
          </a:p>
          <a:p>
            <a:pPr>
              <a:lnSpc>
                <a:spcPct val="150000"/>
              </a:lnSpc>
            </a:pPr>
            <a:r>
              <a:rPr lang="he-IL" sz="1400" dirty="0"/>
              <a:t>• להכין אותם ואת ההורים לכך שאין קליטה לטלפונים ניידים.</a:t>
            </a:r>
          </a:p>
        </p:txBody>
      </p:sp>
      <p:pic>
        <p:nvPicPr>
          <p:cNvPr id="4" name="Picture 2" descr="C:\Users\tal\Desktop\screenshot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871"/>
            <a:ext cx="2555776" cy="1785687"/>
          </a:xfrm>
          <a:prstGeom prst="rect">
            <a:avLst/>
          </a:prstGeom>
          <a:noFill/>
          <a:extLst>
            <a:ext uri="{909E8E84-426E-40DD-AFC4-6F175D3DCCD1}">
              <a14:hiddenFill xmlns:a14="http://schemas.microsoft.com/office/drawing/2010/main">
                <a:solidFill>
                  <a:srgbClr val="FFFFFF"/>
                </a:solidFill>
              </a14:hiddenFill>
            </a:ext>
          </a:extLst>
        </p:spPr>
      </p:pic>
      <p:sp>
        <p:nvSpPr>
          <p:cNvPr id="5" name="כותרת 1"/>
          <p:cNvSpPr>
            <a:spLocks noGrp="1"/>
          </p:cNvSpPr>
          <p:nvPr>
            <p:ph type="title"/>
          </p:nvPr>
        </p:nvSpPr>
        <p:spPr/>
        <p:txBody>
          <a:bodyPr/>
          <a:lstStyle/>
          <a:p>
            <a:r>
              <a:rPr lang="he-IL" b="1" u="sng" dirty="0" smtClean="0">
                <a:solidFill>
                  <a:schemeClr val="tx2"/>
                </a:solidFill>
              </a:rPr>
              <a:t>מסע מנהיגים ט' </a:t>
            </a:r>
            <a:endParaRPr lang="he-IL" b="1" u="sng" dirty="0">
              <a:solidFill>
                <a:schemeClr val="tx2"/>
              </a:solidFill>
            </a:endParaRPr>
          </a:p>
        </p:txBody>
      </p:sp>
      <p:pic>
        <p:nvPicPr>
          <p:cNvPr id="6" name="Picture 3" descr="C:\Users\tal\Desktop\gilboa 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6805" y="260648"/>
            <a:ext cx="1456497" cy="87989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tal\Desktop\110px-Bney_hamoshavim.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173" y="4941168"/>
            <a:ext cx="796230" cy="159246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rot="19859062">
            <a:off x="235576" y="2894371"/>
            <a:ext cx="2541197" cy="707886"/>
          </a:xfrm>
          <a:prstGeom prst="rect">
            <a:avLst/>
          </a:prstGeom>
          <a:noFill/>
          <a:ln w="28575">
            <a:solidFill>
              <a:schemeClr val="accent5">
                <a:lumMod val="60000"/>
                <a:lumOff val="40000"/>
              </a:schemeClr>
            </a:solidFill>
          </a:ln>
        </p:spPr>
        <p:txBody>
          <a:bodyPr wrap="square" rtlCol="1">
            <a:spAutoFit/>
          </a:bodyPr>
          <a:lstStyle>
            <a:defPPr>
              <a:defRPr lang="he-IL"/>
            </a:defPPr>
            <a:lvl1pPr>
              <a:defRPr b="1" i="1" u="sng">
                <a:solidFill>
                  <a:schemeClr val="tx2"/>
                </a:solidFill>
              </a:defRPr>
            </a:lvl1pPr>
          </a:lstStyle>
          <a:p>
            <a:r>
              <a:rPr lang="he-IL" sz="2000" dirty="0">
                <a:cs typeface="BN Florida" panose="00000400000000000000" pitchFamily="2" charset="-79"/>
              </a:rPr>
              <a:t>מי זה </a:t>
            </a:r>
            <a:r>
              <a:rPr lang="he-IL" sz="2000" dirty="0" smtClean="0">
                <a:cs typeface="BN Florida" panose="00000400000000000000" pitchFamily="2" charset="-79"/>
              </a:rPr>
              <a:t>טרמפ</a:t>
            </a:r>
            <a:endParaRPr lang="he-IL" sz="2000" dirty="0">
              <a:cs typeface="BN Florida" panose="00000400000000000000" pitchFamily="2" charset="-79"/>
            </a:endParaRPr>
          </a:p>
          <a:p>
            <a:r>
              <a:rPr lang="he-IL" sz="2000" dirty="0">
                <a:cs typeface="BN Florida" panose="00000400000000000000" pitchFamily="2" charset="-79"/>
              </a:rPr>
              <a:t>בואו תהיה </a:t>
            </a:r>
            <a:r>
              <a:rPr lang="he-IL" sz="2000" dirty="0" smtClean="0">
                <a:cs typeface="BN Florida" panose="00000400000000000000" pitchFamily="2" charset="-79"/>
              </a:rPr>
              <a:t>מנהיג </a:t>
            </a:r>
            <a:r>
              <a:rPr lang="he-IL" sz="2000" dirty="0" err="1" smtClean="0">
                <a:cs typeface="BN Florida" panose="00000400000000000000" pitchFamily="2" charset="-79"/>
              </a:rPr>
              <a:t>אמיתי</a:t>
            </a:r>
            <a:r>
              <a:rPr lang="he-IL" sz="2000" dirty="0" smtClean="0">
                <a:cs typeface="BN Florida" panose="00000400000000000000" pitchFamily="2" charset="-79"/>
              </a:rPr>
              <a:t>!  </a:t>
            </a:r>
            <a:endParaRPr lang="he-IL" sz="2000" dirty="0">
              <a:cs typeface="BN Florida" panose="00000400000000000000" pitchFamily="2" charset="-79"/>
            </a:endParaRPr>
          </a:p>
        </p:txBody>
      </p:sp>
    </p:spTree>
    <p:extLst>
      <p:ext uri="{BB962C8B-B14F-4D97-AF65-F5344CB8AC3E}">
        <p14:creationId xmlns:p14="http://schemas.microsoft.com/office/powerpoint/2010/main" val="10666750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2827</TotalTime>
  <Words>741</Words>
  <Application>Microsoft Office PowerPoint</Application>
  <PresentationFormat>‫הצגה על המסך (4:3)</PresentationFormat>
  <Paragraphs>78</Paragraphs>
  <Slides>4</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4</vt:i4>
      </vt:variant>
    </vt:vector>
  </HeadingPairs>
  <TitlesOfParts>
    <vt:vector size="5" baseType="lpstr">
      <vt:lpstr>ערכת נושא Office</vt:lpstr>
      <vt:lpstr>טיול חנוכה 2016 </vt:lpstr>
      <vt:lpstr>מצגת של PowerPoint</vt:lpstr>
      <vt:lpstr>מסע מנהיגים ט' </vt:lpstr>
      <vt:lpstr>מסע מנהיגים ט'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טיול חנוכה 2016</dc:title>
  <dc:creator>טל שפרלינג</dc:creator>
  <cp:lastModifiedBy>טל שפרלינג</cp:lastModifiedBy>
  <cp:revision>16</cp:revision>
  <cp:lastPrinted>2016-11-07T14:39:27Z</cp:lastPrinted>
  <dcterms:created xsi:type="dcterms:W3CDTF">2016-11-06T16:21:50Z</dcterms:created>
  <dcterms:modified xsi:type="dcterms:W3CDTF">2016-11-20T10:39:46Z</dcterms:modified>
</cp:coreProperties>
</file>