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4" r:id="rId1"/>
  </p:sldMasterIdLst>
  <p:notesMasterIdLst>
    <p:notesMasterId r:id="rId24"/>
  </p:notesMasterIdLst>
  <p:sldIdLst>
    <p:sldId id="256" r:id="rId2"/>
    <p:sldId id="278" r:id="rId3"/>
    <p:sldId id="259" r:id="rId4"/>
    <p:sldId id="276" r:id="rId5"/>
    <p:sldId id="292" r:id="rId6"/>
    <p:sldId id="291" r:id="rId7"/>
    <p:sldId id="290" r:id="rId8"/>
    <p:sldId id="289" r:id="rId9"/>
    <p:sldId id="288" r:id="rId10"/>
    <p:sldId id="287" r:id="rId11"/>
    <p:sldId id="279" r:id="rId12"/>
    <p:sldId id="280" r:id="rId13"/>
    <p:sldId id="281" r:id="rId14"/>
    <p:sldId id="282" r:id="rId15"/>
    <p:sldId id="258" r:id="rId16"/>
    <p:sldId id="284" r:id="rId17"/>
    <p:sldId id="274" r:id="rId18"/>
    <p:sldId id="283" r:id="rId19"/>
    <p:sldId id="275" r:id="rId20"/>
    <p:sldId id="285" r:id="rId21"/>
    <p:sldId id="277" r:id="rId22"/>
    <p:sldId id="272" r:id="rId23"/>
  </p:sldIdLst>
  <p:sldSz cx="9144000" cy="6858000" type="screen4x3"/>
  <p:notesSz cx="6797675" cy="9926638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 horzBarState="maximized">
    <p:restoredLeft sz="0" autoAdjust="0"/>
    <p:restoredTop sz="95280" autoAdjust="0"/>
  </p:normalViewPr>
  <p:slideViewPr>
    <p:cSldViewPr>
      <p:cViewPr varScale="1">
        <p:scale>
          <a:sx n="87" d="100"/>
          <a:sy n="87" d="100"/>
        </p:scale>
        <p:origin x="749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52016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74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9E5611CD-C4CB-4B87-96CA-FC52C4C6B25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he-IL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1"/>
          <a:lstStyle/>
          <a:p>
            <a:pPr lvl="0"/>
            <a:r>
              <a:rPr lang="he-IL"/>
              <a:t>ערוך סגנונות טקסט של תבנית בסיס</a:t>
            </a:r>
          </a:p>
          <a:p>
            <a:pPr lvl="1"/>
            <a:r>
              <a:rPr lang="he-IL"/>
              <a:t>רמה שניה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52016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74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4B422E89-8A78-4E38-B4AE-48B9A3437B0B}" type="slidenum">
              <a:rPr lang="he-IL" smtClean="0"/>
              <a:pPr/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35560460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מונת שקופית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מציין מיקום של הערות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e-IL" dirty="0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422E89-8A78-4E38-B4AE-48B9A3437B0B}" type="slidenum">
              <a:rPr lang="he-IL" smtClean="0"/>
              <a:pPr/>
              <a:t>1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val="1155076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משולש שווה שוקיים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כותרת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9" name="כותרת משנה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e-IL"/>
              <a:t>לחץ כדי לערוך סגנון כותרת משנה של תבנית בסיס</a:t>
            </a:r>
            <a:endParaRPr kumimoji="0" lang="en-US"/>
          </a:p>
        </p:txBody>
      </p:sp>
      <p:sp>
        <p:nvSpPr>
          <p:cNvPr id="28" name="מציין מיקום של תאריך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17" name="מציין מיקום של כותרת תחתונה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he-IL"/>
          </a:p>
        </p:txBody>
      </p:sp>
      <p:sp>
        <p:nvSpPr>
          <p:cNvPr id="29" name="מציין מיקום של מספר שקופית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משולש ישר-זווית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משולש שווה שוקיים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  <p:cxnSp>
        <p:nvCxnSpPr>
          <p:cNvPr id="11" name="מחבר ישר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מחבר ישר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מציין מיקום תוכן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e-IL"/>
              <a:t>לחץ כדי לערוך סגנונות טקסט של תבנית בסיס</a:t>
            </a:r>
          </a:p>
          <a:p>
            <a:pPr lvl="1" eaLnBrk="1" latinLnBrk="0" hangingPunct="1"/>
            <a:r>
              <a:rPr lang="he-IL"/>
              <a:t>רמה שנייה</a:t>
            </a:r>
          </a:p>
          <a:p>
            <a:pPr lvl="2" eaLnBrk="1" latinLnBrk="0" hangingPunct="1"/>
            <a:r>
              <a:rPr lang="he-IL"/>
              <a:t>רמה שלישית</a:t>
            </a:r>
          </a:p>
          <a:p>
            <a:pPr lvl="3" eaLnBrk="1" latinLnBrk="0" hangingPunct="1"/>
            <a:r>
              <a:rPr lang="he-IL"/>
              <a:t>רמה רביעית</a:t>
            </a:r>
          </a:p>
          <a:p>
            <a:pPr lvl="4" eaLnBrk="1" latinLnBrk="0" hangingPunct="1"/>
            <a:r>
              <a:rPr lang="he-IL"/>
              <a:t>רמה חמישית</a:t>
            </a:r>
            <a:endParaRPr kumimoji="0"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e-IL"/>
              <a:t>לחץ על הסמל כדי להוסיף תמונה</a:t>
            </a:r>
            <a:endParaRPr kumimoji="0" lang="en-US" dirty="0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משולש ישר-זווית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מחבר ישר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מחבר ישר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מציין מיקום של כותרת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e-IL"/>
              <a:t>לחץ כדי לערוך סגנון כותרת של תבנית בסיס</a:t>
            </a:r>
            <a:endParaRPr kumimoji="0" lang="en-US"/>
          </a:p>
        </p:txBody>
      </p:sp>
      <p:sp>
        <p:nvSpPr>
          <p:cNvPr id="13" name="מציין מיקום טקסט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he-IL"/>
              <a:t>לחץ כדי לערוך סגנונות טקסט של תבנית בסיס</a:t>
            </a:r>
          </a:p>
          <a:p>
            <a:pPr lvl="1" eaLnBrk="1" latinLnBrk="0" hangingPunct="1"/>
            <a:r>
              <a:rPr kumimoji="0" lang="he-IL"/>
              <a:t>רמה שנייה</a:t>
            </a:r>
          </a:p>
          <a:p>
            <a:pPr lvl="2" eaLnBrk="1" latinLnBrk="0" hangingPunct="1"/>
            <a:r>
              <a:rPr kumimoji="0" lang="he-IL"/>
              <a:t>רמה שלישית</a:t>
            </a:r>
          </a:p>
          <a:p>
            <a:pPr lvl="3" eaLnBrk="1" latinLnBrk="0" hangingPunct="1"/>
            <a:r>
              <a:rPr kumimoji="0" lang="he-IL"/>
              <a:t>רמה רביעית</a:t>
            </a:r>
          </a:p>
          <a:p>
            <a:pPr lvl="4" eaLnBrk="1" latinLnBrk="0" hangingPunct="1"/>
            <a:r>
              <a:rPr kumimoji="0" lang="he-IL"/>
              <a:t>רמה חמישית</a:t>
            </a:r>
            <a:endParaRPr kumimoji="0" lang="en-US"/>
          </a:p>
        </p:txBody>
      </p:sp>
      <p:sp>
        <p:nvSpPr>
          <p:cNvPr id="14" name="מציין מיקום של תאריך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9D2E039-095A-4F0A-85B7-9B271ED2766E}" type="datetimeFigureOut">
              <a:rPr lang="he-IL" smtClean="0"/>
              <a:pPr/>
              <a:t>י"א/טבת/תשע"ט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he-IL"/>
          </a:p>
        </p:txBody>
      </p:sp>
      <p:sp>
        <p:nvSpPr>
          <p:cNvPr id="23" name="מציין מיקום של מספר שקופית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59612FFD-F353-4ACF-8208-662C341E3E73}" type="slidenum">
              <a:rPr lang="he-IL" smtClean="0"/>
              <a:pPr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marL="484632" algn="l" rtl="1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r" rtl="1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r" rtl="1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r" rtl="1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r" rtl="1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540544" y="476672"/>
            <a:ext cx="8062912" cy="3526208"/>
          </a:xfrm>
        </p:spPr>
        <p:txBody>
          <a:bodyPr>
            <a:noAutofit/>
          </a:bodyPr>
          <a:lstStyle/>
          <a:p>
            <a:pPr algn="ctr"/>
            <a:r>
              <a:rPr lang="he-IL" sz="66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נוער כפר יחזקאל תשע"ט</a:t>
            </a:r>
          </a:p>
          <a:p>
            <a:pPr algn="ctr"/>
            <a:r>
              <a:rPr lang="he-IL" sz="6600" b="1" dirty="0">
                <a:solidFill>
                  <a:schemeClr val="accent1">
                    <a:lumMod val="75000"/>
                  </a:schemeClr>
                </a:solidFill>
              </a:rPr>
              <a:t>שיח הורים</a:t>
            </a:r>
          </a:p>
        </p:txBody>
      </p:sp>
      <p:pic>
        <p:nvPicPr>
          <p:cNvPr id="5" name="תמונה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4818459"/>
            <a:ext cx="2339975" cy="2066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תמונה 1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948264" y="1628800"/>
            <a:ext cx="1628775" cy="111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Picture 2" descr="C:\Users\יפית\Downloads\img-20181208-wa0018 (1)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43808" y="3495675"/>
            <a:ext cx="3571875" cy="33623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D4FB144C-10B7-49A4-A057-CFB9DA0960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algn="r">
              <a:spcBef>
                <a:spcPts val="0"/>
              </a:spcBef>
            </a:pPr>
            <a: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  <a:t>יעד מס 6: </a:t>
            </a:r>
            <a:b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</a:br>
            <a:r>
              <a:rPr lang="he-IL" sz="3200" b="1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  <a:t>פיתוח וטיפוח המדריכים: מובילי צוותים, </a:t>
            </a:r>
            <a:r>
              <a:rPr lang="he-IL" sz="3200" b="1" dirty="0" err="1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  <a:t>מד"צים</a:t>
            </a:r>
            <a:r>
              <a:rPr lang="he-IL" sz="3200" b="1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  <a:t> </a:t>
            </a:r>
            <a:r>
              <a:rPr lang="he-IL" sz="3200" b="1" dirty="0" err="1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  <a:t>ומד"ביות</a:t>
            </a:r>
            <a:br>
              <a:rPr lang="he-IL" sz="3200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</a:b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5B9AA7C6-7E65-4D22-B56B-C8A5DD2A3B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הדרכה, כלים ומיומנויות בישיבות הצוות גם בנושא ההדרכה וגם בנושאים שעולים מתוך השטח (קשיים בהדרכה, קושי לנהל פעילות, התמודדות עם ילדים וכו')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ביצוע פורומים קבועים לתמיכה מקצועית והדרכתית, טיפוח תרבות של למידה, פתיחות והפקת לקחים הדדית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בניית תכנית התפתחות אישית לכל מדריך, הכוללת גם הכשרה מקצועית רלוונטית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פיתוח עבודת צוות בכל צוות של מדריכי שכבה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העמקה באחריות מלווי השכבות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בניית צוותי עבודה מהשכבה הבוגרת + מתנדב מהקהילה: מחסנים, טיולים, הגברה </a:t>
            </a:r>
            <a:r>
              <a:rPr lang="he-IL" altLang="he-IL" sz="2400" dirty="0" err="1">
                <a:solidFill>
                  <a:prstClr val="black"/>
                </a:solidFill>
              </a:rPr>
              <a:t>וכו</a:t>
            </a:r>
            <a:r>
              <a:rPr lang="he-IL" altLang="he-IL" sz="2400" dirty="0">
                <a:solidFill>
                  <a:prstClr val="black"/>
                </a:solidFill>
              </a:rPr>
              <a:t>'.</a:t>
            </a: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9598137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E82E6FA-91D4-4BB8-B112-565C09466D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0"/>
            <a:ext cx="8229600" cy="1399032"/>
          </a:xfrm>
        </p:spPr>
        <p:txBody>
          <a:bodyPr/>
          <a:lstStyle/>
          <a:p>
            <a:pPr algn="ctr"/>
            <a:r>
              <a:rPr lang="he-IL" b="1" dirty="0"/>
              <a:t>יעדים ומטרות למימוש בשטח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5D9DF17-F2D8-4B9B-81EA-9DA80FCE50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052736"/>
            <a:ext cx="8686800" cy="5402072"/>
          </a:xfrm>
        </p:spPr>
        <p:txBody>
          <a:bodyPr>
            <a:normAutofit fontScale="85000" lnSpcReduction="20000"/>
          </a:bodyPr>
          <a:lstStyle/>
          <a:p>
            <a:r>
              <a:rPr lang="he-IL" sz="2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יעד מס 1: </a:t>
            </a:r>
            <a:r>
              <a:rPr lang="he-IL" sz="2600" dirty="0"/>
              <a:t>העמקה פעילות חברתית ערכית, לקיחת אחריות,  </a:t>
            </a:r>
          </a:p>
          <a:p>
            <a:pPr>
              <a:buNone/>
            </a:pPr>
            <a:r>
              <a:rPr lang="he-IL" sz="2600" dirty="0"/>
              <a:t>                       יוזמה, והתנדבות במסגרת הקהילתית</a:t>
            </a:r>
          </a:p>
          <a:p>
            <a:pPr marL="64008" indent="0">
              <a:buNone/>
            </a:pPr>
            <a:endParaRPr lang="he-IL" sz="26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e-IL" sz="2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יעד מס 2: </a:t>
            </a:r>
            <a:r>
              <a:rPr lang="he-IL" sz="2600" dirty="0"/>
              <a:t>העמקה בפעילות תוכן וערכים</a:t>
            </a:r>
          </a:p>
          <a:p>
            <a:pPr marL="64008" indent="0">
              <a:buNone/>
            </a:pPr>
            <a:endParaRPr lang="he-IL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e-IL" sz="2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יעד מס 3: </a:t>
            </a:r>
            <a:r>
              <a:rPr lang="he-IL" sz="2600" dirty="0"/>
              <a:t>שימור הקשר עם ההורים ויצירת ערוץ תקשורת   </a:t>
            </a:r>
          </a:p>
          <a:p>
            <a:pPr>
              <a:buNone/>
            </a:pPr>
            <a:r>
              <a:rPr lang="he-IL" sz="2600" dirty="0"/>
              <a:t>                     פתוח</a:t>
            </a:r>
          </a:p>
          <a:p>
            <a:pPr marL="64008" indent="0">
              <a:buNone/>
            </a:pPr>
            <a:endParaRPr lang="he-IL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e-IL" sz="2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יעד מס 4: </a:t>
            </a:r>
            <a:r>
              <a:rPr lang="he-IL" sz="2600" dirty="0"/>
              <a:t>חיזוק הזיקה למקום ולסביבה, יצירת זהות, שייכות  </a:t>
            </a:r>
          </a:p>
          <a:p>
            <a:pPr>
              <a:buNone/>
            </a:pPr>
            <a:r>
              <a:rPr lang="he-IL" sz="2600" dirty="0"/>
              <a:t>                  וגאווה קהילתית</a:t>
            </a:r>
          </a:p>
          <a:p>
            <a:pPr marL="64008" indent="0">
              <a:buNone/>
            </a:pPr>
            <a:endParaRPr lang="he-IL" sz="1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e-IL" sz="2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יעד מס 5: </a:t>
            </a:r>
            <a:r>
              <a:rPr lang="he-IL" sz="2600" dirty="0"/>
              <a:t>שמירה על נורמות התנהגות (פיזי ומילולי) מצופות  </a:t>
            </a:r>
          </a:p>
          <a:p>
            <a:pPr>
              <a:buNone/>
            </a:pPr>
            <a:r>
              <a:rPr lang="he-IL" sz="2600" dirty="0"/>
              <a:t>                     במסגרת בפעילות החברתית</a:t>
            </a:r>
          </a:p>
          <a:p>
            <a:pPr marL="64008" indent="0">
              <a:buNone/>
            </a:pPr>
            <a:endParaRPr lang="he-IL" sz="1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he-IL" sz="2600" b="1" u="sng" dirty="0">
                <a:solidFill>
                  <a:schemeClr val="tx1">
                    <a:lumMod val="65000"/>
                    <a:lumOff val="35000"/>
                  </a:schemeClr>
                </a:solidFill>
              </a:rPr>
              <a:t>יעד מס 6: </a:t>
            </a:r>
            <a:r>
              <a:rPr lang="he-IL" sz="2600" dirty="0"/>
              <a:t>פיתוח וטיפוח המדריכים: מובילי צוותים, </a:t>
            </a:r>
            <a:r>
              <a:rPr lang="he-IL" sz="2600" dirty="0" err="1"/>
              <a:t>מד"צים</a:t>
            </a:r>
            <a:r>
              <a:rPr lang="he-IL" sz="2600" dirty="0"/>
              <a:t>                  </a:t>
            </a:r>
          </a:p>
          <a:p>
            <a:pPr>
              <a:buNone/>
            </a:pPr>
            <a:r>
              <a:rPr lang="he-IL" sz="2600" dirty="0"/>
              <a:t>                      </a:t>
            </a:r>
            <a:r>
              <a:rPr lang="he-IL" sz="2600" dirty="0" err="1"/>
              <a:t>ומד"ביות</a:t>
            </a:r>
            <a:r>
              <a:rPr lang="he-IL" sz="2600" dirty="0"/>
              <a:t> (ראשי צוותים ואחריות מחסנים וציוד)</a:t>
            </a:r>
          </a:p>
          <a:p>
            <a:endParaRPr lang="he-IL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marL="64008" indent="0">
              <a:buNone/>
            </a:pPr>
            <a:endParaRPr lang="he-IL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he-IL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he-IL" sz="1800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he-IL" sz="18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8892877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85428FD-054E-4DEF-8A99-7FF33CC65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0"/>
            <a:ext cx="8229600" cy="1399032"/>
          </a:xfrm>
        </p:spPr>
        <p:txBody>
          <a:bodyPr/>
          <a:lstStyle/>
          <a:p>
            <a:pPr algn="ctr"/>
            <a:r>
              <a:rPr lang="he-IL" b="1" u="sng" dirty="0"/>
              <a:t>הגדרות תפקיד </a:t>
            </a:r>
            <a:r>
              <a:rPr lang="he-IL" b="1" u="sng" dirty="0" err="1"/>
              <a:t>המד"ביות</a:t>
            </a:r>
            <a:endParaRPr lang="he-IL" b="1" u="sng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9967714-27E0-45B8-A132-7E6DBFD0E1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6008"/>
          </a:xfrm>
        </p:spPr>
        <p:txBody>
          <a:bodyPr>
            <a:normAutofit/>
          </a:bodyPr>
          <a:lstStyle/>
          <a:p>
            <a:pPr marL="64008" indent="0" algn="ctr">
              <a:buNone/>
            </a:pPr>
            <a:r>
              <a:rPr lang="he-IL" b="1" u="sng" dirty="0" err="1"/>
              <a:t>מד"ב</a:t>
            </a:r>
            <a:r>
              <a:rPr lang="he-IL" b="1" u="sng" dirty="0"/>
              <a:t> לשכבות ד'- ו'- ½ משרה</a:t>
            </a:r>
          </a:p>
          <a:p>
            <a:r>
              <a:rPr lang="he-IL" dirty="0"/>
              <a:t> </a:t>
            </a:r>
            <a:r>
              <a:rPr lang="he-IL" sz="2000" dirty="0"/>
              <a:t>פעולות</a:t>
            </a:r>
            <a:endParaRPr lang="en-US" sz="2000" dirty="0"/>
          </a:p>
          <a:p>
            <a:r>
              <a:rPr lang="he-IL" sz="2000" dirty="0"/>
              <a:t> פתיחת מועדון אחת לשבוע- מפגשי תוכן </a:t>
            </a:r>
            <a:endParaRPr lang="en-US" sz="2000" dirty="0"/>
          </a:p>
          <a:p>
            <a:r>
              <a:rPr lang="he-IL" sz="2000" dirty="0"/>
              <a:t> חוג לכל ילד לשכבות ד'- ה'</a:t>
            </a:r>
            <a:endParaRPr lang="en-US" sz="2000" dirty="0"/>
          </a:p>
          <a:p>
            <a:r>
              <a:rPr lang="he-IL" sz="2000" dirty="0"/>
              <a:t> ליווי מפגש 'שבילים' – שכבת ו'</a:t>
            </a:r>
            <a:endParaRPr lang="en-US" sz="2000" dirty="0"/>
          </a:p>
          <a:p>
            <a:r>
              <a:rPr lang="he-IL" sz="2000" dirty="0"/>
              <a:t> 'מועדון הסרט הטוב'</a:t>
            </a:r>
          </a:p>
          <a:p>
            <a:r>
              <a:rPr lang="he-IL" sz="2000" dirty="0"/>
              <a:t> קשר רציף עם הורים</a:t>
            </a:r>
            <a:endParaRPr lang="en-US" sz="2000" dirty="0"/>
          </a:p>
          <a:p>
            <a:r>
              <a:rPr lang="he-IL" sz="2000" dirty="0"/>
              <a:t> ישיבות צוות ואחריות על </a:t>
            </a:r>
            <a:r>
              <a:rPr lang="he-IL" sz="2000" dirty="0" err="1"/>
              <a:t>המד"צים</a:t>
            </a:r>
            <a:r>
              <a:rPr lang="he-IL" sz="2000" dirty="0"/>
              <a:t> </a:t>
            </a:r>
            <a:endParaRPr lang="en-US" sz="2000" dirty="0"/>
          </a:p>
          <a:p>
            <a:r>
              <a:rPr lang="he-IL" sz="2000" dirty="0"/>
              <a:t> מפגשי 'כיף צוות' חודשיים</a:t>
            </a:r>
            <a:endParaRPr lang="en-US" sz="2000" dirty="0"/>
          </a:p>
          <a:p>
            <a:r>
              <a:rPr lang="he-IL" sz="2000" dirty="0"/>
              <a:t> השתתפות בישיבות מועצה דו חודשיות</a:t>
            </a:r>
            <a:endParaRPr lang="en-US" sz="2000" dirty="0"/>
          </a:p>
          <a:p>
            <a:r>
              <a:rPr lang="he-IL" sz="2000" dirty="0"/>
              <a:t> השתתפות בישיבות עם מנהלת החינוך </a:t>
            </a:r>
            <a:r>
              <a:rPr lang="he-IL" sz="2000" dirty="0" err="1"/>
              <a:t>והמד"בית</a:t>
            </a:r>
            <a:r>
              <a:rPr lang="he-IL" sz="2000" dirty="0"/>
              <a:t> השנייה</a:t>
            </a:r>
          </a:p>
          <a:p>
            <a:r>
              <a:rPr lang="he-IL" sz="2000" dirty="0"/>
              <a:t>להוות דמות בוגר משמעותי עבור המדריכים והחניכים אליו ניתן לפנות </a:t>
            </a:r>
            <a:endParaRPr lang="en-US" sz="2000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5801397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103FFDD-9A41-4993-864D-2AD7BD579B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52736"/>
            <a:ext cx="8229600" cy="5805264"/>
          </a:xfrm>
        </p:spPr>
        <p:txBody>
          <a:bodyPr>
            <a:normAutofit fontScale="55000" lnSpcReduction="20000"/>
          </a:bodyPr>
          <a:lstStyle/>
          <a:p>
            <a:pPr marL="64008" indent="0" algn="ctr">
              <a:buNone/>
            </a:pPr>
            <a:r>
              <a:rPr lang="he-IL" sz="5100" b="1" u="sng" dirty="0" err="1"/>
              <a:t>מד"ב</a:t>
            </a:r>
            <a:r>
              <a:rPr lang="he-IL" sz="5100" b="1" u="sng" dirty="0"/>
              <a:t> לשכבות ז'- </a:t>
            </a:r>
            <a:r>
              <a:rPr lang="he-IL" sz="5100" b="1" u="sng" dirty="0" err="1"/>
              <a:t>יב</a:t>
            </a:r>
            <a:r>
              <a:rPr lang="he-IL" sz="5100" b="1" u="sng" dirty="0"/>
              <a:t>'- ¾ משרה:</a:t>
            </a:r>
          </a:p>
          <a:p>
            <a:r>
              <a:rPr lang="he-IL" dirty="0"/>
              <a:t> </a:t>
            </a:r>
            <a:r>
              <a:rPr lang="he-IL" sz="3800" dirty="0"/>
              <a:t>פעולות </a:t>
            </a:r>
          </a:p>
          <a:p>
            <a:r>
              <a:rPr lang="he-IL" sz="3800" dirty="0"/>
              <a:t> פתיחת מועדון בימי חמישי</a:t>
            </a:r>
          </a:p>
          <a:p>
            <a:r>
              <a:rPr lang="he-IL" sz="3800" dirty="0"/>
              <a:t> מפגשי תוכן שבועיים בהובלת </a:t>
            </a:r>
            <a:r>
              <a:rPr lang="he-IL" sz="3800" dirty="0" err="1"/>
              <a:t>המד"בית</a:t>
            </a:r>
            <a:r>
              <a:rPr lang="he-IL" sz="3800" dirty="0"/>
              <a:t> לשכבות ז'- ח' לשכבות ט', </a:t>
            </a:r>
          </a:p>
          <a:p>
            <a:pPr marL="64008" indent="0">
              <a:buNone/>
            </a:pPr>
            <a:r>
              <a:rPr lang="he-IL" sz="3800" dirty="0"/>
              <a:t>      י- </a:t>
            </a:r>
            <a:r>
              <a:rPr lang="he-IL" sz="3800" dirty="0" err="1"/>
              <a:t>יב</a:t>
            </a:r>
            <a:r>
              <a:rPr lang="he-IL" sz="3800" dirty="0"/>
              <a:t>'.</a:t>
            </a:r>
          </a:p>
          <a:p>
            <a:r>
              <a:rPr lang="he-IL" sz="3800" dirty="0"/>
              <a:t>ישיבות צוות ואחריות על </a:t>
            </a:r>
            <a:r>
              <a:rPr lang="he-IL" sz="3800" dirty="0" err="1"/>
              <a:t>המד"צים</a:t>
            </a:r>
            <a:endParaRPr lang="he-IL" sz="3800" dirty="0"/>
          </a:p>
          <a:p>
            <a:r>
              <a:rPr lang="he-IL" sz="3800" dirty="0"/>
              <a:t>יצירת קשר עם נערים מהשכבות שאינם משתתפים הפיכתם ל'פעילים'</a:t>
            </a:r>
          </a:p>
          <a:p>
            <a:r>
              <a:rPr lang="he-IL" sz="3800" dirty="0"/>
              <a:t>מפגשי 'כיף צוות' חודשיים</a:t>
            </a:r>
          </a:p>
          <a:p>
            <a:r>
              <a:rPr lang="he-IL" sz="3800" dirty="0"/>
              <a:t>'מועדון הסרט הטוב'</a:t>
            </a:r>
          </a:p>
          <a:p>
            <a:r>
              <a:rPr lang="he-IL" sz="3800" dirty="0"/>
              <a:t>קשר רציף עם הורים</a:t>
            </a:r>
          </a:p>
          <a:p>
            <a:r>
              <a:rPr lang="he-IL" sz="3800" dirty="0"/>
              <a:t>השתתפות בישיבות מועצה דו חודשיות</a:t>
            </a:r>
          </a:p>
          <a:p>
            <a:r>
              <a:rPr lang="he-IL" sz="3800" dirty="0"/>
              <a:t>השתתפות בישיבות עם מנהלת החינוך </a:t>
            </a:r>
            <a:r>
              <a:rPr lang="he-IL" sz="3800" dirty="0" err="1"/>
              <a:t>והמד"בית</a:t>
            </a:r>
            <a:r>
              <a:rPr lang="he-IL" sz="3800" dirty="0"/>
              <a:t> השנייה</a:t>
            </a:r>
          </a:p>
          <a:p>
            <a:r>
              <a:rPr lang="he-IL" sz="3800" dirty="0"/>
              <a:t>ליווי תהליך </a:t>
            </a:r>
            <a:r>
              <a:rPr lang="he-IL" sz="3800" dirty="0" err="1"/>
              <a:t>טרומפ"ים</a:t>
            </a:r>
            <a:endParaRPr lang="he-IL" sz="3800" dirty="0"/>
          </a:p>
          <a:p>
            <a:r>
              <a:rPr lang="he-IL" sz="3800" dirty="0"/>
              <a:t>ליווי תהליך שנת שירות</a:t>
            </a:r>
          </a:p>
          <a:p>
            <a:r>
              <a:rPr lang="he-IL" sz="3800" dirty="0"/>
              <a:t>להוות דמות בוגר משמעותי עבור המדריכים והחניכים אליו ניתן לפנות </a:t>
            </a:r>
            <a:endParaRPr lang="en-US" sz="3800" dirty="0"/>
          </a:p>
          <a:p>
            <a:endParaRPr lang="he-IL" sz="3800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1259121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1651FDA-6A7D-4A45-8C1F-21E9EDF9BC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b="1" u="sng" dirty="0"/>
              <a:t>מספר ילדים בשכבות וכמות משתתפים</a:t>
            </a:r>
          </a:p>
        </p:txBody>
      </p:sp>
      <p:pic>
        <p:nvPicPr>
          <p:cNvPr id="6" name="מציין מיקום תוכן 5">
            <a:extLst>
              <a:ext uri="{FF2B5EF4-FFF2-40B4-BE49-F238E27FC236}">
                <a16:creationId xmlns:a16="http://schemas.microsoft.com/office/drawing/2014/main" id="{C99CC80B-9894-407E-8407-5C30598284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538977" y="1974025"/>
            <a:ext cx="6066046" cy="438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6527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399032"/>
          </a:xfrm>
        </p:spPr>
        <p:txBody>
          <a:bodyPr>
            <a:normAutofit/>
          </a:bodyPr>
          <a:lstStyle/>
          <a:p>
            <a:pPr algn="ctr"/>
            <a:r>
              <a:rPr lang="he-IL" altLang="he-IL" sz="3200" b="1" u="sng" dirty="0"/>
              <a:t>נושאים מרכזיים בשכבות: רצף התפתחותי-חברתי</a:t>
            </a:r>
            <a:endParaRPr lang="he-IL" sz="3200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67544" y="1169368"/>
            <a:ext cx="8229600" cy="5688632"/>
          </a:xfrm>
        </p:spPr>
        <p:txBody>
          <a:bodyPr>
            <a:normAutofit fontScale="25000" lnSpcReduction="20000"/>
          </a:bodyPr>
          <a:lstStyle/>
          <a:p>
            <a:pPr>
              <a:spcBef>
                <a:spcPts val="600"/>
              </a:spcBef>
              <a:buNone/>
            </a:pPr>
            <a:r>
              <a:rPr lang="he-IL" altLang="he-IL" sz="9600" b="1" u="sng" dirty="0">
                <a:solidFill>
                  <a:schemeClr val="bg2">
                    <a:lumMod val="50000"/>
                  </a:schemeClr>
                </a:solidFill>
              </a:rPr>
              <a:t>שכבת ד: </a:t>
            </a:r>
          </a:p>
          <a:p>
            <a:pPr>
              <a:spcBef>
                <a:spcPts val="600"/>
              </a:spcBef>
              <a:buNone/>
            </a:pPr>
            <a:r>
              <a:rPr lang="he-IL" altLang="he-IL" sz="9600" b="1" dirty="0"/>
              <a:t>נושא מרכזי: </a:t>
            </a:r>
            <a:r>
              <a:rPr lang="he-IL" altLang="he-IL" sz="9600" dirty="0"/>
              <a:t>גיבוש חברתי, שייכות וזהות קבוצתית, אני חלק מקבוצה.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he-IL" altLang="he-IL" sz="9600" u="sng" dirty="0"/>
              <a:t>מאפייני פעילות</a:t>
            </a:r>
            <a:r>
              <a:rPr lang="he-IL" altLang="he-IL" sz="9600" dirty="0"/>
              <a:t>: מסגרת מחייבת, משחקי חברה, פעולות ערכיות, בנים-בנות, התמודדות עם משברים חברתיים ראשונים(ד').</a:t>
            </a:r>
          </a:p>
          <a:p>
            <a:pPr>
              <a:spcBef>
                <a:spcPts val="600"/>
              </a:spcBef>
              <a:buNone/>
            </a:pPr>
            <a:r>
              <a:rPr lang="he-IL" altLang="he-IL" sz="9600" b="1" u="sng" dirty="0">
                <a:solidFill>
                  <a:schemeClr val="bg2">
                    <a:lumMod val="50000"/>
                  </a:schemeClr>
                </a:solidFill>
              </a:rPr>
              <a:t>שכבת  ה-ו: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he-IL" altLang="he-IL" sz="9600" b="1" dirty="0"/>
              <a:t>נושא מרכזי: </a:t>
            </a:r>
            <a:r>
              <a:rPr lang="he-IL" altLang="he-IL" sz="9600" dirty="0"/>
              <a:t>יצירת זהות קבוצתית-קהילתית, הדגשת  האחריות האישית, והאחריות כלפיי הקבוצה והחברה.</a:t>
            </a:r>
            <a:r>
              <a:rPr lang="en-US" altLang="he-IL" sz="9600" dirty="0"/>
              <a:t> </a:t>
            </a:r>
            <a:endParaRPr lang="he-IL" altLang="he-IL" sz="9600" dirty="0"/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he-IL" altLang="he-IL" sz="9600" u="sng" dirty="0"/>
              <a:t>מאפייני פעילות</a:t>
            </a:r>
            <a:r>
              <a:rPr lang="he-IL" altLang="he-IL" sz="9600" dirty="0"/>
              <a:t>: פעולות ערכיות לגיבוש קבוצה, שיתופי פעולה באחריות על תכנון וביצוע- הכנה לשנת מצווה.</a:t>
            </a:r>
          </a:p>
          <a:p>
            <a:endParaRPr lang="he-IL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270785A-8FB1-4962-B24C-3AF992C572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2800" b="1" dirty="0"/>
              <a:t>דוגמא לתכנית חודשית שכבות ד'-ו' –חודש ינואר </a:t>
            </a:r>
          </a:p>
        </p:txBody>
      </p:sp>
      <p:graphicFrame>
        <p:nvGraphicFramePr>
          <p:cNvPr id="8" name="מציין מיקום תוכן 7">
            <a:extLst>
              <a:ext uri="{FF2B5EF4-FFF2-40B4-BE49-F238E27FC236}">
                <a16:creationId xmlns:a16="http://schemas.microsoft.com/office/drawing/2014/main" id="{5ACD9E32-F745-4D43-8E9C-CC283EFD7DBF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733408" y="1882775"/>
          <a:ext cx="7677184" cy="4572001"/>
        </p:xfrm>
        <a:graphic>
          <a:graphicData uri="http://schemas.openxmlformats.org/drawingml/2006/table">
            <a:tbl>
              <a:tblPr rtl="1" firstRow="1" firstCol="1" bandRow="1"/>
              <a:tblGrid>
                <a:gridCol w="1296669">
                  <a:extLst>
                    <a:ext uri="{9D8B030D-6E8A-4147-A177-3AD203B41FA5}">
                      <a16:colId xmlns:a16="http://schemas.microsoft.com/office/drawing/2014/main" val="2549773429"/>
                    </a:ext>
                  </a:extLst>
                </a:gridCol>
                <a:gridCol w="831452">
                  <a:extLst>
                    <a:ext uri="{9D8B030D-6E8A-4147-A177-3AD203B41FA5}">
                      <a16:colId xmlns:a16="http://schemas.microsoft.com/office/drawing/2014/main" val="2499646890"/>
                    </a:ext>
                  </a:extLst>
                </a:gridCol>
                <a:gridCol w="1094855">
                  <a:extLst>
                    <a:ext uri="{9D8B030D-6E8A-4147-A177-3AD203B41FA5}">
                      <a16:colId xmlns:a16="http://schemas.microsoft.com/office/drawing/2014/main" val="2084008610"/>
                    </a:ext>
                  </a:extLst>
                </a:gridCol>
                <a:gridCol w="1478687">
                  <a:extLst>
                    <a:ext uri="{9D8B030D-6E8A-4147-A177-3AD203B41FA5}">
                      <a16:colId xmlns:a16="http://schemas.microsoft.com/office/drawing/2014/main" val="3072320000"/>
                    </a:ext>
                  </a:extLst>
                </a:gridCol>
                <a:gridCol w="748417">
                  <a:extLst>
                    <a:ext uri="{9D8B030D-6E8A-4147-A177-3AD203B41FA5}">
                      <a16:colId xmlns:a16="http://schemas.microsoft.com/office/drawing/2014/main" val="1186810262"/>
                    </a:ext>
                  </a:extLst>
                </a:gridCol>
                <a:gridCol w="1113552">
                  <a:extLst>
                    <a:ext uri="{9D8B030D-6E8A-4147-A177-3AD203B41FA5}">
                      <a16:colId xmlns:a16="http://schemas.microsoft.com/office/drawing/2014/main" val="3323674617"/>
                    </a:ext>
                  </a:extLst>
                </a:gridCol>
                <a:gridCol w="1113552">
                  <a:extLst>
                    <a:ext uri="{9D8B030D-6E8A-4147-A177-3AD203B41FA5}">
                      <a16:colId xmlns:a16="http://schemas.microsoft.com/office/drawing/2014/main" val="2541552053"/>
                    </a:ext>
                  </a:extLst>
                </a:gridCol>
              </a:tblGrid>
              <a:tr h="62375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א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ב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ג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ד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ה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ו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2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ש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6626332"/>
                  </a:ext>
                </a:extLst>
              </a:tr>
              <a:tr h="71679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פעולות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מגדר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פעילות גיבוש כיתה ד'- 10:00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3792269"/>
                  </a:ext>
                </a:extLst>
              </a:tr>
              <a:tr h="89892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חוג לכל ילד-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פעולת שיא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שבילים כיתה ו- 18:15(מפגש השלמה- אחרון כרגע)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6122533"/>
                  </a:ext>
                </a:extLst>
              </a:tr>
              <a:tr h="71679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חוג לכל ילד-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פעולת מעורבת חברתית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פעילות גיבוש כיתה ה'- 18:30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טיול ט"ו בשבט ד-ו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3916946"/>
                  </a:ext>
                </a:extLst>
              </a:tr>
              <a:tr h="716798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חוג לכל ילד-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ט"ו בשבט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פעולות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ט"ו בשבט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פעילות כל השכבות יחד-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ד' ה' ו'- 10:00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28884260"/>
                  </a:ext>
                </a:extLst>
              </a:tr>
              <a:tr h="898926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חוג לכל ילד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16:15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marL="342900" lvl="0" indent="-3429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AutoNum type="arabicParenR"/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17:15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פעולות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לחץ חברתי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9389" marR="5938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86668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287918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idx="1"/>
          </p:nvPr>
        </p:nvSpPr>
        <p:spPr>
          <a:xfrm>
            <a:off x="467544" y="0"/>
            <a:ext cx="8229600" cy="6597352"/>
          </a:xfrm>
        </p:spPr>
        <p:txBody>
          <a:bodyPr>
            <a:noAutofit/>
          </a:bodyPr>
          <a:lstStyle/>
          <a:p>
            <a:pPr eaLnBrk="1" hangingPunct="1">
              <a:spcBef>
                <a:spcPts val="600"/>
              </a:spcBef>
              <a:buFont typeface="Wingdings 2" pitchFamily="18" charset="2"/>
              <a:buNone/>
            </a:pPr>
            <a:r>
              <a:rPr lang="he-IL" altLang="he-IL" sz="1800" b="1" u="sng" dirty="0">
                <a:solidFill>
                  <a:schemeClr val="bg2">
                    <a:lumMod val="50000"/>
                  </a:schemeClr>
                </a:solidFill>
              </a:rPr>
              <a:t>שכבה ז-ח: </a:t>
            </a:r>
          </a:p>
          <a:p>
            <a:pPr eaLnBrk="1" hangingPunct="1">
              <a:spcBef>
                <a:spcPts val="600"/>
              </a:spcBef>
              <a:buFont typeface="Wingdings 2" pitchFamily="18" charset="2"/>
              <a:buNone/>
            </a:pPr>
            <a:r>
              <a:rPr lang="he-IL" altLang="he-IL" sz="1800" b="1" dirty="0"/>
              <a:t>נושאים מרכזיים</a:t>
            </a:r>
            <a:r>
              <a:rPr lang="he-IL" altLang="he-IL" sz="1800" dirty="0"/>
              <a:t>:</a:t>
            </a:r>
          </a:p>
          <a:p>
            <a:pPr eaLnBrk="1" hangingPunct="1">
              <a:spcBef>
                <a:spcPts val="600"/>
              </a:spcBef>
            </a:pPr>
            <a:r>
              <a:rPr lang="he-IL" altLang="he-IL" sz="1800" dirty="0"/>
              <a:t>ערכים חברתיים- לקיחת אחריות, יוזמה, ערבות הדדית וחברות.</a:t>
            </a:r>
          </a:p>
          <a:p>
            <a:pPr eaLnBrk="1" hangingPunct="1">
              <a:spcBef>
                <a:spcPts val="600"/>
              </a:spcBef>
            </a:pPr>
            <a:r>
              <a:rPr lang="he-IL" altLang="he-IL" sz="1800" dirty="0"/>
              <a:t>זהות קהילתית וישראלית- מוזיקה ישראלית, חינוך חברתי קהילתי, אהבת המקום והאזור.</a:t>
            </a:r>
          </a:p>
          <a:p>
            <a:pPr eaLnBrk="1" hangingPunct="1">
              <a:spcBef>
                <a:spcPts val="600"/>
              </a:spcBef>
            </a:pPr>
            <a:r>
              <a:rPr lang="he-IL" altLang="he-IL" sz="1800" dirty="0"/>
              <a:t>כיתה ז'- התמקדות בשנת המצווה.</a:t>
            </a:r>
          </a:p>
          <a:p>
            <a:pPr eaLnBrk="1" hangingPunct="1">
              <a:spcBef>
                <a:spcPts val="600"/>
              </a:spcBef>
            </a:pPr>
            <a:r>
              <a:rPr lang="he-IL" altLang="he-IL" sz="1800" dirty="0"/>
              <a:t>כיתה ח'- זהות אישית/ קבוצתית, התנדבות במושב כהכנה לעבודה, מעבר לחברת הנעורים.</a:t>
            </a:r>
          </a:p>
          <a:p>
            <a:pPr eaLnBrk="1" hangingPunct="1">
              <a:spcBef>
                <a:spcPts val="600"/>
              </a:spcBef>
              <a:buNone/>
            </a:pPr>
            <a:r>
              <a:rPr lang="he-IL" altLang="he-IL" sz="1800" b="1" u="sng" dirty="0">
                <a:solidFill>
                  <a:schemeClr val="tx1">
                    <a:lumMod val="50000"/>
                    <a:lumOff val="50000"/>
                  </a:schemeClr>
                </a:solidFill>
              </a:rPr>
              <a:t>שכבת ט'</a:t>
            </a:r>
          </a:p>
          <a:p>
            <a:pPr>
              <a:spcBef>
                <a:spcPts val="600"/>
              </a:spcBef>
            </a:pPr>
            <a:r>
              <a:rPr lang="he-IL" altLang="he-IL" sz="1800" dirty="0"/>
              <a:t>כתה ט'- התנדבות במושב, מעבר לשכבה הבוגרת. </a:t>
            </a:r>
          </a:p>
          <a:p>
            <a:pPr>
              <a:spcBef>
                <a:spcPts val="600"/>
              </a:spcBef>
            </a:pPr>
            <a:r>
              <a:rPr lang="he-IL" altLang="he-IL" sz="1800" dirty="0"/>
              <a:t>תהליך </a:t>
            </a:r>
            <a:r>
              <a:rPr lang="he-IL" altLang="he-IL" sz="1800" dirty="0" err="1"/>
              <a:t>טרומ"פים</a:t>
            </a:r>
            <a:r>
              <a:rPr lang="he-IL" altLang="he-IL" sz="1800" dirty="0"/>
              <a:t> - הכנה להדרכה, עבודה על זיהוי יכולות וכישורים אישיים, לקיחת אחריות. כלי הדרכה(מערכים, עבודה על הצגת נושא מול קהל).</a:t>
            </a:r>
          </a:p>
          <a:p>
            <a:pPr eaLnBrk="1" hangingPunct="1">
              <a:spcBef>
                <a:spcPts val="600"/>
              </a:spcBef>
              <a:buFont typeface="Wingdings 2" pitchFamily="18" charset="2"/>
              <a:buNone/>
            </a:pPr>
            <a:r>
              <a:rPr lang="he-IL" altLang="he-IL" sz="1800" b="1" u="sng" dirty="0">
                <a:solidFill>
                  <a:schemeClr val="bg2">
                    <a:lumMod val="50000"/>
                  </a:schemeClr>
                </a:solidFill>
              </a:rPr>
              <a:t>שכבה בוגרת י-</a:t>
            </a:r>
            <a:r>
              <a:rPr lang="he-IL" altLang="he-IL" sz="1800" b="1" u="sng" dirty="0" err="1">
                <a:solidFill>
                  <a:schemeClr val="bg2">
                    <a:lumMod val="50000"/>
                  </a:schemeClr>
                </a:solidFill>
              </a:rPr>
              <a:t>יב</a:t>
            </a:r>
            <a:r>
              <a:rPr lang="he-IL" altLang="he-IL" sz="1800" b="1" u="sng" dirty="0">
                <a:solidFill>
                  <a:schemeClr val="bg2">
                    <a:lumMod val="50000"/>
                  </a:schemeClr>
                </a:solidFill>
              </a:rPr>
              <a:t>:</a:t>
            </a:r>
            <a:endParaRPr lang="en-US" altLang="he-IL" sz="1800" b="1" u="sng" dirty="0">
              <a:solidFill>
                <a:schemeClr val="bg2">
                  <a:lumMod val="50000"/>
                </a:schemeClr>
              </a:solidFill>
            </a:endParaRPr>
          </a:p>
          <a:p>
            <a:pPr eaLnBrk="1" hangingPunct="1">
              <a:spcBef>
                <a:spcPts val="600"/>
              </a:spcBef>
              <a:buFont typeface="Wingdings 2" pitchFamily="18" charset="2"/>
              <a:buNone/>
            </a:pPr>
            <a:r>
              <a:rPr lang="he-IL" altLang="he-IL" sz="1800" b="1" dirty="0"/>
              <a:t>העברת האחריות על הפעילות, יוזמה ויצירתיות:</a:t>
            </a:r>
          </a:p>
          <a:p>
            <a:pPr eaLnBrk="1" hangingPunct="1">
              <a:spcBef>
                <a:spcPts val="600"/>
              </a:spcBef>
            </a:pPr>
            <a:r>
              <a:rPr lang="he-IL" altLang="he-IL" sz="1800" dirty="0"/>
              <a:t>מימוש האמירה נוער מדריך נוער/ילדים בכל הפעילויות. </a:t>
            </a:r>
          </a:p>
          <a:p>
            <a:pPr eaLnBrk="1" hangingPunct="1">
              <a:spcBef>
                <a:spcPts val="600"/>
              </a:spcBef>
            </a:pPr>
            <a:r>
              <a:rPr lang="he-IL" altLang="he-IL" sz="1800" dirty="0"/>
              <a:t>שרות משמעותי בצה"ל ובשנת שרות.</a:t>
            </a:r>
          </a:p>
          <a:p>
            <a:pPr eaLnBrk="1" hangingPunct="1">
              <a:spcBef>
                <a:spcPts val="600"/>
              </a:spcBef>
            </a:pPr>
            <a:r>
              <a:rPr lang="he-IL" altLang="he-IL" sz="1800" dirty="0"/>
              <a:t>עבודת נוער- ערך העבודה, אל מול התנדבות וחברה פעילה.</a:t>
            </a:r>
          </a:p>
          <a:p>
            <a:pPr eaLnBrk="1" hangingPunct="1">
              <a:spcBef>
                <a:spcPts val="600"/>
              </a:spcBef>
            </a:pPr>
            <a:r>
              <a:rPr lang="he-IL" altLang="he-IL" sz="1800" dirty="0"/>
              <a:t>מגדר- בנים/בנות.</a:t>
            </a:r>
            <a:endParaRPr lang="en-US" altLang="he-IL" sz="1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0F40364-45F7-4662-84B1-155BBA34C7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he-IL" sz="3200" b="1" dirty="0"/>
              <a:t>דוגמא לתכנית חודשית ז'-</a:t>
            </a:r>
            <a:r>
              <a:rPr lang="he-IL" sz="3200" b="1" dirty="0" err="1"/>
              <a:t>יב</a:t>
            </a:r>
            <a:r>
              <a:rPr lang="he-IL" sz="3200" b="1" dirty="0"/>
              <a:t>' – חודש ינוער</a:t>
            </a:r>
          </a:p>
        </p:txBody>
      </p:sp>
      <p:graphicFrame>
        <p:nvGraphicFramePr>
          <p:cNvPr id="7" name="מציין מיקום תוכן 6">
            <a:extLst>
              <a:ext uri="{FF2B5EF4-FFF2-40B4-BE49-F238E27FC236}">
                <a16:creationId xmlns:a16="http://schemas.microsoft.com/office/drawing/2014/main" id="{24B4A5D8-3142-45BA-8E00-5F92B9F5A41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931273" y="1881320"/>
          <a:ext cx="7281454" cy="4589579"/>
        </p:xfrm>
        <a:graphic>
          <a:graphicData uri="http://schemas.openxmlformats.org/drawingml/2006/table">
            <a:tbl>
              <a:tblPr rtl="1" firstRow="1" firstCol="1" bandRow="1"/>
              <a:tblGrid>
                <a:gridCol w="1039768">
                  <a:extLst>
                    <a:ext uri="{9D8B030D-6E8A-4147-A177-3AD203B41FA5}">
                      <a16:colId xmlns:a16="http://schemas.microsoft.com/office/drawing/2014/main" val="1113452027"/>
                    </a:ext>
                  </a:extLst>
                </a:gridCol>
                <a:gridCol w="1040281">
                  <a:extLst>
                    <a:ext uri="{9D8B030D-6E8A-4147-A177-3AD203B41FA5}">
                      <a16:colId xmlns:a16="http://schemas.microsoft.com/office/drawing/2014/main" val="303544010"/>
                    </a:ext>
                  </a:extLst>
                </a:gridCol>
                <a:gridCol w="1040281">
                  <a:extLst>
                    <a:ext uri="{9D8B030D-6E8A-4147-A177-3AD203B41FA5}">
                      <a16:colId xmlns:a16="http://schemas.microsoft.com/office/drawing/2014/main" val="316593288"/>
                    </a:ext>
                  </a:extLst>
                </a:gridCol>
                <a:gridCol w="1040281">
                  <a:extLst>
                    <a:ext uri="{9D8B030D-6E8A-4147-A177-3AD203B41FA5}">
                      <a16:colId xmlns:a16="http://schemas.microsoft.com/office/drawing/2014/main" val="3675313813"/>
                    </a:ext>
                  </a:extLst>
                </a:gridCol>
                <a:gridCol w="1040281">
                  <a:extLst>
                    <a:ext uri="{9D8B030D-6E8A-4147-A177-3AD203B41FA5}">
                      <a16:colId xmlns:a16="http://schemas.microsoft.com/office/drawing/2014/main" val="4264833596"/>
                    </a:ext>
                  </a:extLst>
                </a:gridCol>
                <a:gridCol w="1040281">
                  <a:extLst>
                    <a:ext uri="{9D8B030D-6E8A-4147-A177-3AD203B41FA5}">
                      <a16:colId xmlns:a16="http://schemas.microsoft.com/office/drawing/2014/main" val="3090527014"/>
                    </a:ext>
                  </a:extLst>
                </a:gridCol>
                <a:gridCol w="1040281">
                  <a:extLst>
                    <a:ext uri="{9D8B030D-6E8A-4147-A177-3AD203B41FA5}">
                      <a16:colId xmlns:a16="http://schemas.microsoft.com/office/drawing/2014/main" val="3063704060"/>
                    </a:ext>
                  </a:extLst>
                </a:gridCol>
              </a:tblGrid>
              <a:tr h="665935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א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ב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ג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ד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ה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ו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3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ש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BF8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5194581"/>
                  </a:ext>
                </a:extLst>
              </a:tr>
              <a:tr h="78121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פעולות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מגדר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פעילות שכבת ט' 18:00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פעילות שכבה ח' 19:00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יום כייף בנות שכב"ג 10:00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5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17966236"/>
                  </a:ext>
                </a:extLst>
              </a:tr>
              <a:tr h="78121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6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מפגש שכבת יב 20:00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פעולת שיא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9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ערב סרט במועדון ז'-יב' 20:00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92631721"/>
                  </a:ext>
                </a:extLst>
              </a:tr>
              <a:tr h="979714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פעילות שכבה ז' 19:00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15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פעולת מעורבת חברתית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16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17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יום גיוס במועדון השכב"ג 12:00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19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41410990"/>
                  </a:ext>
                </a:extLst>
              </a:tr>
              <a:tr h="781213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ט"ו בשבט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22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פעולות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ט"ו בשבט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23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פעילות שכבת ט' 18:00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24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ערב משחקי קופסא שכבות ז' ח' 20:00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25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26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6DD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6012652"/>
                  </a:ext>
                </a:extLst>
              </a:tr>
              <a:tr h="582712"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27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28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solidFill>
                            <a:srgbClr val="7030A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מפגש שכבת יב 20:00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29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פעולות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ct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000" b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לחץ חברתי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30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ישיבת צוות 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31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AEEF3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he-IL" sz="1100" b="1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en-US" sz="9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82" marR="5548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3364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72889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dirty="0"/>
              <a:t>מסגרת פעילות הנוער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6048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50000"/>
              </a:lnSpc>
            </a:pPr>
            <a:r>
              <a:rPr lang="he-IL" b="1" dirty="0"/>
              <a:t>מתוך נקודת מבט קהילתית, פעילות הנוער ד'-</a:t>
            </a:r>
            <a:r>
              <a:rPr lang="he-IL" b="1" dirty="0" err="1"/>
              <a:t>יב</a:t>
            </a:r>
            <a:r>
              <a:rPr lang="he-IL" b="1" dirty="0"/>
              <a:t>' במושב תפעל במתכונת אחת שווה לכל ילדי המושב ותאפשר לכל ילד וילדה להיות שותפים בכל פעילות חברתית ביישוב </a:t>
            </a:r>
          </a:p>
          <a:p>
            <a:pPr>
              <a:lnSpc>
                <a:spcPct val="150000"/>
              </a:lnSpc>
            </a:pPr>
            <a:r>
              <a:rPr lang="he-IL" dirty="0"/>
              <a:t>ילדים שאין ביכולתם להיות שותפים בפעילות השוטפת מוזמנים לכל פעילות בנוער (בשיח הורים מול </a:t>
            </a:r>
            <a:r>
              <a:rPr lang="he-IL" dirty="0" err="1"/>
              <a:t>המד"ביות</a:t>
            </a:r>
            <a:r>
              <a:rPr lang="he-IL" dirty="0"/>
              <a:t> והסדר כספי מול הנהלת חשבונות)</a:t>
            </a:r>
          </a:p>
          <a:p>
            <a:pPr>
              <a:lnSpc>
                <a:spcPct val="150000"/>
              </a:lnSpc>
            </a:pPr>
            <a:r>
              <a:rPr lang="he-IL" dirty="0"/>
              <a:t>מחנות נוער – ילדים השותפים בפעילות הנוער באופן רציף יוכלו לצאת למחנות.</a:t>
            </a:r>
          </a:p>
        </p:txBody>
      </p:sp>
    </p:spTree>
    <p:extLst>
      <p:ext uri="{BB962C8B-B14F-4D97-AF65-F5344CB8AC3E}">
        <p14:creationId xmlns:p14="http://schemas.microsoft.com/office/powerpoint/2010/main" val="5986069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7FB778E2-4538-48FA-8AFF-5838C1CE51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u="sng" dirty="0"/>
              <a:t>מפגש הורים – נוער כפחז</a:t>
            </a:r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014DC80-3FCD-4619-ACF7-7293CCD7CD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dirty="0"/>
              <a:t>פתיחה- </a:t>
            </a:r>
            <a:r>
              <a:rPr lang="he-IL" dirty="0" err="1"/>
              <a:t>מיטקה</a:t>
            </a:r>
            <a:r>
              <a:rPr lang="he-IL" dirty="0"/>
              <a:t>/יפית </a:t>
            </a:r>
          </a:p>
          <a:p>
            <a:r>
              <a:rPr lang="he-IL" dirty="0"/>
              <a:t>מעגלי השיח – נדב </a:t>
            </a:r>
            <a:r>
              <a:rPr lang="he-IL" dirty="0" err="1"/>
              <a:t>קנימח</a:t>
            </a:r>
            <a:endParaRPr lang="he-IL" dirty="0"/>
          </a:p>
          <a:p>
            <a:r>
              <a:rPr lang="he-IL" sz="2400" dirty="0"/>
              <a:t>הצגת מערכת חינוך חברתי קהילתי – מטרות ויעדים-</a:t>
            </a:r>
            <a:r>
              <a:rPr lang="he-IL" sz="2400" dirty="0" err="1"/>
              <a:t>מיטקה</a:t>
            </a:r>
            <a:endParaRPr lang="he-IL" sz="2400" dirty="0"/>
          </a:p>
          <a:p>
            <a:r>
              <a:rPr lang="he-IL" sz="2600" dirty="0"/>
              <a:t>נושאים מרכזיים בשכבות-רצף התפתחותי-מור/עמית</a:t>
            </a:r>
          </a:p>
          <a:p>
            <a:r>
              <a:rPr lang="he-IL" dirty="0"/>
              <a:t>מסגרת פעילות הנוער ותקציב- </a:t>
            </a:r>
            <a:r>
              <a:rPr lang="he-IL" dirty="0" err="1"/>
              <a:t>מיטקה</a:t>
            </a:r>
            <a:r>
              <a:rPr lang="he-IL" dirty="0"/>
              <a:t>/יפית</a:t>
            </a:r>
          </a:p>
          <a:p>
            <a:r>
              <a:rPr lang="he-IL" dirty="0"/>
              <a:t>זמן לשאלות של ההורים</a:t>
            </a:r>
          </a:p>
          <a:p>
            <a:pPr marL="64008" indent="0">
              <a:buNone/>
            </a:pPr>
            <a:endParaRPr lang="he-IL" dirty="0"/>
          </a:p>
          <a:p>
            <a:endParaRPr lang="he-IL" dirty="0"/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3656071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547664" y="188640"/>
            <a:ext cx="6851104" cy="1399032"/>
          </a:xfrm>
        </p:spPr>
        <p:txBody>
          <a:bodyPr/>
          <a:lstStyle/>
          <a:p>
            <a:pPr algn="ctr"/>
            <a:r>
              <a:rPr lang="he-IL" b="1" dirty="0"/>
              <a:t>תשלום נוער</a:t>
            </a:r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e-IL" b="1" dirty="0"/>
              <a:t>תשלום חודשי לשכבות ד'-ט' – 90 ₪ בחודש</a:t>
            </a:r>
          </a:p>
          <a:p>
            <a:endParaRPr lang="he-IL" b="1" dirty="0"/>
          </a:p>
          <a:p>
            <a:r>
              <a:rPr lang="he-IL" b="1" dirty="0"/>
              <a:t>תשלום חודשי לשכבות י'-</a:t>
            </a:r>
            <a:r>
              <a:rPr lang="he-IL" b="1" dirty="0" err="1"/>
              <a:t>יב</a:t>
            </a:r>
            <a:r>
              <a:rPr lang="he-IL" b="1" dirty="0"/>
              <a:t>' – 50 ₪ לחודש</a:t>
            </a:r>
          </a:p>
          <a:p>
            <a:r>
              <a:rPr lang="he-IL" b="1" u="sng" dirty="0"/>
              <a:t>הנחות:</a:t>
            </a:r>
          </a:p>
          <a:p>
            <a:r>
              <a:rPr lang="he-IL" b="1" dirty="0"/>
              <a:t>ל- 3 ילדים בנוער – הנחה של 15% על כל הסכום</a:t>
            </a:r>
          </a:p>
          <a:p>
            <a:r>
              <a:rPr lang="he-IL" b="1" dirty="0"/>
              <a:t>ל-4 ילדים בנוער 25% על כל הסכום</a:t>
            </a:r>
          </a:p>
          <a:p>
            <a:endParaRPr lang="he-IL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טבלה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76733755"/>
              </p:ext>
            </p:extLst>
          </p:nvPr>
        </p:nvGraphicFramePr>
        <p:xfrm>
          <a:off x="1403648" y="0"/>
          <a:ext cx="6912767" cy="6723510"/>
        </p:xfrm>
        <a:graphic>
          <a:graphicData uri="http://schemas.openxmlformats.org/drawingml/2006/table">
            <a:tbl>
              <a:tblPr rtl="1"/>
              <a:tblGrid>
                <a:gridCol w="36749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53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462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462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99279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sng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מעקב חודשי נוער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rtl="1" fontAlgn="b"/>
                      <a:r>
                        <a:rPr lang="he-IL" sz="1200" b="1" i="0" u="sng" strike="noStrike">
                          <a:solidFill>
                            <a:srgbClr val="7030A0"/>
                          </a:solidFill>
                          <a:latin typeface="Arial"/>
                        </a:rPr>
                        <a:t>חודשי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9279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1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 fontAlgn="b"/>
                      <a:r>
                        <a:rPr lang="he-IL" sz="1200" b="1" i="0" u="sng" strike="noStrike">
                          <a:solidFill>
                            <a:srgbClr val="7030A0"/>
                          </a:solidFill>
                          <a:latin typeface="Arial"/>
                        </a:rPr>
                        <a:t>תכנון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he-I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 fontAlgn="b"/>
                      <a:r>
                        <a:rPr lang="he-IL" sz="1200" b="1" i="0" u="sng" strike="noStrike">
                          <a:solidFill>
                            <a:srgbClr val="7030A0"/>
                          </a:solidFill>
                          <a:latin typeface="Arial"/>
                        </a:rPr>
                        <a:t>לילד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89790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הכנסות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לפני הנחות   </a:t>
                      </a:r>
                      <a:r>
                        <a:rPr lang="he-IL" sz="1200" b="1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לפי 90 ₪ לילדי ד'-ט'</a:t>
                      </a:r>
                      <a:r>
                        <a:rPr lang="he-IL" sz="1200" b="1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 ו-50 ₪ לילדי י'-</a:t>
                      </a:r>
                      <a:r>
                        <a:rPr lang="he-IL" sz="1200" b="1" i="0" u="none" strike="noStrike" baseline="0" dirty="0" err="1">
                          <a:solidFill>
                            <a:srgbClr val="000000"/>
                          </a:solidFill>
                          <a:latin typeface="Arial"/>
                        </a:rPr>
                        <a:t>יב</a:t>
                      </a:r>
                      <a:r>
                        <a:rPr lang="he-IL" sz="1200" b="1" i="0" u="none" strike="noStrike" baseline="0" dirty="0">
                          <a:solidFill>
                            <a:srgbClr val="000000"/>
                          </a:solidFill>
                          <a:latin typeface="Arial"/>
                        </a:rPr>
                        <a:t>'</a:t>
                      </a:r>
                      <a:endParaRPr lang="he-IL" sz="1200" b="1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151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12,030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הנחת 3 ילדים (15% על סה"כ הסכום)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-282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הנחת 4 ילדים (25% על סה"כ הסכום)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-240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הכנסות ממפעלים בשיתוף ועד מקומי וועד אגש"ח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1,250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89790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89790"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99279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סך הכנסות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12,758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89790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סעיף הוצאות בפועל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89790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שכר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שכר מדבית נוספת  (עלות מעביד)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5,500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36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ניהול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1,000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199279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סה"כ שכר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6,500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43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189790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sng" strike="noStrike">
                          <a:solidFill>
                            <a:srgbClr val="000000"/>
                          </a:solidFill>
                          <a:latin typeface="Arial"/>
                        </a:rPr>
                        <a:t>הוצאות כללי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ציוד הדרכה/חמרי לימוד/פעילות שיא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ציוד בלתי מתכלה/השקעות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7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מזון+חומרי ניקוי(פעולות "פינוקים" ופעילויות)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1,000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7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8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הוצאות שוטפות אחזקה ותיקונים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9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טלפון/ אינטרנט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150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0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הכנות והדרכת מדריכים+החזר שנת הדרכה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1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סמינר פתיחת שנה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125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2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הכנת פסח + קיץ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750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5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3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החזר קורס מד"צים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625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4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4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הרצאות ותהליכים חינוכיים/פעילויות שיא בחופשים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500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5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יעוץ חינוכי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150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6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טיולי ועדת נוער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-  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-  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7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מתנות לעובדים  ולמדריכים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8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בצ"מ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2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29"/>
                  </a:ext>
                </a:extLst>
              </a:tr>
              <a:tr h="180301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הנחות סוציאליות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1,300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  9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0"/>
                  </a:ext>
                </a:extLst>
              </a:tr>
              <a:tr h="199279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סה"כ הוצאות כללי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6,100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 40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1"/>
                  </a:ext>
                </a:extLst>
              </a:tr>
              <a:tr h="199279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סה"כ הוצאות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12,600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 ₪             83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2"/>
                  </a:ext>
                </a:extLst>
              </a:tr>
              <a:tr h="349337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יתרה לאחר חישוב הכנסות בפועל פחות הוצאות בפועל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3"/>
                  </a:ext>
                </a:extLst>
              </a:tr>
              <a:tr h="199279">
                <a:tc>
                  <a:txBody>
                    <a:bodyPr/>
                    <a:lstStyle/>
                    <a:p>
                      <a:pPr algn="r" rtl="1" fontAlgn="b"/>
                      <a:r>
                        <a:rPr lang="he-IL" sz="12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סה"כ עודף לטובת הקיץ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2F3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he-IL" sz="12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1" i="0" u="none" strike="noStrike">
                          <a:solidFill>
                            <a:srgbClr val="7030A0"/>
                          </a:solidFill>
                          <a:latin typeface="Arial"/>
                        </a:rPr>
                        <a:t> ₪           158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he-IL" sz="1200" b="1" i="0" u="none" strike="noStrike" dirty="0">
                          <a:solidFill>
                            <a:srgbClr val="7030A0"/>
                          </a:solidFill>
                          <a:latin typeface="Arial"/>
                        </a:rPr>
                        <a:t> ₪               1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7E6E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3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כותרת 1"/>
          <p:cNvSpPr txBox="1">
            <a:spLocks/>
          </p:cNvSpPr>
          <p:nvPr/>
        </p:nvSpPr>
        <p:spPr>
          <a:xfrm>
            <a:off x="467544" y="764704"/>
            <a:ext cx="8229600" cy="1143000"/>
          </a:xfrm>
          <a:prstGeom prst="rect">
            <a:avLst/>
          </a:prstGeom>
          <a:solidFill>
            <a:schemeClr val="bg1"/>
          </a:solidFill>
        </p:spPr>
        <p:txBody>
          <a:bodyPr vert="horz" anchor="ctr">
            <a:normAutofit/>
          </a:bodyPr>
          <a:lstStyle/>
          <a:p>
            <a:pPr marL="484632" marR="0" lvl="0" indent="0" algn="ctr" defTabSz="914400" rtl="1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e-IL" altLang="he-IL" sz="3600" b="0" i="0" u="none" strike="noStrike" kern="1200" cap="none" spc="0" normalizeH="0" baseline="0" noProof="0" dirty="0">
                <a:ln w="6350">
                  <a:solidFill>
                    <a:schemeClr val="tx1"/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26000" dist="26000" dir="145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הילדים של היום הם המנהיגים של המחר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he-IL" b="1" u="sng" dirty="0"/>
              <a:t>שיתוף הילדים</a:t>
            </a:r>
            <a:endParaRPr lang="he-IL" dirty="0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85000" lnSpcReduction="20000"/>
          </a:bodyPr>
          <a:lstStyle/>
          <a:p>
            <a:r>
              <a:rPr lang="he-IL" dirty="0"/>
              <a:t>זכותו של כל ילד להיות שותף בכל פעילות חברתית ביישוב, הזכות היא קהילתית ומושתתת על ערכים של שוויון ומחויבות של הקהילה. </a:t>
            </a:r>
          </a:p>
          <a:p>
            <a:pPr>
              <a:buNone/>
            </a:pPr>
            <a:endParaRPr lang="he-IL" dirty="0"/>
          </a:p>
          <a:p>
            <a:r>
              <a:rPr lang="he-IL" dirty="0"/>
              <a:t>לצד הזכות והמעורבות הקהילתית עולה מחויבות ההורים לדאוג, לשלם ולהקצות את המשאבים הנדרשים להפעלת מערך הנוער, כלומר, האחריות המלאה לנושא התשלום הינה על ההורים. </a:t>
            </a:r>
          </a:p>
          <a:p>
            <a:pPr>
              <a:buNone/>
            </a:pPr>
            <a:endParaRPr lang="he-IL" dirty="0"/>
          </a:p>
          <a:p>
            <a:r>
              <a:rPr lang="he-IL" dirty="0"/>
              <a:t>לנסות להגיע לכל ילד וילדה, בני המקום, שאינם לוקחים חלק בפעילות הנוער ולשלבם בפעילויות השוטפות, הקהילתיות והחווייתיות. </a:t>
            </a:r>
          </a:p>
          <a:p>
            <a:endParaRPr lang="he-IL" dirty="0"/>
          </a:p>
          <a:p>
            <a:r>
              <a:rPr lang="he-IL" sz="2100" dirty="0"/>
              <a:t>מתוך מסמך מעגלי השיח</a:t>
            </a:r>
            <a:endParaRPr lang="en-US" sz="2100" dirty="0"/>
          </a:p>
          <a:p>
            <a:endParaRPr lang="en-US" dirty="0"/>
          </a:p>
          <a:p>
            <a:endParaRPr lang="en-US" dirty="0"/>
          </a:p>
          <a:p>
            <a:endParaRPr lang="he-IL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258056"/>
          </a:xfrm>
        </p:spPr>
        <p:txBody>
          <a:bodyPr>
            <a:normAutofit/>
          </a:bodyPr>
          <a:lstStyle/>
          <a:p>
            <a:pPr eaLnBrk="1" hangingPunct="1">
              <a:buFont typeface="Wingdings 2" pitchFamily="18" charset="2"/>
              <a:buNone/>
            </a:pPr>
            <a:endParaRPr lang="he-IL" altLang="he-IL" dirty="0"/>
          </a:p>
          <a:p>
            <a:pPr eaLnBrk="1" hangingPunct="1">
              <a:spcBef>
                <a:spcPts val="1400"/>
              </a:spcBef>
              <a:spcAft>
                <a:spcPts val="1400"/>
              </a:spcAft>
            </a:pPr>
            <a:r>
              <a:rPr lang="he-IL" altLang="he-IL" sz="2400" b="1" dirty="0"/>
              <a:t>לזהות , להגדיר ולתת מרחב חינוכי לרצף התפתחותי</a:t>
            </a:r>
            <a:r>
              <a:rPr lang="he-IL" altLang="he-IL" sz="2400" dirty="0"/>
              <a:t>: חיזוק כישורים חברתיים(אישיים- בין אישיים), הגעה לבוגר תורם ומשמעותי בחברה עם תחושת שייכות לקהילה בה הוא חי.</a:t>
            </a:r>
          </a:p>
          <a:p>
            <a:pPr eaLnBrk="1" hangingPunct="1">
              <a:spcBef>
                <a:spcPts val="1400"/>
              </a:spcBef>
              <a:spcAft>
                <a:spcPts val="1400"/>
              </a:spcAft>
            </a:pPr>
            <a:r>
              <a:rPr lang="he-IL" altLang="he-IL" sz="2400" b="1" dirty="0"/>
              <a:t>לעבוד בשיתוף פעולה עם המערכות האחרות</a:t>
            </a:r>
            <a:r>
              <a:rPr lang="he-IL" altLang="he-IL" sz="2400" dirty="0"/>
              <a:t> אשר משפיעות על הבוגר- חברתי ומשפחתי.</a:t>
            </a:r>
          </a:p>
          <a:p>
            <a:pPr eaLnBrk="1" hangingPunct="1">
              <a:spcBef>
                <a:spcPts val="1400"/>
              </a:spcBef>
              <a:spcAft>
                <a:spcPts val="1400"/>
              </a:spcAft>
            </a:pPr>
            <a:r>
              <a:rPr lang="he-IL" altLang="he-IL" sz="2400" b="1" dirty="0"/>
              <a:t>לבנות ולספק מענים חינוכיים לצרכים ייחודיים</a:t>
            </a:r>
            <a:r>
              <a:rPr lang="he-IL" altLang="he-IL" sz="2400" dirty="0"/>
              <a:t> באוכלוסייה.</a:t>
            </a:r>
          </a:p>
          <a:p>
            <a:pPr eaLnBrk="1" hangingPunct="1">
              <a:spcBef>
                <a:spcPts val="1900"/>
              </a:spcBef>
              <a:spcAft>
                <a:spcPts val="1900"/>
              </a:spcAft>
            </a:pPr>
            <a:r>
              <a:rPr lang="he-IL" altLang="he-IL" sz="2400" b="1" dirty="0"/>
              <a:t>מעורבות קהילתית </a:t>
            </a:r>
            <a:r>
              <a:rPr lang="he-IL" altLang="he-IL" sz="2400" dirty="0"/>
              <a:t>יוזמה של </a:t>
            </a:r>
            <a:r>
              <a:rPr lang="he-IL" altLang="he-IL" sz="2400" dirty="0" err="1"/>
              <a:t>פרוייקטים</a:t>
            </a:r>
            <a:r>
              <a:rPr lang="he-IL" altLang="he-IL" sz="2400" dirty="0"/>
              <a:t> קהילתיים ותרומה לחברה</a:t>
            </a:r>
            <a:endParaRPr lang="he-IL" altLang="he-IL" sz="2000" dirty="0"/>
          </a:p>
          <a:p>
            <a:pPr eaLnBrk="1" hangingPunct="1">
              <a:spcBef>
                <a:spcPts val="1900"/>
              </a:spcBef>
              <a:spcAft>
                <a:spcPts val="1900"/>
              </a:spcAft>
              <a:buFont typeface="Wingdings 2" pitchFamily="18" charset="2"/>
              <a:buNone/>
            </a:pPr>
            <a:endParaRPr lang="en-US" altLang="he-IL" dirty="0"/>
          </a:p>
        </p:txBody>
      </p:sp>
      <p:sp>
        <p:nvSpPr>
          <p:cNvPr id="5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he-IL" altLang="he-IL" sz="3600" b="1" u="sng" dirty="0"/>
              <a:t>מטרות על-ייעוד המערכת</a:t>
            </a:r>
            <a:endParaRPr lang="en-US" altLang="he-IL" sz="3600" b="1" u="sng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4776326-B595-4C90-9CDE-640EC0A08B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algn="r">
              <a:spcBef>
                <a:spcPts val="0"/>
              </a:spcBef>
            </a:pPr>
            <a: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  <a:t>יעד מס 1: </a:t>
            </a:r>
            <a:b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</a:br>
            <a:r>
              <a:rPr lang="he-IL" sz="3200" b="1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  <a:t>ביצוע פעילות חברתית ערכית, לקיחת אחריות, יוזמה, והתנדבות במסגרת הקהילתית</a:t>
            </a:r>
            <a:br>
              <a:rPr lang="he-IL" sz="3200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</a:b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829D9C0-31F2-472B-A347-62DFC2984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he-IL" sz="2800" dirty="0"/>
              <a:t>חיבור התרבות הקהילתית עם החינוך הקהילתי:</a:t>
            </a:r>
          </a:p>
          <a:p>
            <a:pPr marL="64008" indent="0">
              <a:buNone/>
            </a:pPr>
            <a:r>
              <a:rPr lang="he-IL" sz="2800" dirty="0"/>
              <a:t>    א. אחריות על אירועים וחגים קהילתיים בהובלת הנוער</a:t>
            </a:r>
          </a:p>
          <a:p>
            <a:pPr marL="64008" indent="0">
              <a:buNone/>
            </a:pPr>
            <a:r>
              <a:rPr lang="he-IL" sz="2800" dirty="0"/>
              <a:t>    ב. נוער מוביל </a:t>
            </a:r>
            <a:r>
              <a:rPr lang="he-IL" sz="2800" b="1" dirty="0"/>
              <a:t>חג/טקס- יום השואה, חנוכה</a:t>
            </a:r>
          </a:p>
          <a:p>
            <a:r>
              <a:rPr lang="he-IL" sz="2800" dirty="0"/>
              <a:t>ביצוע פרויקט קהילתי בהובלת החינוך החברתי- הקמת גן קהילתי ע"י כל ילדי המערכת( א-י"ב), פרויקט גינון</a:t>
            </a:r>
          </a:p>
          <a:p>
            <a:r>
              <a:rPr lang="he-IL" sz="2800" dirty="0"/>
              <a:t>ביצוע פעולות התנדבות- חלוקת אריזות שי בחנוכה/פורים לחיילים בודדים, ותיקים, בניית גינות.</a:t>
            </a:r>
          </a:p>
          <a:p>
            <a:r>
              <a:rPr lang="he-IL" sz="2800" dirty="0"/>
              <a:t>טיפוח ופיתוח </a:t>
            </a:r>
            <a:r>
              <a:rPr lang="he-IL" sz="2800" dirty="0" err="1"/>
              <a:t>מד"צים</a:t>
            </a:r>
            <a:r>
              <a:rPr lang="he-IL" sz="2800" dirty="0"/>
              <a:t>- העברת אחריות לנוער: נוער מדריך נוער</a:t>
            </a:r>
          </a:p>
          <a:p>
            <a:pPr marL="64008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209960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9A3B4BD-B1A0-4C9A-A76E-480CF4DE4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145282"/>
          </a:xfrm>
        </p:spPr>
        <p:txBody>
          <a:bodyPr>
            <a:normAutofit fontScale="90000"/>
          </a:bodyPr>
          <a:lstStyle/>
          <a:p>
            <a:pPr marL="0" lvl="0" algn="r">
              <a:spcBef>
                <a:spcPts val="0"/>
              </a:spcBef>
            </a:pPr>
            <a: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  <a:t>יעד מס 2: </a:t>
            </a:r>
            <a:b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</a:br>
            <a:r>
              <a:rPr lang="he-IL" sz="3200" b="1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  <a:t>העמקה בפעילות תוכן וערכים</a:t>
            </a:r>
            <a:br>
              <a:rPr lang="he-IL" sz="3200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</a:b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BC29A22-4391-4F60-A509-A8F0A0AE20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5042032"/>
          </a:xfrm>
        </p:spPr>
        <p:txBody>
          <a:bodyPr>
            <a:normAutofit/>
          </a:bodyPr>
          <a:lstStyle/>
          <a:p>
            <a:pPr marL="609600" lvl="0" indent="-609600">
              <a:lnSpc>
                <a:spcPct val="150000"/>
              </a:lnSpc>
              <a:spcBef>
                <a:spcPts val="500"/>
              </a:spcBef>
              <a:buClr>
                <a:srgbClr val="FF388C"/>
              </a:buClr>
            </a:pPr>
            <a:r>
              <a:rPr lang="he-IL" altLang="he-IL" sz="2500" dirty="0" err="1">
                <a:solidFill>
                  <a:prstClr val="black"/>
                </a:solidFill>
              </a:rPr>
              <a:t>מד"ביות</a:t>
            </a:r>
            <a:r>
              <a:rPr lang="he-IL" altLang="he-IL" sz="2500" dirty="0">
                <a:solidFill>
                  <a:prstClr val="black"/>
                </a:solidFill>
              </a:rPr>
              <a:t> מדריכות </a:t>
            </a:r>
            <a:r>
              <a:rPr lang="he-IL" altLang="he-IL" sz="2500" dirty="0" err="1">
                <a:solidFill>
                  <a:prstClr val="black"/>
                </a:solidFill>
              </a:rPr>
              <a:t>מד"צים</a:t>
            </a:r>
            <a:endParaRPr lang="he-IL" altLang="he-IL" sz="2500" dirty="0">
              <a:solidFill>
                <a:prstClr val="black"/>
              </a:solidFill>
            </a:endParaRPr>
          </a:p>
          <a:p>
            <a:pPr marL="609600" lvl="0" indent="-609600">
              <a:lnSpc>
                <a:spcPct val="150000"/>
              </a:lnSpc>
              <a:spcBef>
                <a:spcPts val="500"/>
              </a:spcBef>
              <a:buClr>
                <a:srgbClr val="FF388C"/>
              </a:buClr>
            </a:pPr>
            <a:r>
              <a:rPr lang="he-IL" altLang="he-IL" sz="2500" dirty="0">
                <a:solidFill>
                  <a:prstClr val="black"/>
                </a:solidFill>
              </a:rPr>
              <a:t>פעילויות תוכן וערכים במסגרת פעילות ערב ע"י </a:t>
            </a:r>
            <a:r>
              <a:rPr lang="he-IL" altLang="he-IL" sz="2500" dirty="0" err="1">
                <a:solidFill>
                  <a:prstClr val="black"/>
                </a:solidFill>
              </a:rPr>
              <a:t>מד"צים</a:t>
            </a:r>
            <a:endParaRPr lang="he-IL" altLang="he-IL" sz="2500" dirty="0">
              <a:solidFill>
                <a:prstClr val="black"/>
              </a:solidFill>
            </a:endParaRPr>
          </a:p>
          <a:p>
            <a:pPr marL="609600" lvl="0" indent="-609600">
              <a:lnSpc>
                <a:spcPct val="150000"/>
              </a:lnSpc>
              <a:spcBef>
                <a:spcPts val="500"/>
              </a:spcBef>
              <a:buClr>
                <a:srgbClr val="FF388C"/>
              </a:buClr>
            </a:pPr>
            <a:r>
              <a:rPr lang="he-IL" altLang="he-IL" sz="2500" dirty="0">
                <a:solidFill>
                  <a:prstClr val="black"/>
                </a:solidFill>
              </a:rPr>
              <a:t>השתלבות בפעילות תנועת הנוער, טיולים ופעילות אזורית</a:t>
            </a:r>
          </a:p>
          <a:p>
            <a:pPr marL="609600" lvl="0" indent="-609600">
              <a:lnSpc>
                <a:spcPct val="150000"/>
              </a:lnSpc>
              <a:spcBef>
                <a:spcPts val="500"/>
              </a:spcBef>
              <a:buClr>
                <a:srgbClr val="FF388C"/>
              </a:buClr>
            </a:pPr>
            <a:r>
              <a:rPr lang="he-IL" altLang="he-IL" sz="2500" dirty="0">
                <a:solidFill>
                  <a:prstClr val="black"/>
                </a:solidFill>
              </a:rPr>
              <a:t>בניית מסורות ושימור מסורות יישוביות </a:t>
            </a:r>
            <a:endParaRPr lang="he-IL" sz="2500" dirty="0"/>
          </a:p>
        </p:txBody>
      </p:sp>
    </p:spTree>
    <p:extLst>
      <p:ext uri="{BB962C8B-B14F-4D97-AF65-F5344CB8AC3E}">
        <p14:creationId xmlns:p14="http://schemas.microsoft.com/office/powerpoint/2010/main" val="42922375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671329A-7159-4A99-8F66-5AEC94AA79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algn="r">
              <a:spcBef>
                <a:spcPts val="0"/>
              </a:spcBef>
            </a:pPr>
            <a: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  <a:t>יעד מס 3: </a:t>
            </a:r>
            <a:b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</a:br>
            <a:r>
              <a:rPr lang="he-IL" sz="3200" b="1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  <a:t>שימור הקשר עם ההורים ויצירת ערוץ תקשורת פתוח</a:t>
            </a:r>
            <a:br>
              <a:rPr lang="he-IL" sz="3200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</a:b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E7477A7-7699-4556-951C-F83C496505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400" dirty="0">
                <a:solidFill>
                  <a:prstClr val="black"/>
                </a:solidFill>
              </a:rPr>
              <a:t>יצירת שיח שוטף ועדכון הדדי באמצעות </a:t>
            </a:r>
            <a:r>
              <a:rPr lang="he-IL" altLang="he-IL" sz="2400" dirty="0" err="1">
                <a:solidFill>
                  <a:prstClr val="black"/>
                </a:solidFill>
              </a:rPr>
              <a:t>המד"ביות</a:t>
            </a:r>
            <a:r>
              <a:rPr lang="he-IL" altLang="he-IL" sz="2400" dirty="0">
                <a:solidFill>
                  <a:prstClr val="black"/>
                </a:solidFill>
              </a:rPr>
              <a:t> ומנהלת החינוך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400" dirty="0">
                <a:solidFill>
                  <a:prstClr val="black"/>
                </a:solidFill>
              </a:rPr>
              <a:t>עדכון על פעילות חינוכית וסיכום אירועים במסגרת התקשורת בקהילה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400" dirty="0">
                <a:solidFill>
                  <a:prstClr val="black"/>
                </a:solidFill>
              </a:rPr>
              <a:t>קיום מעגלי שיח ושקיפות מלאה מול הורים בנוגע להתנהלות, קבלת החלטות, תכנים ותקציבים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400" dirty="0">
                <a:solidFill>
                  <a:prstClr val="black"/>
                </a:solidFill>
              </a:rPr>
              <a:t>ביצוע פעילות משותפת מובנית של הורים וילדים במסגרת החינוך החברתי. לדוגמא: יום המעשים הטובים.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400" dirty="0">
                <a:solidFill>
                  <a:prstClr val="black"/>
                </a:solidFill>
              </a:rPr>
              <a:t>הורים כחלק ממערך התנדבותי בפעילות הנוער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400" dirty="0">
                <a:solidFill>
                  <a:prstClr val="black"/>
                </a:solidFill>
              </a:rPr>
              <a:t>ביצוע מפגשים מקצועיים התפתחותיים להורים - כל שכבה ע"פ הנושאים המאפיינים את שלב ההתבגרות</a:t>
            </a:r>
            <a:endParaRPr lang="en-US" altLang="he-IL" sz="2400" dirty="0">
              <a:solidFill>
                <a:prstClr val="black"/>
              </a:solidFill>
            </a:endParaRPr>
          </a:p>
          <a:p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24538174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BC390DE-2F5F-45F5-A9D3-A481AC1AB6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403192"/>
            <a:ext cx="8229600" cy="1153600"/>
          </a:xfrm>
        </p:spPr>
        <p:txBody>
          <a:bodyPr>
            <a:normAutofit fontScale="90000"/>
          </a:bodyPr>
          <a:lstStyle/>
          <a:p>
            <a:pPr marL="0" lvl="0" algn="r">
              <a:spcBef>
                <a:spcPts val="0"/>
              </a:spcBef>
            </a:pPr>
            <a: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  <a:t>יעד מס 4: </a:t>
            </a:r>
            <a:b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</a:br>
            <a:r>
              <a:rPr lang="he-IL" sz="3200" b="1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  <a:t>חיזוק הזיקה למקום ולסביבה, יצירת זהות, שייכות וגאווה קהילתית</a:t>
            </a:r>
            <a:br>
              <a:rPr lang="he-IL" sz="3200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</a:b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E9D42686-08D1-4845-811E-889B8869D1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826008"/>
          </a:xfrm>
        </p:spPr>
        <p:txBody>
          <a:bodyPr/>
          <a:lstStyle/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800" dirty="0">
                <a:solidFill>
                  <a:prstClr val="black"/>
                </a:solidFill>
              </a:rPr>
              <a:t>הצטרפות כל ילדי המושב לפעילות החברתית, מתוך הבנה והערכה לתרומה האישית והחברתית לכלל הקהילה.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800" dirty="0">
                <a:solidFill>
                  <a:prstClr val="black"/>
                </a:solidFill>
              </a:rPr>
              <a:t>בניית פעילויות להכרת הסביבה האזורית- טיולים רגליים (הוואדי)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800" dirty="0">
                <a:solidFill>
                  <a:prstClr val="black"/>
                </a:solidFill>
              </a:rPr>
              <a:t>בניית פעילות ומשחקים להכרת ההיסטוריה של המושב והתהליכים שעבר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800" dirty="0">
                <a:solidFill>
                  <a:prstClr val="black"/>
                </a:solidFill>
              </a:rPr>
              <a:t>ביצוע מפגשים עם אנשי המקום, ענפים- חקלאות, תעשייה וכדומה</a:t>
            </a:r>
          </a:p>
          <a:p>
            <a:pPr marL="609600" lvl="0" indent="-609600">
              <a:lnSpc>
                <a:spcPct val="80000"/>
              </a:lnSpc>
              <a:spcBef>
                <a:spcPts val="1000"/>
              </a:spcBef>
              <a:spcAft>
                <a:spcPts val="1000"/>
              </a:spcAft>
              <a:buClr>
                <a:srgbClr val="FF388C"/>
              </a:buClr>
            </a:pPr>
            <a:r>
              <a:rPr lang="he-IL" altLang="he-IL" sz="2800" dirty="0">
                <a:solidFill>
                  <a:prstClr val="black"/>
                </a:solidFill>
              </a:rPr>
              <a:t>ביקור בארכיון של המושב</a:t>
            </a: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408836538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E85CDF1D-EB44-4E90-8AFE-6EC97D31BD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marL="0" lvl="0" algn="r">
              <a:spcBef>
                <a:spcPts val="0"/>
              </a:spcBef>
            </a:pPr>
            <a: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  <a:t>יעד מס 5: </a:t>
            </a:r>
            <a:br>
              <a:rPr lang="he-IL" sz="2000" b="1" u="sng" dirty="0">
                <a:ln>
                  <a:noFill/>
                </a:ln>
                <a:solidFill>
                  <a:prstClr val="black">
                    <a:lumMod val="65000"/>
                    <a:lumOff val="35000"/>
                  </a:prstClr>
                </a:solidFill>
                <a:effectLst/>
                <a:ea typeface="+mn-ea"/>
              </a:rPr>
            </a:br>
            <a:r>
              <a:rPr lang="he-IL" sz="3200" b="1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  <a:t>שמירה על נורמות התנהגות (פיזי ומילולי) מצופות במסגרת בפעילות החברתית</a:t>
            </a:r>
            <a:br>
              <a:rPr lang="he-IL" sz="3200" dirty="0">
                <a:ln>
                  <a:noFill/>
                </a:ln>
                <a:solidFill>
                  <a:srgbClr val="E40059">
                    <a:lumMod val="60000"/>
                    <a:lumOff val="40000"/>
                  </a:srgbClr>
                </a:solidFill>
                <a:effectLst/>
                <a:ea typeface="+mn-ea"/>
              </a:rPr>
            </a:br>
            <a:endParaRPr lang="he-IL" dirty="0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A82B69D0-8C0A-4239-BEF3-FB7EC44E35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609600" lvl="0" indent="-60960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שמירה על ביטחונם הפיזי והנפשי של הילדים וטיפול בבעיות של סכסוכים בין חברים</a:t>
            </a:r>
          </a:p>
          <a:p>
            <a:pPr marL="609600" lvl="0" indent="-60960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הקפדה על סביבה בטוחה במרחב הפעילות, קיום נהלים, ומתן דגש לאיתור נקודות תורפה בטיחותיות</a:t>
            </a:r>
          </a:p>
          <a:p>
            <a:pPr marL="609600" lvl="0" indent="-60960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שמירה על מסגרת החוק- הכרת החוקים הרלוונטיים בכל פעילות, דיווח על חוקים מגבילים, קבלת אישורים נדרשים</a:t>
            </a:r>
          </a:p>
          <a:p>
            <a:pPr marL="609600" lvl="0" indent="-609600">
              <a:lnSpc>
                <a:spcPct val="90000"/>
              </a:lnSpc>
              <a:spcBef>
                <a:spcPts val="1200"/>
              </a:spcBef>
              <a:spcAft>
                <a:spcPts val="1200"/>
              </a:spcAft>
              <a:buClr>
                <a:srgbClr val="FF388C"/>
              </a:buClr>
              <a:defRPr/>
            </a:pPr>
            <a:r>
              <a:rPr lang="he-IL" altLang="he-IL" sz="2400" dirty="0">
                <a:solidFill>
                  <a:prstClr val="black"/>
                </a:solidFill>
              </a:rPr>
              <a:t>מתן דגש לפיזור הילדים הביתה בצורה בטוחה בסוף הפעילות</a:t>
            </a:r>
          </a:p>
          <a:p>
            <a:pPr marL="64008" indent="0">
              <a:buNone/>
            </a:pPr>
            <a:endParaRPr lang="he-IL" dirty="0"/>
          </a:p>
        </p:txBody>
      </p:sp>
    </p:spTree>
    <p:extLst>
      <p:ext uri="{BB962C8B-B14F-4D97-AF65-F5344CB8AC3E}">
        <p14:creationId xmlns:p14="http://schemas.microsoft.com/office/powerpoint/2010/main" val="121906742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התלהבות">
  <a:themeElements>
    <a:clrScheme name="התלהבות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התלהבות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התלהבות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1037</TotalTime>
  <Words>1710</Words>
  <Application>Microsoft Office PowerPoint</Application>
  <PresentationFormat>‫הצגה על המסך (4:3)</PresentationFormat>
  <Paragraphs>493</Paragraphs>
  <Slides>22</Slides>
  <Notes>1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22</vt:i4>
      </vt:variant>
    </vt:vector>
  </HeadingPairs>
  <TitlesOfParts>
    <vt:vector size="28" baseType="lpstr">
      <vt:lpstr>Arial</vt:lpstr>
      <vt:lpstr>Calibri</vt:lpstr>
      <vt:lpstr>Century Gothic</vt:lpstr>
      <vt:lpstr>Verdana</vt:lpstr>
      <vt:lpstr>Wingdings 2</vt:lpstr>
      <vt:lpstr>התלהבות</vt:lpstr>
      <vt:lpstr>מצגת של PowerPoint‏</vt:lpstr>
      <vt:lpstr>מפגש הורים – נוער כפחז</vt:lpstr>
      <vt:lpstr>שיתוף הילדים</vt:lpstr>
      <vt:lpstr>מטרות על-ייעוד המערכת</vt:lpstr>
      <vt:lpstr>יעד מס 1:  ביצוע פעילות חברתית ערכית, לקיחת אחריות, יוזמה, והתנדבות במסגרת הקהילתית </vt:lpstr>
      <vt:lpstr>יעד מס 2:  העמקה בפעילות תוכן וערכים </vt:lpstr>
      <vt:lpstr>יעד מס 3:  שימור הקשר עם ההורים ויצירת ערוץ תקשורת פתוח </vt:lpstr>
      <vt:lpstr>יעד מס 4:  חיזוק הזיקה למקום ולסביבה, יצירת זהות, שייכות וגאווה קהילתית </vt:lpstr>
      <vt:lpstr>יעד מס 5:  שמירה על נורמות התנהגות (פיזי ומילולי) מצופות במסגרת בפעילות החברתית </vt:lpstr>
      <vt:lpstr>יעד מס 6:  פיתוח וטיפוח המדריכים: מובילי צוותים, מד"צים ומד"ביות </vt:lpstr>
      <vt:lpstr>יעדים ומטרות למימוש בשטח</vt:lpstr>
      <vt:lpstr>הגדרות תפקיד המד"ביות</vt:lpstr>
      <vt:lpstr>מצגת של PowerPoint‏</vt:lpstr>
      <vt:lpstr>מספר ילדים בשכבות וכמות משתתפים</vt:lpstr>
      <vt:lpstr>נושאים מרכזיים בשכבות: רצף התפתחותי-חברתי</vt:lpstr>
      <vt:lpstr>דוגמא לתכנית חודשית שכבות ד'-ו' –חודש ינואר </vt:lpstr>
      <vt:lpstr>מצגת של PowerPoint‏</vt:lpstr>
      <vt:lpstr>דוגמא לתכנית חודשית ז'-יב' – חודש ינוער</vt:lpstr>
      <vt:lpstr>מסגרת פעילות הנוער</vt:lpstr>
      <vt:lpstr>תשלום נוער</vt:lpstr>
      <vt:lpstr>מצגת של PowerPoint‏</vt:lpstr>
      <vt:lpstr>מצגת של PowerPoint‏</vt:lpstr>
    </vt:vector>
  </TitlesOfParts>
  <Company>Baccara Geva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יפית</dc:creator>
  <cp:lastModifiedBy>user</cp:lastModifiedBy>
  <cp:revision>86</cp:revision>
  <cp:lastPrinted>2018-12-17T09:16:27Z</cp:lastPrinted>
  <dcterms:created xsi:type="dcterms:W3CDTF">2018-12-08T16:38:53Z</dcterms:created>
  <dcterms:modified xsi:type="dcterms:W3CDTF">2018-12-19T12:49:01Z</dcterms:modified>
</cp:coreProperties>
</file>