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1" r:id="rId1"/>
  </p:sldMasterIdLst>
  <p:notesMasterIdLst>
    <p:notesMasterId r:id="rId21"/>
  </p:notesMasterIdLst>
  <p:sldIdLst>
    <p:sldId id="256" r:id="rId2"/>
    <p:sldId id="267" r:id="rId3"/>
    <p:sldId id="259" r:id="rId4"/>
    <p:sldId id="261" r:id="rId5"/>
    <p:sldId id="268" r:id="rId6"/>
    <p:sldId id="262" r:id="rId7"/>
    <p:sldId id="269" r:id="rId8"/>
    <p:sldId id="274" r:id="rId9"/>
    <p:sldId id="270" r:id="rId10"/>
    <p:sldId id="263" r:id="rId11"/>
    <p:sldId id="273" r:id="rId12"/>
    <p:sldId id="272" r:id="rId13"/>
    <p:sldId id="257" r:id="rId14"/>
    <p:sldId id="271" r:id="rId15"/>
    <p:sldId id="266" r:id="rId16"/>
    <p:sldId id="275" r:id="rId17"/>
    <p:sldId id="277" r:id="rId18"/>
    <p:sldId id="265" r:id="rId19"/>
    <p:sldId id="276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24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13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6B71B-9F10-47E4-BB6A-D950D26E22E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C0F7983-8D02-4F68-A6A5-32526DDDA587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b="1" dirty="0" smtClean="0"/>
            <a:t>מספר נערים המשתתפים בפעילות הנוער בשנת תשע"ז-</a:t>
          </a:r>
        </a:p>
        <a:p>
          <a:pPr rtl="1"/>
          <a:r>
            <a:rPr lang="he-IL" b="1" dirty="0" smtClean="0"/>
            <a:t>138 </a:t>
          </a:r>
        </a:p>
        <a:p>
          <a:pPr rtl="1"/>
          <a:r>
            <a:rPr lang="he-IL" b="1" dirty="0" smtClean="0"/>
            <a:t>(מתוך 160)</a:t>
          </a:r>
        </a:p>
      </dgm:t>
    </dgm:pt>
    <dgm:pt modelId="{9A6A80E2-CFB0-4ED7-94D0-1631426D7F94}" type="parTrans" cxnId="{A03BDE8F-3775-414D-B350-A0D957A6B897}">
      <dgm:prSet/>
      <dgm:spPr/>
      <dgm:t>
        <a:bodyPr/>
        <a:lstStyle/>
        <a:p>
          <a:pPr rtl="1"/>
          <a:endParaRPr lang="he-IL"/>
        </a:p>
      </dgm:t>
    </dgm:pt>
    <dgm:pt modelId="{0870D93B-229A-4D6E-B4AB-C0DFF6534B63}" type="sibTrans" cxnId="{A03BDE8F-3775-414D-B350-A0D957A6B897}">
      <dgm:prSet/>
      <dgm:spPr/>
      <dgm:t>
        <a:bodyPr/>
        <a:lstStyle/>
        <a:p>
          <a:pPr rtl="1"/>
          <a:endParaRPr lang="he-IL"/>
        </a:p>
      </dgm:t>
    </dgm:pt>
    <dgm:pt modelId="{1E49661F-2F7B-4EC8-ABE7-92D1260F7BE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b="1" dirty="0" smtClean="0"/>
            <a:t> מספר הנערים בשנת תשע"ח-</a:t>
          </a:r>
        </a:p>
        <a:p>
          <a:pPr rtl="1"/>
          <a:r>
            <a:rPr lang="he-IL" b="1" dirty="0" smtClean="0"/>
            <a:t>כ- 190</a:t>
          </a:r>
        </a:p>
      </dgm:t>
    </dgm:pt>
    <dgm:pt modelId="{FD219722-918C-43EB-A494-D5119921BCF0}" type="parTrans" cxnId="{1A16F2D6-D4E2-428A-A24A-A73511C55C6C}">
      <dgm:prSet/>
      <dgm:spPr/>
      <dgm:t>
        <a:bodyPr/>
        <a:lstStyle/>
        <a:p>
          <a:pPr rtl="1"/>
          <a:endParaRPr lang="he-IL"/>
        </a:p>
      </dgm:t>
    </dgm:pt>
    <dgm:pt modelId="{E256E67A-C25D-4914-8A7C-E94CA85BBFAF}" type="sibTrans" cxnId="{1A16F2D6-D4E2-428A-A24A-A73511C55C6C}">
      <dgm:prSet/>
      <dgm:spPr/>
      <dgm:t>
        <a:bodyPr/>
        <a:lstStyle/>
        <a:p>
          <a:pPr rtl="1"/>
          <a:endParaRPr lang="he-IL"/>
        </a:p>
      </dgm:t>
    </dgm:pt>
    <dgm:pt modelId="{2002E511-1574-4EC8-B21F-83B24E0F4996}" type="pres">
      <dgm:prSet presAssocID="{5FD6B71B-9F10-47E4-BB6A-D950D26E2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A829571-8450-480F-B339-32F6BEB6A694}" type="pres">
      <dgm:prSet presAssocID="{1E49661F-2F7B-4EC8-ABE7-92D1260F7BE8}" presName="boxAndChildren" presStyleCnt="0"/>
      <dgm:spPr/>
    </dgm:pt>
    <dgm:pt modelId="{6B9F7ADD-E767-4B16-A12A-F470BCB2F365}" type="pres">
      <dgm:prSet presAssocID="{1E49661F-2F7B-4EC8-ABE7-92D1260F7BE8}" presName="parentTextBox" presStyleLbl="node1" presStyleIdx="0" presStyleCnt="2"/>
      <dgm:spPr/>
      <dgm:t>
        <a:bodyPr/>
        <a:lstStyle/>
        <a:p>
          <a:pPr rtl="1"/>
          <a:endParaRPr lang="he-IL"/>
        </a:p>
      </dgm:t>
    </dgm:pt>
    <dgm:pt modelId="{9D1A29B1-52B2-41B9-A34E-ED682B04A6B1}" type="pres">
      <dgm:prSet presAssocID="{0870D93B-229A-4D6E-B4AB-C0DFF6534B63}" presName="sp" presStyleCnt="0"/>
      <dgm:spPr/>
    </dgm:pt>
    <dgm:pt modelId="{F1FCAE73-E3B4-49F6-84AA-AF53083C7647}" type="pres">
      <dgm:prSet presAssocID="{2C0F7983-8D02-4F68-A6A5-32526DDDA587}" presName="arrowAndChildren" presStyleCnt="0"/>
      <dgm:spPr/>
    </dgm:pt>
    <dgm:pt modelId="{5C967D3F-480D-447F-8DD6-BAF6BD04003C}" type="pres">
      <dgm:prSet presAssocID="{2C0F7983-8D02-4F68-A6A5-32526DDDA587}" presName="parentTextArrow" presStyleLbl="node1" presStyleIdx="1" presStyleCnt="2"/>
      <dgm:spPr/>
      <dgm:t>
        <a:bodyPr/>
        <a:lstStyle/>
        <a:p>
          <a:pPr rtl="1"/>
          <a:endParaRPr lang="he-IL"/>
        </a:p>
      </dgm:t>
    </dgm:pt>
  </dgm:ptLst>
  <dgm:cxnLst>
    <dgm:cxn modelId="{A03BDE8F-3775-414D-B350-A0D957A6B897}" srcId="{5FD6B71B-9F10-47E4-BB6A-D950D26E22EC}" destId="{2C0F7983-8D02-4F68-A6A5-32526DDDA587}" srcOrd="0" destOrd="0" parTransId="{9A6A80E2-CFB0-4ED7-94D0-1631426D7F94}" sibTransId="{0870D93B-229A-4D6E-B4AB-C0DFF6534B63}"/>
    <dgm:cxn modelId="{9FAAA3A8-1F6E-4E96-A59E-61180A936DE9}" type="presOf" srcId="{2C0F7983-8D02-4F68-A6A5-32526DDDA587}" destId="{5C967D3F-480D-447F-8DD6-BAF6BD04003C}" srcOrd="0" destOrd="0" presId="urn:microsoft.com/office/officeart/2005/8/layout/process4"/>
    <dgm:cxn modelId="{A5AFE93E-9C96-4FA4-80FC-A5F509A39BB4}" type="presOf" srcId="{5FD6B71B-9F10-47E4-BB6A-D950D26E22EC}" destId="{2002E511-1574-4EC8-B21F-83B24E0F4996}" srcOrd="0" destOrd="0" presId="urn:microsoft.com/office/officeart/2005/8/layout/process4"/>
    <dgm:cxn modelId="{FE342606-50E0-4A2E-ABEA-A8F2E57F58A5}" type="presOf" srcId="{1E49661F-2F7B-4EC8-ABE7-92D1260F7BE8}" destId="{6B9F7ADD-E767-4B16-A12A-F470BCB2F365}" srcOrd="0" destOrd="0" presId="urn:microsoft.com/office/officeart/2005/8/layout/process4"/>
    <dgm:cxn modelId="{1A16F2D6-D4E2-428A-A24A-A73511C55C6C}" srcId="{5FD6B71B-9F10-47E4-BB6A-D950D26E22EC}" destId="{1E49661F-2F7B-4EC8-ABE7-92D1260F7BE8}" srcOrd="1" destOrd="0" parTransId="{FD219722-918C-43EB-A494-D5119921BCF0}" sibTransId="{E256E67A-C25D-4914-8A7C-E94CA85BBFAF}"/>
    <dgm:cxn modelId="{BDF00F16-EB2F-4F0A-87ED-8AB0A092CBEE}" type="presParOf" srcId="{2002E511-1574-4EC8-B21F-83B24E0F4996}" destId="{3A829571-8450-480F-B339-32F6BEB6A694}" srcOrd="0" destOrd="0" presId="urn:microsoft.com/office/officeart/2005/8/layout/process4"/>
    <dgm:cxn modelId="{F5F42579-14F7-48EC-A59A-127246C6525E}" type="presParOf" srcId="{3A829571-8450-480F-B339-32F6BEB6A694}" destId="{6B9F7ADD-E767-4B16-A12A-F470BCB2F365}" srcOrd="0" destOrd="0" presId="urn:microsoft.com/office/officeart/2005/8/layout/process4"/>
    <dgm:cxn modelId="{3B017E7D-407A-4BDF-AE96-0B8BE0E7D746}" type="presParOf" srcId="{2002E511-1574-4EC8-B21F-83B24E0F4996}" destId="{9D1A29B1-52B2-41B9-A34E-ED682B04A6B1}" srcOrd="1" destOrd="0" presId="urn:microsoft.com/office/officeart/2005/8/layout/process4"/>
    <dgm:cxn modelId="{81043259-5432-4363-B671-F4C35984A52D}" type="presParOf" srcId="{2002E511-1574-4EC8-B21F-83B24E0F4996}" destId="{F1FCAE73-E3B4-49F6-84AA-AF53083C7647}" srcOrd="2" destOrd="0" presId="urn:microsoft.com/office/officeart/2005/8/layout/process4"/>
    <dgm:cxn modelId="{54A1E0C2-3959-4D5A-A37B-90221B4BC2D8}" type="presParOf" srcId="{F1FCAE73-E3B4-49F6-84AA-AF53083C7647}" destId="{5C967D3F-480D-447F-8DD6-BAF6BD04003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6B71B-9F10-47E4-BB6A-D950D26E22EC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C0F7983-8D02-4F68-A6A5-32526DDDA587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dirty="0" smtClean="0"/>
            <a:t>תוך שלוש שנים </a:t>
          </a:r>
        </a:p>
        <a:p>
          <a:pPr rtl="1"/>
          <a:r>
            <a:rPr lang="he-IL" dirty="0" smtClean="0"/>
            <a:t>נוער כפר יחזקאל </a:t>
          </a:r>
        </a:p>
        <a:p>
          <a:pPr rtl="1"/>
          <a:r>
            <a:rPr lang="he-IL" dirty="0" smtClean="0"/>
            <a:t>גדל בהדרגה ל- 250 </a:t>
          </a:r>
        </a:p>
        <a:p>
          <a:pPr rtl="1"/>
          <a:r>
            <a:rPr lang="he-IL" dirty="0" smtClean="0"/>
            <a:t>נערים ונערות המתחנכים בחינוך הבלתי פורמאלי.</a:t>
          </a:r>
          <a:endParaRPr lang="he-IL" b="1" dirty="0" smtClean="0"/>
        </a:p>
      </dgm:t>
    </dgm:pt>
    <dgm:pt modelId="{9A6A80E2-CFB0-4ED7-94D0-1631426D7F94}" type="parTrans" cxnId="{A03BDE8F-3775-414D-B350-A0D957A6B897}">
      <dgm:prSet/>
      <dgm:spPr/>
      <dgm:t>
        <a:bodyPr/>
        <a:lstStyle/>
        <a:p>
          <a:pPr rtl="1"/>
          <a:endParaRPr lang="he-IL"/>
        </a:p>
      </dgm:t>
    </dgm:pt>
    <dgm:pt modelId="{0870D93B-229A-4D6E-B4AB-C0DFF6534B63}" type="sibTrans" cxnId="{A03BDE8F-3775-414D-B350-A0D957A6B897}">
      <dgm:prSet/>
      <dgm:spPr/>
      <dgm:t>
        <a:bodyPr/>
        <a:lstStyle/>
        <a:p>
          <a:pPr rtl="1"/>
          <a:endParaRPr lang="he-IL"/>
        </a:p>
      </dgm:t>
    </dgm:pt>
    <dgm:pt modelId="{2002E511-1574-4EC8-B21F-83B24E0F4996}" type="pres">
      <dgm:prSet presAssocID="{5FD6B71B-9F10-47E4-BB6A-D950D26E2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CE9BBFC-A487-44BE-B970-3F69AE503560}" type="pres">
      <dgm:prSet presAssocID="{2C0F7983-8D02-4F68-A6A5-32526DDDA587}" presName="boxAndChildren" presStyleCnt="0"/>
      <dgm:spPr/>
    </dgm:pt>
    <dgm:pt modelId="{11714D0A-3A0E-4DB6-BA4B-14A104AC9F35}" type="pres">
      <dgm:prSet presAssocID="{2C0F7983-8D02-4F68-A6A5-32526DDDA587}" presName="parentTextBox" presStyleLbl="node1" presStyleIdx="0" presStyleCnt="1" custLinFactY="-51366" custLinFactNeighborX="79225" custLinFactNeighborY="-100000"/>
      <dgm:spPr/>
      <dgm:t>
        <a:bodyPr/>
        <a:lstStyle/>
        <a:p>
          <a:pPr rtl="1"/>
          <a:endParaRPr lang="he-IL"/>
        </a:p>
      </dgm:t>
    </dgm:pt>
  </dgm:ptLst>
  <dgm:cxnLst>
    <dgm:cxn modelId="{A03BDE8F-3775-414D-B350-A0D957A6B897}" srcId="{5FD6B71B-9F10-47E4-BB6A-D950D26E22EC}" destId="{2C0F7983-8D02-4F68-A6A5-32526DDDA587}" srcOrd="0" destOrd="0" parTransId="{9A6A80E2-CFB0-4ED7-94D0-1631426D7F94}" sibTransId="{0870D93B-229A-4D6E-B4AB-C0DFF6534B63}"/>
    <dgm:cxn modelId="{285D6153-681A-4BA8-AA21-FB14C8F1F433}" type="presOf" srcId="{2C0F7983-8D02-4F68-A6A5-32526DDDA587}" destId="{11714D0A-3A0E-4DB6-BA4B-14A104AC9F35}" srcOrd="0" destOrd="0" presId="urn:microsoft.com/office/officeart/2005/8/layout/process4"/>
    <dgm:cxn modelId="{47C863C4-EBF6-4FB9-9D5D-406BC5F469BB}" type="presOf" srcId="{5FD6B71B-9F10-47E4-BB6A-D950D26E22EC}" destId="{2002E511-1574-4EC8-B21F-83B24E0F4996}" srcOrd="0" destOrd="0" presId="urn:microsoft.com/office/officeart/2005/8/layout/process4"/>
    <dgm:cxn modelId="{3C351AF1-1ED7-4AA7-985D-F3C2B0281A0E}" type="presParOf" srcId="{2002E511-1574-4EC8-B21F-83B24E0F4996}" destId="{DCE9BBFC-A487-44BE-B970-3F69AE503560}" srcOrd="0" destOrd="0" presId="urn:microsoft.com/office/officeart/2005/8/layout/process4"/>
    <dgm:cxn modelId="{F708ADE0-C3CE-4BF3-A185-C3382D026339}" type="presParOf" srcId="{DCE9BBFC-A487-44BE-B970-3F69AE503560}" destId="{11714D0A-3A0E-4DB6-BA4B-14A104AC9F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CAD29A-9A57-463A-AF7C-92477683A25E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C7EEB1-A116-4D59-B0ED-9DFEEB53F3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688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60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127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72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833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61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2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19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89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461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169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793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456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33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7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976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111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FAD9A-1E24-4544-AEC1-7B90BDF16B0F}" type="datetimeFigureOut">
              <a:rPr lang="he-IL" smtClean="0"/>
              <a:pPr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2A8CBC-D672-47DC-A005-5C7C6069D89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797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23000">
              <a:schemeClr val="accent3">
                <a:lumMod val="60000"/>
                <a:lumOff val="40000"/>
              </a:schemeClr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848872" cy="2118097"/>
          </a:xfrm>
        </p:spPr>
        <p:txBody>
          <a:bodyPr>
            <a:noAutofit/>
          </a:bodyPr>
          <a:lstStyle/>
          <a:p>
            <a:pPr algn="r"/>
            <a:r>
              <a:rPr lang="he-IL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נוער כפר יחזקאל </a:t>
            </a:r>
            <a:br>
              <a:rPr lang="he-IL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עם הפנים קדימה...</a:t>
            </a:r>
            <a:endParaRPr lang="he-IL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286256"/>
            <a:ext cx="2314575" cy="227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5656" y="624110"/>
            <a:ext cx="7344815" cy="932682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he-I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מד"ב</a:t>
            </a:r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לשכבות ד'- ו'- ½ משרה:</a:t>
            </a:r>
            <a:b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42415" y="1772816"/>
            <a:ext cx="6662033" cy="41384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 smtClean="0"/>
              <a:t>1- פעולות</a:t>
            </a:r>
          </a:p>
          <a:p>
            <a:pPr marL="0" indent="0">
              <a:buNone/>
            </a:pPr>
            <a:r>
              <a:rPr lang="he-IL" dirty="0" smtClean="0"/>
              <a:t>2- </a:t>
            </a:r>
            <a:r>
              <a:rPr lang="he-IL" dirty="0"/>
              <a:t>פתיחת מועדון אחת </a:t>
            </a:r>
            <a:r>
              <a:rPr lang="he-IL" dirty="0" smtClean="0"/>
              <a:t>לשבוע- מפגשי תוכן </a:t>
            </a:r>
          </a:p>
          <a:p>
            <a:pPr marL="0" indent="0">
              <a:buNone/>
            </a:pPr>
            <a:r>
              <a:rPr lang="he-IL" dirty="0" smtClean="0"/>
              <a:t>3- חוג לכל </a:t>
            </a:r>
            <a:r>
              <a:rPr lang="he-IL" dirty="0"/>
              <a:t>ילד לשכבות ד'- ה</a:t>
            </a:r>
            <a:r>
              <a:rPr lang="he-IL" dirty="0" smtClean="0"/>
              <a:t>'</a:t>
            </a:r>
          </a:p>
          <a:p>
            <a:pPr marL="0" indent="0">
              <a:buNone/>
            </a:pPr>
            <a:r>
              <a:rPr lang="he-IL" dirty="0" smtClean="0"/>
              <a:t>4- מפגשי קבלת שבת אחת לחודש עם הפעלות הפגה</a:t>
            </a:r>
          </a:p>
          <a:p>
            <a:pPr marL="0" indent="0">
              <a:buNone/>
            </a:pPr>
            <a:r>
              <a:rPr lang="he-IL" dirty="0" smtClean="0"/>
              <a:t>5- 'מועדון הסרט הטוב'- פעם בחודש</a:t>
            </a:r>
          </a:p>
          <a:p>
            <a:pPr marL="0" indent="0">
              <a:buNone/>
            </a:pPr>
            <a:r>
              <a:rPr lang="he-IL" dirty="0" smtClean="0"/>
              <a:t>6- קשר רציף עם הורים</a:t>
            </a:r>
          </a:p>
          <a:p>
            <a:pPr marL="0" indent="0">
              <a:buNone/>
            </a:pPr>
            <a:r>
              <a:rPr lang="he-IL" dirty="0" smtClean="0"/>
              <a:t>7- ישיבות </a:t>
            </a:r>
            <a:r>
              <a:rPr lang="he-IL" dirty="0"/>
              <a:t>צוות </a:t>
            </a:r>
            <a:r>
              <a:rPr lang="he-IL" dirty="0" smtClean="0"/>
              <a:t>ואחריות על </a:t>
            </a:r>
            <a:r>
              <a:rPr lang="he-IL" dirty="0" err="1" smtClean="0"/>
              <a:t>המד"צים</a:t>
            </a:r>
            <a:r>
              <a:rPr lang="he-IL" dirty="0" smtClean="0"/>
              <a:t> </a:t>
            </a:r>
          </a:p>
          <a:p>
            <a:pPr marL="0" indent="0">
              <a:buNone/>
            </a:pPr>
            <a:r>
              <a:rPr lang="he-IL" dirty="0" smtClean="0"/>
              <a:t>8- מפגשי </a:t>
            </a:r>
            <a:r>
              <a:rPr lang="he-IL" dirty="0"/>
              <a:t>'כיף צוות' </a:t>
            </a:r>
            <a:r>
              <a:rPr lang="he-IL" dirty="0" smtClean="0"/>
              <a:t>חודשיים</a:t>
            </a:r>
          </a:p>
          <a:p>
            <a:pPr marL="0" indent="0">
              <a:buNone/>
            </a:pPr>
            <a:r>
              <a:rPr lang="he-IL" dirty="0" smtClean="0"/>
              <a:t>9- השתתפות בישיבות מועצה דו חודשיות</a:t>
            </a:r>
          </a:p>
          <a:p>
            <a:pPr marL="0" indent="0">
              <a:buNone/>
            </a:pPr>
            <a:r>
              <a:rPr lang="he-IL" dirty="0" smtClean="0"/>
              <a:t>10- השתתפות בישיבות עם מנהלת החינוך </a:t>
            </a:r>
            <a:r>
              <a:rPr lang="he-IL" dirty="0" err="1" smtClean="0"/>
              <a:t>והמד"בית</a:t>
            </a:r>
            <a:r>
              <a:rPr lang="he-IL" dirty="0" smtClean="0"/>
              <a:t> השנייה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*(תכנית אקסל פעילות ד'-ו')</a:t>
            </a: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22967"/>
            <a:ext cx="1187624" cy="12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5657" y="624110"/>
            <a:ext cx="7058744" cy="1280890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e-I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מד"ב</a:t>
            </a:r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לשכבות ז'- </a:t>
            </a:r>
            <a:r>
              <a:rPr lang="he-I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יב</a:t>
            </a:r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'- ¾ משרה: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9673" y="1905000"/>
            <a:ext cx="6840760" cy="46203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dirty="0" smtClean="0"/>
              <a:t>1- פעולות </a:t>
            </a:r>
          </a:p>
          <a:p>
            <a:pPr marL="0" indent="0">
              <a:buNone/>
            </a:pPr>
            <a:r>
              <a:rPr lang="he-IL" dirty="0" smtClean="0"/>
              <a:t>2- </a:t>
            </a:r>
            <a:r>
              <a:rPr lang="he-IL" dirty="0"/>
              <a:t>פתיחת מועדון בימי </a:t>
            </a:r>
            <a:r>
              <a:rPr lang="he-IL" dirty="0" smtClean="0"/>
              <a:t>חמישי- מפגשי </a:t>
            </a:r>
            <a:r>
              <a:rPr lang="he-IL" dirty="0"/>
              <a:t>תוכן שבועיים בהובלת </a:t>
            </a:r>
            <a:r>
              <a:rPr lang="he-IL" dirty="0" err="1" smtClean="0"/>
              <a:t>המד"בית</a:t>
            </a:r>
            <a:r>
              <a:rPr lang="he-IL" dirty="0" smtClean="0"/>
              <a:t> </a:t>
            </a:r>
            <a:r>
              <a:rPr lang="he-IL" dirty="0"/>
              <a:t>בימי חמישי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     בערב לשכבות ז'- ח' ובשעה מאוחרת יותר לשכבות ט'- </a:t>
            </a:r>
            <a:r>
              <a:rPr lang="he-IL" dirty="0" err="1"/>
              <a:t>יב</a:t>
            </a:r>
            <a:r>
              <a:rPr lang="he-IL" dirty="0"/>
              <a:t>'. </a:t>
            </a:r>
          </a:p>
          <a:p>
            <a:pPr marL="0" indent="0">
              <a:buNone/>
            </a:pPr>
            <a:r>
              <a:rPr lang="he-IL" dirty="0"/>
              <a:t>3- ישיבות צוות </a:t>
            </a:r>
            <a:r>
              <a:rPr lang="he-IL" dirty="0" smtClean="0"/>
              <a:t>ואחריות על </a:t>
            </a:r>
            <a:r>
              <a:rPr lang="he-IL" dirty="0" err="1" smtClean="0"/>
              <a:t>המד"צים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4- יצירת קשר עם נערים מהשכבות שאינם נמצאים </a:t>
            </a:r>
            <a:r>
              <a:rPr lang="he-IL" dirty="0" smtClean="0"/>
              <a:t>בתנועה- הפיכתם   </a:t>
            </a:r>
          </a:p>
          <a:p>
            <a:pPr marL="0" indent="0">
              <a:buNone/>
            </a:pPr>
            <a:r>
              <a:rPr lang="he-IL" dirty="0" smtClean="0"/>
              <a:t>    </a:t>
            </a:r>
            <a:r>
              <a:rPr lang="he-IL" dirty="0" err="1" smtClean="0"/>
              <a:t>ל'פעילים</a:t>
            </a:r>
            <a:r>
              <a:rPr lang="he-IL" dirty="0" smtClean="0"/>
              <a:t>'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5- מפגשי 'כיף צוות' חודשיים</a:t>
            </a:r>
          </a:p>
          <a:p>
            <a:pPr marL="0" indent="0">
              <a:buNone/>
            </a:pPr>
            <a:r>
              <a:rPr lang="he-IL" dirty="0"/>
              <a:t>6- </a:t>
            </a:r>
            <a:r>
              <a:rPr lang="he-IL" dirty="0" smtClean="0"/>
              <a:t>'מועדון הסרט הטוב'- אחת לחודש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7- </a:t>
            </a:r>
            <a:r>
              <a:rPr lang="he-IL" dirty="0" smtClean="0"/>
              <a:t>קשר רציף </a:t>
            </a:r>
            <a:r>
              <a:rPr lang="he-IL" dirty="0"/>
              <a:t>עם הורים</a:t>
            </a:r>
          </a:p>
          <a:p>
            <a:pPr marL="0" indent="0">
              <a:buNone/>
            </a:pPr>
            <a:r>
              <a:rPr lang="he-IL" dirty="0"/>
              <a:t>8- השתתפות בישיבות מועצה דו חודשיות</a:t>
            </a:r>
          </a:p>
          <a:p>
            <a:pPr marL="0" indent="0">
              <a:buNone/>
            </a:pPr>
            <a:r>
              <a:rPr lang="he-IL" dirty="0"/>
              <a:t>9- השתתפות בישיבות עם מנהלת החינוך </a:t>
            </a:r>
            <a:r>
              <a:rPr lang="he-IL" dirty="0" err="1" smtClean="0"/>
              <a:t>והמד"בית</a:t>
            </a:r>
            <a:r>
              <a:rPr lang="he-IL" dirty="0" smtClean="0"/>
              <a:t> השנייה</a:t>
            </a:r>
          </a:p>
          <a:p>
            <a:pPr marL="0" indent="0">
              <a:buNone/>
            </a:pPr>
            <a:r>
              <a:rPr lang="he-IL" dirty="0" smtClean="0"/>
              <a:t>10- </a:t>
            </a:r>
            <a:r>
              <a:rPr lang="he-IL" dirty="0"/>
              <a:t>ליווי </a:t>
            </a:r>
            <a:r>
              <a:rPr lang="he-IL" dirty="0" err="1"/>
              <a:t>הגרעינר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11- ליווי תהליך </a:t>
            </a:r>
            <a:r>
              <a:rPr lang="he-IL" dirty="0" err="1" smtClean="0"/>
              <a:t>טרומפ"ים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12- ליווי תהליך שנת </a:t>
            </a:r>
            <a:r>
              <a:rPr lang="he-IL" dirty="0" smtClean="0"/>
              <a:t>שירות</a:t>
            </a:r>
          </a:p>
          <a:p>
            <a:pPr marL="0" indent="0">
              <a:buNone/>
            </a:pPr>
            <a:r>
              <a:rPr lang="he-IL" dirty="0" smtClean="0"/>
              <a:t>*(תכנית אקסל פעילות ז'- </a:t>
            </a:r>
            <a:r>
              <a:rPr lang="he-IL" dirty="0" err="1" smtClean="0"/>
              <a:t>יב</a:t>
            </a:r>
            <a:r>
              <a:rPr lang="he-IL" dirty="0" smtClean="0"/>
              <a:t>')</a:t>
            </a: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08" y="-901"/>
            <a:ext cx="1234777" cy="12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8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מה זה מאפשר?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42415" y="2133600"/>
            <a:ext cx="6701551" cy="4224358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פתיחת מועדון לפעילות בלתי פורמאלית אחת לשבוע לכל </a:t>
            </a:r>
            <a:r>
              <a:rPr lang="he-IL" dirty="0" err="1" smtClean="0"/>
              <a:t>תלתון</a:t>
            </a:r>
            <a:endParaRPr lang="he-IL" dirty="0" smtClean="0"/>
          </a:p>
          <a:p>
            <a:r>
              <a:rPr lang="he-IL" dirty="0" smtClean="0"/>
              <a:t>השקעה וטיפוח מועדון נוער ראוי ופעיל</a:t>
            </a:r>
          </a:p>
          <a:p>
            <a:r>
              <a:rPr lang="he-IL" dirty="0" smtClean="0"/>
              <a:t>התייחסות עמוקה יותר לכל </a:t>
            </a:r>
            <a:r>
              <a:rPr lang="he-IL" dirty="0" err="1" smtClean="0"/>
              <a:t>תלתון</a:t>
            </a:r>
            <a:r>
              <a:rPr lang="he-IL" dirty="0" smtClean="0"/>
              <a:t>, לפי צרכי הגיל </a:t>
            </a:r>
          </a:p>
          <a:p>
            <a:r>
              <a:rPr lang="he-IL" dirty="0" smtClean="0"/>
              <a:t>ליווי צמוד יותר של המדריכים</a:t>
            </a:r>
          </a:p>
          <a:p>
            <a:r>
              <a:rPr lang="he-IL" dirty="0" smtClean="0"/>
              <a:t>קשר רציף יותר עם ההורים</a:t>
            </a:r>
          </a:p>
          <a:p>
            <a:r>
              <a:rPr lang="he-IL" dirty="0" smtClean="0"/>
              <a:t>השתתפות בפורום מדריכים הן לשכבות ד'-ו' והן לשכבות הבוגרות</a:t>
            </a:r>
          </a:p>
          <a:p>
            <a:r>
              <a:rPr lang="he-IL" dirty="0" smtClean="0"/>
              <a:t>כ"א איכותי ורב יותר בשטח</a:t>
            </a:r>
          </a:p>
          <a:p>
            <a:r>
              <a:rPr lang="he-IL" dirty="0" smtClean="0"/>
              <a:t>חיבור </a:t>
            </a:r>
            <a:r>
              <a:rPr lang="he-IL" dirty="0"/>
              <a:t>נערים שאינם בתנועה לכלל הנוער</a:t>
            </a:r>
          </a:p>
          <a:p>
            <a:r>
              <a:rPr lang="he-IL" dirty="0" smtClean="0"/>
              <a:t>פעילויות עשירות יותר בחופשים לאורך השנה בכלל ובחופש הגדול בפרט</a:t>
            </a:r>
          </a:p>
          <a:p>
            <a:r>
              <a:rPr lang="he-IL" dirty="0" smtClean="0"/>
              <a:t>הדרכת המדריכים -  פעילויות תוכן והפגה על מנת שיוכלו להמשיך להתפתח ולהיות משמעותיים יותר לילדים.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561" y="40234"/>
            <a:ext cx="1299547" cy="13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480719" cy="792088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FFC000"/>
                </a:solidFill>
              </a:rPr>
              <a:t>הנחות היסוד בבסיס תקציב הנוער</a:t>
            </a:r>
            <a:endParaRPr lang="he-IL" b="1" dirty="0">
              <a:solidFill>
                <a:srgbClr val="FFC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0062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e-IL" dirty="0" smtClean="0"/>
              <a:t>כידוע, כלל פעילות הנוער ממומנת  על ידי תשלומי הורים כבר מספר שנים</a:t>
            </a:r>
          </a:p>
          <a:p>
            <a:pPr algn="just"/>
            <a:r>
              <a:rPr lang="he-IL" dirty="0" smtClean="0"/>
              <a:t>כלל החניכים והמדריכים בשכבות ד' – </a:t>
            </a:r>
            <a:r>
              <a:rPr lang="he-IL" dirty="0" err="1" smtClean="0"/>
              <a:t>יב</a:t>
            </a:r>
            <a:r>
              <a:rPr lang="he-IL" dirty="0" smtClean="0"/>
              <a:t>' מחויבים בתשלומי הורים. (תשלום שונה עבור ד-ט' לעומת י' – </a:t>
            </a:r>
            <a:r>
              <a:rPr lang="he-IL" dirty="0" err="1" smtClean="0"/>
              <a:t>יב</a:t>
            </a:r>
            <a:r>
              <a:rPr lang="he-IL" dirty="0" smtClean="0"/>
              <a:t>' )</a:t>
            </a:r>
          </a:p>
          <a:p>
            <a:pPr algn="just"/>
            <a:r>
              <a:rPr lang="he-IL" dirty="0" smtClean="0"/>
              <a:t>עבור פעילויות כיף המתקיימות מחוץ לישוב נגבים דמי השתתפות נוספים מהמשתתפים בלבד.</a:t>
            </a:r>
          </a:p>
          <a:p>
            <a:pPr algn="just"/>
            <a:r>
              <a:rPr lang="he-IL" dirty="0" smtClean="0"/>
              <a:t>תשלום עבור טיפול בתשתיות (שיפוצי המועדונים) מבוצע ממקורות הוועד המקומי והאגודה החקלאית</a:t>
            </a:r>
          </a:p>
          <a:p>
            <a:pPr algn="just"/>
            <a:r>
              <a:rPr lang="he-IL" dirty="0"/>
              <a:t>החזר מלא בגין השתתפות בקורסים ובהשתלמויות </a:t>
            </a:r>
            <a:r>
              <a:rPr lang="he-IL" dirty="0" smtClean="0"/>
              <a:t>מדריכים (מלבד קורסי </a:t>
            </a:r>
            <a:r>
              <a:rPr lang="he-IL" dirty="0" err="1" smtClean="0"/>
              <a:t>מדצי"ם</a:t>
            </a:r>
            <a:r>
              <a:rPr lang="he-IL" dirty="0" smtClean="0"/>
              <a:t> </a:t>
            </a:r>
            <a:r>
              <a:rPr lang="he-IL" dirty="0" err="1" smtClean="0"/>
              <a:t>ומדמי"ם</a:t>
            </a:r>
            <a:r>
              <a:rPr lang="he-IL" dirty="0" smtClean="0"/>
              <a:t>)- אנו </a:t>
            </a:r>
            <a:r>
              <a:rPr lang="he-IL" dirty="0"/>
              <a:t>בוועדת נוער מדגישים את חשיבות איכות ההדרכה, ובכדי ליישם זאת בשטח- רואים בהכשרות המדריכים חשיבות עליונה. </a:t>
            </a:r>
            <a:endParaRPr lang="he-IL" dirty="0" smtClean="0"/>
          </a:p>
          <a:p>
            <a:pPr algn="just"/>
            <a:r>
              <a:rPr lang="he-IL" dirty="0" smtClean="0"/>
              <a:t>ועד מקומי מממן משרת </a:t>
            </a:r>
            <a:r>
              <a:rPr lang="he-IL" dirty="0" err="1" smtClean="0"/>
              <a:t>מדב"ית</a:t>
            </a:r>
            <a:r>
              <a:rPr lang="he-IL" dirty="0" smtClean="0"/>
              <a:t> אחת בעלות מעביד של 70,000 ₪ בשנה. </a:t>
            </a: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561" y="40234"/>
            <a:ext cx="1299547" cy="131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5579127" cy="860674"/>
          </a:xfrm>
        </p:spPr>
        <p:txBody>
          <a:bodyPr/>
          <a:lstStyle/>
          <a:p>
            <a:r>
              <a:rPr lang="he-IL" b="1" dirty="0" smtClean="0">
                <a:solidFill>
                  <a:srgbClr val="FFC000"/>
                </a:solidFill>
              </a:rPr>
              <a:t>מה קורה בישובים סביבנו? </a:t>
            </a:r>
            <a:endParaRPr lang="he-IL" b="1" dirty="0">
              <a:solidFill>
                <a:srgbClr val="FFC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87625" y="1484784"/>
            <a:ext cx="7344816" cy="5112568"/>
          </a:xfrm>
        </p:spPr>
        <p:txBody>
          <a:bodyPr/>
          <a:lstStyle/>
          <a:p>
            <a:r>
              <a:rPr lang="he-IL" b="1" u="sng" dirty="0" smtClean="0"/>
              <a:t>מולדת</a:t>
            </a:r>
            <a:r>
              <a:rPr lang="he-IL" dirty="0" smtClean="0"/>
              <a:t> –</a:t>
            </a:r>
            <a:r>
              <a:rPr lang="he-IL" sz="1600" dirty="0" smtClean="0"/>
              <a:t> </a:t>
            </a:r>
            <a:r>
              <a:rPr lang="he-IL" sz="1600" u="sng" dirty="0" smtClean="0"/>
              <a:t>ד'-ו' </a:t>
            </a:r>
            <a:r>
              <a:rPr lang="he-IL" sz="1600" dirty="0" smtClean="0"/>
              <a:t>כ-70 ילדים (הבתים פועלים </a:t>
            </a:r>
            <a:r>
              <a:rPr lang="he-IL" sz="1600" dirty="0" err="1" smtClean="0"/>
              <a:t>ב"דואנים</a:t>
            </a:r>
            <a:r>
              <a:rPr lang="he-IL" sz="1600" dirty="0" smtClean="0"/>
              <a:t>" ג'-ד', ה'-ו' ) על כל בית </a:t>
            </a:r>
            <a:r>
              <a:rPr lang="he-IL" sz="1600" b="1" dirty="0" smtClean="0"/>
              <a:t>שני מדריכים בוגרים בשכר בחצי משרה ושני </a:t>
            </a:r>
            <a:r>
              <a:rPr lang="he-IL" sz="1600" b="1" dirty="0" err="1" smtClean="0"/>
              <a:t>מדצ"ים</a:t>
            </a:r>
            <a:r>
              <a:rPr lang="he-IL" sz="1600" b="1" dirty="0" smtClean="0"/>
              <a:t> (המקבלים שכר לפי חוקי הנוער)</a:t>
            </a:r>
            <a:r>
              <a:rPr lang="he-IL" sz="1600" dirty="0" smtClean="0"/>
              <a:t>, הבית פתוח פעם אחת אחה"צ ובימי שישי ובחופשים כל יום עד השעה 13:00. </a:t>
            </a:r>
            <a:r>
              <a:rPr lang="he-IL" sz="1600" b="1" dirty="0" smtClean="0"/>
              <a:t>400 ₪ לחודש     </a:t>
            </a:r>
            <a:r>
              <a:rPr lang="he-IL" sz="1600" u="sng" dirty="0" smtClean="0"/>
              <a:t>ז'-</a:t>
            </a:r>
            <a:r>
              <a:rPr lang="he-IL" sz="1600" u="sng" dirty="0" err="1" smtClean="0"/>
              <a:t>יב</a:t>
            </a:r>
            <a:r>
              <a:rPr lang="he-IL" sz="1600" u="sng" dirty="0" smtClean="0"/>
              <a:t>'</a:t>
            </a:r>
            <a:r>
              <a:rPr lang="he-IL" sz="1600" dirty="0" smtClean="0"/>
              <a:t> כ130 ילדים מחולק ל2 מועדונים , הבית פתוח כל יום בנוכחות מדריכים, </a:t>
            </a:r>
            <a:r>
              <a:rPr lang="he-IL" sz="1600" b="1" dirty="0" smtClean="0"/>
              <a:t>290</a:t>
            </a:r>
            <a:r>
              <a:rPr lang="he-IL" sz="1600" dirty="0" smtClean="0"/>
              <a:t> ₪ לחודש ובקיץ מוסיפים עלות לאטרקציות לפי הרשמה. </a:t>
            </a:r>
            <a:r>
              <a:rPr lang="he-IL" sz="1600" b="1" dirty="0" smtClean="0"/>
              <a:t>2 </a:t>
            </a:r>
            <a:r>
              <a:rPr lang="he-IL" sz="1600" b="1" dirty="0" err="1" smtClean="0"/>
              <a:t>מד"ביות</a:t>
            </a:r>
            <a:r>
              <a:rPr lang="he-IL" sz="1600" b="1" dirty="0" smtClean="0"/>
              <a:t> במשרה מלאה + רכז נוער בחלקיות משרה.   </a:t>
            </a:r>
            <a:endParaRPr lang="he-IL" sz="1600" b="1" dirty="0"/>
          </a:p>
          <a:p>
            <a:r>
              <a:rPr lang="he-IL" b="1" u="sng" dirty="0" smtClean="0"/>
              <a:t>רם און </a:t>
            </a:r>
            <a:r>
              <a:rPr lang="he-IL" u="sng" dirty="0" smtClean="0"/>
              <a:t>– </a:t>
            </a:r>
            <a:r>
              <a:rPr lang="he-IL" sz="1600" u="sng" dirty="0" smtClean="0"/>
              <a:t>ד'-ו' </a:t>
            </a:r>
            <a:r>
              <a:rPr lang="he-IL" sz="1600" b="1" dirty="0" smtClean="0"/>
              <a:t>– </a:t>
            </a:r>
            <a:r>
              <a:rPr lang="he-IL" sz="1600" b="1" dirty="0" err="1" smtClean="0"/>
              <a:t>מד"ב</a:t>
            </a:r>
            <a:r>
              <a:rPr lang="he-IL" sz="1600" b="1" dirty="0" smtClean="0"/>
              <a:t> במשרה מלאה, </a:t>
            </a:r>
            <a:r>
              <a:rPr lang="he-IL" sz="1600" u="sng" dirty="0" smtClean="0"/>
              <a:t>ז' עד </a:t>
            </a:r>
            <a:r>
              <a:rPr lang="he-IL" sz="1600" u="sng" dirty="0" err="1" smtClean="0"/>
              <a:t>יב</a:t>
            </a:r>
            <a:r>
              <a:rPr lang="he-IL" sz="1600" u="sng" dirty="0" smtClean="0"/>
              <a:t>' </a:t>
            </a:r>
            <a:r>
              <a:rPr lang="he-IL" sz="1600" b="1" dirty="0" smtClean="0"/>
              <a:t>2 </a:t>
            </a:r>
            <a:r>
              <a:rPr lang="he-IL" sz="1600" b="1" dirty="0" err="1" smtClean="0"/>
              <a:t>מדביות</a:t>
            </a:r>
            <a:r>
              <a:rPr lang="he-IL" sz="1600" b="1" dirty="0" smtClean="0"/>
              <a:t> במשרה מלאה + מנהל נוער בחלקיות משרה </a:t>
            </a:r>
            <a:r>
              <a:rPr lang="he-IL" dirty="0" smtClean="0"/>
              <a:t>(אגודה מוניציפאלית תשלום חודשי של מעל </a:t>
            </a:r>
            <a:r>
              <a:rPr lang="he-IL" b="1" dirty="0" smtClean="0"/>
              <a:t>400 </a:t>
            </a:r>
            <a:r>
              <a:rPr lang="he-IL" dirty="0" smtClean="0"/>
              <a:t>₪ + תוספת לנוער) </a:t>
            </a:r>
          </a:p>
          <a:p>
            <a:r>
              <a:rPr lang="he-IL" b="1" u="sng" dirty="0" smtClean="0"/>
              <a:t>תל יוסף- </a:t>
            </a:r>
            <a:r>
              <a:rPr lang="he-IL" sz="1600" u="sng" dirty="0" smtClean="0"/>
              <a:t>ד'-ו' </a:t>
            </a:r>
            <a:r>
              <a:rPr lang="he-IL" sz="1600" dirty="0" smtClean="0"/>
              <a:t>כ-25 ילדים, </a:t>
            </a:r>
            <a:r>
              <a:rPr lang="he-IL" sz="1600" b="1" dirty="0" smtClean="0"/>
              <a:t>שני מדריכים בחצי משרה</a:t>
            </a:r>
            <a:r>
              <a:rPr lang="he-IL" sz="1600" dirty="0" smtClean="0"/>
              <a:t>, </a:t>
            </a:r>
            <a:r>
              <a:rPr lang="he-IL" sz="1600" b="1" dirty="0" smtClean="0"/>
              <a:t>400 ₪ בחודש </a:t>
            </a:r>
            <a:r>
              <a:rPr lang="he-IL" sz="1600" dirty="0" smtClean="0"/>
              <a:t>למשך השנה +</a:t>
            </a:r>
            <a:r>
              <a:rPr lang="he-IL" sz="1600" b="1" dirty="0" smtClean="0"/>
              <a:t>2490 ₪ לחודשי הקיץ</a:t>
            </a:r>
            <a:r>
              <a:rPr lang="he-IL" sz="1600" dirty="0" smtClean="0"/>
              <a:t>. </a:t>
            </a:r>
            <a:r>
              <a:rPr lang="he-IL" sz="1600" b="1" dirty="0" smtClean="0"/>
              <a:t> </a:t>
            </a:r>
            <a:r>
              <a:rPr lang="he-IL" sz="1600" u="sng" dirty="0" smtClean="0"/>
              <a:t>ז'-</a:t>
            </a:r>
            <a:r>
              <a:rPr lang="he-IL" sz="1600" u="sng" dirty="0" err="1" smtClean="0"/>
              <a:t>יב</a:t>
            </a:r>
            <a:r>
              <a:rPr lang="he-IL" sz="1600" u="sng" dirty="0" smtClean="0"/>
              <a:t>' </a:t>
            </a:r>
            <a:r>
              <a:rPr lang="he-IL" sz="1600" dirty="0" smtClean="0"/>
              <a:t>כ-14 נערים, פתוח מס' פעמים בשבוע ובימי שישי, מדריך בוגר בחלקיות משרה למשך השנה ובקיץ משרה מלאה. </a:t>
            </a:r>
            <a:r>
              <a:rPr lang="he-IL" sz="1600" b="1" dirty="0" smtClean="0"/>
              <a:t>200 ₪ לחודש ותוספת בקיץ על אטרקציות, </a:t>
            </a:r>
            <a:r>
              <a:rPr lang="he-IL" sz="1600" dirty="0" smtClean="0"/>
              <a:t>הקהילה מממנת כ-90,000 ₪ בשנה. </a:t>
            </a:r>
            <a:endParaRPr lang="he-IL" sz="1600" b="1" dirty="0" smtClean="0"/>
          </a:p>
          <a:p>
            <a:r>
              <a:rPr lang="he-IL" sz="1600" b="1" u="sng" dirty="0" smtClean="0"/>
              <a:t>בית השיטה-</a:t>
            </a:r>
            <a:r>
              <a:rPr lang="he-IL" sz="1600" dirty="0" smtClean="0"/>
              <a:t>  </a:t>
            </a:r>
            <a:r>
              <a:rPr lang="he-IL" sz="1600" u="sng" dirty="0" smtClean="0"/>
              <a:t>ד'-ו' , </a:t>
            </a:r>
            <a:r>
              <a:rPr lang="he-IL" sz="1600" b="1" dirty="0" smtClean="0"/>
              <a:t>610 ₪ לחודש </a:t>
            </a:r>
            <a:r>
              <a:rPr lang="he-IL" sz="1600" dirty="0" smtClean="0"/>
              <a:t>בתים פתוחים 6 ימים בשבוע (א. צהריים רק ביום ג') </a:t>
            </a:r>
            <a:r>
              <a:rPr lang="he-IL" sz="1600" b="1" dirty="0" smtClean="0"/>
              <a:t>ולחודשי הקיץ 1650 ₪, </a:t>
            </a:r>
            <a:r>
              <a:rPr lang="he-IL" sz="1600" dirty="0" smtClean="0"/>
              <a:t>החל מספט' הקרוב עוברים לתשלום אחיד לכל השנה שיהיה יקר יותר. הקהילה מממנת 40,000 ₪ לשנה ומספט' הקרוב כ120,000 ₪  </a:t>
            </a:r>
            <a:r>
              <a:rPr lang="he-IL" sz="1600" u="sng" dirty="0" smtClean="0"/>
              <a:t>ז'- </a:t>
            </a:r>
            <a:r>
              <a:rPr lang="he-IL" sz="1600" u="sng" dirty="0" err="1" smtClean="0"/>
              <a:t>יב</a:t>
            </a:r>
            <a:r>
              <a:rPr lang="he-IL" sz="1600" u="sng" dirty="0" smtClean="0"/>
              <a:t>'</a:t>
            </a:r>
            <a:r>
              <a:rPr lang="he-IL" sz="1600" dirty="0" smtClean="0"/>
              <a:t> – </a:t>
            </a:r>
            <a:r>
              <a:rPr lang="he-IL" sz="1600" b="1" dirty="0" smtClean="0"/>
              <a:t>410 ₪ לחודש </a:t>
            </a:r>
            <a:r>
              <a:rPr lang="he-IL" sz="1600" dirty="0" smtClean="0"/>
              <a:t>במשך השנה ובקיץ מתחלק ל3 תשלומים של: 750 ₪, 800 ₪,410 ₪ 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561" y="40234"/>
            <a:ext cx="1299547" cy="13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5201" y="908720"/>
            <a:ext cx="4715031" cy="996280"/>
          </a:xfrm>
        </p:spPr>
        <p:txBody>
          <a:bodyPr/>
          <a:lstStyle/>
          <a:p>
            <a:r>
              <a:rPr lang="he-IL" b="1" dirty="0" smtClean="0">
                <a:solidFill>
                  <a:srgbClr val="FFC000"/>
                </a:solidFill>
              </a:rPr>
              <a:t>שנת תשע"ח – תקציב </a:t>
            </a:r>
            <a:endParaRPr lang="he-IL" b="1" dirty="0">
              <a:solidFill>
                <a:srgbClr val="FFC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87625" y="1905000"/>
            <a:ext cx="7128792" cy="4404320"/>
          </a:xfrm>
        </p:spPr>
        <p:txBody>
          <a:bodyPr/>
          <a:lstStyle/>
          <a:p>
            <a:r>
              <a:rPr lang="he-IL" b="1" dirty="0"/>
              <a:t>העלאת תשלומי ההורים: ד'- ט'-  100 ₪ לחודש </a:t>
            </a:r>
            <a:r>
              <a:rPr lang="he-IL" b="1" dirty="0" smtClean="0"/>
              <a:t>                                    </a:t>
            </a:r>
          </a:p>
          <a:p>
            <a:pPr marL="0" indent="0">
              <a:buNone/>
            </a:pPr>
            <a:r>
              <a:rPr lang="he-IL" b="1" dirty="0" smtClean="0"/>
              <a:t>                                          י</a:t>
            </a:r>
            <a:r>
              <a:rPr lang="he-IL" b="1" dirty="0"/>
              <a:t>'- </a:t>
            </a:r>
            <a:r>
              <a:rPr lang="he-IL" b="1" dirty="0" err="1"/>
              <a:t>יב</a:t>
            </a:r>
            <a:r>
              <a:rPr lang="he-IL" b="1" dirty="0"/>
              <a:t>'- 50 ₪ </a:t>
            </a:r>
            <a:r>
              <a:rPr lang="he-IL" b="1" dirty="0" smtClean="0"/>
              <a:t>לחודש</a:t>
            </a:r>
          </a:p>
          <a:p>
            <a:r>
              <a:rPr lang="he-IL" b="1" dirty="0" smtClean="0"/>
              <a:t>פריסת תשלומים לפי רצון ההורים עד מאי 2018 (כלומר עד 9 תשלומים)</a:t>
            </a:r>
          </a:p>
          <a:p>
            <a:r>
              <a:rPr lang="he-IL" b="1" dirty="0" smtClean="0"/>
              <a:t>סיום קבלת הצ'קים עד ה15.11.17 </a:t>
            </a:r>
          </a:p>
          <a:p>
            <a:r>
              <a:rPr lang="he-IL" b="1" dirty="0" smtClean="0"/>
              <a:t>הנחת אחים 5% מהילד השני ואילך</a:t>
            </a:r>
          </a:p>
          <a:p>
            <a:r>
              <a:rPr lang="he-IL" b="1" dirty="0" smtClean="0"/>
              <a:t>לצערנו הרב ילד שלא ישולם בעבורו תשלום שנתי לא יוכל להשתתף בפעילויות הנוער</a:t>
            </a:r>
          </a:p>
          <a:p>
            <a:r>
              <a:rPr lang="he-IL" b="1" dirty="0" smtClean="0"/>
              <a:t>בקשות להנחות יוגשו עם תחילת שנת הפעילות.</a:t>
            </a:r>
          </a:p>
          <a:p>
            <a:endParaRPr lang="he-IL" b="1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3" y="40234"/>
            <a:ext cx="1757796" cy="17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15817" y="404664"/>
            <a:ext cx="4104456" cy="648072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FFC000"/>
                </a:solidFill>
              </a:rPr>
              <a:t>תקציב הנוער תשע"ח </a:t>
            </a:r>
            <a:endParaRPr lang="he-IL" b="1" dirty="0">
              <a:solidFill>
                <a:srgbClr val="FFC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3" y="40234"/>
            <a:ext cx="1757796" cy="177949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987636"/>
            <a:ext cx="4338430" cy="57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4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FFC000"/>
                </a:solidFill>
              </a:rPr>
              <a:t>תקציב הנוער תשע"ח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264555"/>
            <a:ext cx="4680520" cy="54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5657" y="620688"/>
            <a:ext cx="5616623" cy="1008112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rgbClr val="FFC000"/>
                </a:solidFill>
              </a:rPr>
              <a:t>עדיין מחפשים מקורות מימון אחרים מלבד תשלומי הורים</a:t>
            </a:r>
            <a:endParaRPr lang="he-IL" b="1" dirty="0">
              <a:solidFill>
                <a:srgbClr val="FFC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5617" y="1817225"/>
            <a:ext cx="6801467" cy="4492095"/>
          </a:xfrm>
        </p:spPr>
        <p:txBody>
          <a:bodyPr>
            <a:normAutofit/>
          </a:bodyPr>
          <a:lstStyle/>
          <a:p>
            <a:pPr algn="just"/>
            <a:r>
              <a:rPr lang="he-IL" dirty="0" smtClean="0"/>
              <a:t>שיפוץ מבנה 'פרפרים' ובניית מרכז נוער לעתיד היותר רחוק, פועלים בבקשות ממפעל הפיס בכדי להקל על מקורות התקציב השונים של הוועד.</a:t>
            </a:r>
          </a:p>
          <a:p>
            <a:pPr algn="just"/>
            <a:r>
              <a:rPr lang="he-IL" dirty="0" smtClean="0"/>
              <a:t>יש למצוא מקורות מימון לטובת הצטיידות מועדון הבמה ומועדון השכבה הבוגרת.</a:t>
            </a:r>
          </a:p>
          <a:p>
            <a:pPr algn="just"/>
            <a:r>
              <a:rPr lang="he-IL" dirty="0" smtClean="0"/>
              <a:t>היישוב עובר צמיחה דמוגרפית, המערכת הולכת וגדלה- כבר היום אנו במצוקת מבנים, צריך לחשוב על מבנה יביל או למצוא פתרון אחר</a:t>
            </a:r>
            <a:r>
              <a:rPr lang="he-IL" dirty="0" smtClean="0"/>
              <a:t>.</a:t>
            </a:r>
            <a:endParaRPr lang="he-IL" b="1" dirty="0" smtClean="0"/>
          </a:p>
          <a:p>
            <a:pPr marL="0" indent="0" algn="ctr">
              <a:buNone/>
            </a:pPr>
            <a:endParaRPr lang="he-IL" b="1" smtClean="0"/>
          </a:p>
          <a:p>
            <a:pPr marL="0" indent="0" algn="ctr">
              <a:buNone/>
            </a:pPr>
            <a:r>
              <a:rPr lang="he-IL" b="1" smtClean="0"/>
              <a:t>מיותר </a:t>
            </a:r>
            <a:r>
              <a:rPr lang="he-IL" b="1" dirty="0" smtClean="0"/>
              <a:t>לציין כי אנו רואים בחינוך הבלתי פורמאלי  </a:t>
            </a:r>
            <a:endParaRPr lang="he-IL" b="1" dirty="0" smtClean="0"/>
          </a:p>
          <a:p>
            <a:pPr marL="0" indent="0" algn="ctr">
              <a:buNone/>
            </a:pPr>
            <a:r>
              <a:rPr lang="he-IL" b="1" dirty="0" smtClean="0"/>
              <a:t>חשיבות </a:t>
            </a:r>
            <a:r>
              <a:rPr lang="he-IL" b="1" dirty="0" smtClean="0"/>
              <a:t>עליונה והלב הפועם של הקהילה </a:t>
            </a:r>
            <a:endParaRPr lang="he-IL" b="1" dirty="0" smtClean="0"/>
          </a:p>
          <a:p>
            <a:pPr marL="0" indent="0" algn="ctr">
              <a:buNone/>
            </a:pPr>
            <a:r>
              <a:rPr lang="he-IL" b="1" dirty="0" smtClean="0"/>
              <a:t>וככזה </a:t>
            </a:r>
            <a:r>
              <a:rPr lang="he-IL" b="1" dirty="0" smtClean="0"/>
              <a:t>עלינו להשקיע את מלוא המשאבים </a:t>
            </a:r>
            <a:endParaRPr lang="he-IL" b="1" dirty="0" smtClean="0"/>
          </a:p>
          <a:p>
            <a:pPr marL="0" indent="0" algn="ctr">
              <a:buNone/>
            </a:pPr>
            <a:r>
              <a:rPr lang="he-IL" b="1" dirty="0" smtClean="0"/>
              <a:t>בכדי </a:t>
            </a:r>
            <a:r>
              <a:rPr lang="he-IL" b="1" dirty="0" smtClean="0"/>
              <a:t>לפתח את המערכת.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3" y="40234"/>
            <a:ext cx="1757796" cy="17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3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832648" cy="1080120"/>
          </a:xfrm>
        </p:spPr>
        <p:txBody>
          <a:bodyPr>
            <a:noAutofit/>
          </a:bodyPr>
          <a:lstStyle/>
          <a:p>
            <a:r>
              <a:rPr lang="he-IL" sz="2800" b="1" dirty="0" smtClean="0">
                <a:solidFill>
                  <a:srgbClr val="FFC000"/>
                </a:solidFill>
              </a:rPr>
              <a:t>תודה רבה על ההקשבה...שאלות? </a:t>
            </a:r>
            <a:endParaRPr lang="he-IL" sz="2800" b="1" dirty="0">
              <a:solidFill>
                <a:srgbClr val="FFC0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920693"/>
            <a:ext cx="4056285" cy="41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1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9" y="1700808"/>
            <a:ext cx="5802963" cy="432048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/>
            </a:r>
            <a:br>
              <a:rPr lang="he-IL" dirty="0">
                <a:solidFill>
                  <a:srgbClr val="FF0000"/>
                </a:solidFill>
              </a:rPr>
            </a:br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נוער בהקמה- </a:t>
            </a:r>
            <a:b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מחוסר יציבות </a:t>
            </a:r>
            <a:b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למערכת חזקה!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652" y="0"/>
            <a:ext cx="1577348" cy="15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31641" y="764704"/>
            <a:ext cx="7128791" cy="1140296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אז מה היה לנו בשנת תשע"ז</a:t>
            </a:r>
            <a: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63689" y="1700808"/>
            <a:ext cx="6770712" cy="4320480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כניסה של מנהלת חינוך למערך הנוער במטרה לשפר את מערך החינוך ולייצר רצף בין כלל המערכת מלידה ועד </a:t>
            </a:r>
            <a:r>
              <a:rPr lang="he-IL" dirty="0" err="1" smtClean="0"/>
              <a:t>יב</a:t>
            </a:r>
            <a:r>
              <a:rPr lang="he-IL" dirty="0" smtClean="0"/>
              <a:t>'. </a:t>
            </a:r>
          </a:p>
          <a:p>
            <a:r>
              <a:rPr lang="he-IL" dirty="0" smtClean="0"/>
              <a:t>פעולות שבועיות- מגבשות, </a:t>
            </a:r>
            <a:r>
              <a:rPr lang="he-IL" dirty="0" err="1" smtClean="0"/>
              <a:t>הפגתיות</a:t>
            </a:r>
            <a:r>
              <a:rPr lang="he-IL" dirty="0" smtClean="0"/>
              <a:t>, מרגשות ומאתגרות. </a:t>
            </a:r>
          </a:p>
          <a:p>
            <a:r>
              <a:rPr lang="he-IL" dirty="0" smtClean="0"/>
              <a:t>חג מעלות מושבי  נהדר שרק מכניס חשק להיות חלק ממה שקורה כאן</a:t>
            </a:r>
            <a:endParaRPr lang="he-IL" dirty="0"/>
          </a:p>
          <a:p>
            <a:r>
              <a:rPr lang="he-IL" dirty="0" smtClean="0"/>
              <a:t>מפעלים תנועתיים ומועצתיים- חג המעלות המועצתי, טיול חנוכה, מחנות פסח וקיץ, טיולים חד יומיים לאורך השנה, הכשרות מדריכים ועוד..</a:t>
            </a:r>
          </a:p>
          <a:p>
            <a:r>
              <a:rPr lang="he-IL" dirty="0" smtClean="0"/>
              <a:t>שיתופי פעולה עם רמת צבי- יחד עברנו סדנה עם 'צמד הברמנים' לקראת הסילבסטר</a:t>
            </a:r>
          </a:p>
          <a:p>
            <a:r>
              <a:rPr lang="he-IL" dirty="0" smtClean="0"/>
              <a:t>שיתופי פעולה עם המועצה- נוער מהמועצה הגיע אלינו לצפות בהצגה מטלטלת על תאונת פגע וברח</a:t>
            </a:r>
          </a:p>
          <a:p>
            <a:r>
              <a:rPr lang="he-IL" dirty="0" smtClean="0"/>
              <a:t>הרצאה מאלפת של מורן סמואל (על כוח רצון, השגת מטרות ועל החיים בכלל)</a:t>
            </a:r>
          </a:p>
          <a:p>
            <a:r>
              <a:rPr lang="he-IL" dirty="0" smtClean="0"/>
              <a:t>שיתוף פעולה עם 'קו 9'- הורים מסיירים למען הנוער- הרצאה של לילך כהני, סיורים שבועיים של ההורים.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22" y="0"/>
            <a:ext cx="1254378" cy="126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שנת תשע"ז- המשך..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00167" y="1905000"/>
            <a:ext cx="7034234" cy="4667272"/>
          </a:xfrm>
        </p:spPr>
        <p:txBody>
          <a:bodyPr>
            <a:normAutofit/>
          </a:bodyPr>
          <a:lstStyle/>
          <a:p>
            <a:pPr lvl="1"/>
            <a:r>
              <a:rPr lang="he-IL" sz="1800" dirty="0" smtClean="0"/>
              <a:t>אירוע פורים עם מופע טלפתיה וסעודה מפוארת</a:t>
            </a:r>
          </a:p>
          <a:p>
            <a:r>
              <a:rPr lang="he-IL" dirty="0" smtClean="0"/>
              <a:t>מופע כוכב נולד- מעל 40 בני ובנות נוער של כפר יחזקאל מרחיבים את הלב על הבמה ומעוררים גאווה גדולה.- כל זה בזכות תהליך אינטנסיבי עם </a:t>
            </a:r>
            <a:r>
              <a:rPr lang="he-IL" dirty="0" err="1" smtClean="0"/>
              <a:t>המדב"ית</a:t>
            </a:r>
            <a:r>
              <a:rPr lang="he-IL" dirty="0" smtClean="0"/>
              <a:t> </a:t>
            </a:r>
            <a:r>
              <a:rPr lang="he-IL" dirty="0" err="1" smtClean="0"/>
              <a:t>והמדצ"ים</a:t>
            </a:r>
            <a:r>
              <a:rPr lang="he-IL" dirty="0" smtClean="0"/>
              <a:t>.</a:t>
            </a:r>
          </a:p>
          <a:p>
            <a:r>
              <a:rPr lang="he-IL" dirty="0" smtClean="0"/>
              <a:t>שיפוץ מועדון הבמה- הקמת שני חדרי שירותים.</a:t>
            </a:r>
          </a:p>
          <a:p>
            <a:r>
              <a:rPr lang="he-IL" dirty="0" smtClean="0"/>
              <a:t>מסע  שבועות- טיול ראשון מסוגו במושב- הורי הנוער בשיתוף עם וועדת נוער והוועד המקומי יצאו יחד עם 60 בני נוער משכבות ז'-</a:t>
            </a:r>
            <a:r>
              <a:rPr lang="he-IL" dirty="0" err="1" smtClean="0"/>
              <a:t>יב</a:t>
            </a:r>
            <a:r>
              <a:rPr lang="he-IL" dirty="0" smtClean="0"/>
              <a:t>' לטיול בלתי נשכח שמהווה מבחינתנו התחלה של  מסורת.</a:t>
            </a:r>
          </a:p>
          <a:p>
            <a:r>
              <a:rPr lang="he-IL" dirty="0" smtClean="0"/>
              <a:t>משחקי כדורסל וכדורגל מועצתיים, כל הקבוצות שלנו הגיעו לגמר.</a:t>
            </a:r>
          </a:p>
          <a:p>
            <a:r>
              <a:rPr lang="he-IL" dirty="0" smtClean="0"/>
              <a:t>פרויקט הקיימות יחד עם נוער גבע בוואדי שיזף.  </a:t>
            </a:r>
          </a:p>
          <a:p>
            <a:r>
              <a:rPr lang="he-IL" dirty="0" smtClean="0"/>
              <a:t>אירועי קיץ- אירוע פתיחת הקיץ, טיול לנחל הקיבוצים לשכבות ד'- ו', נסיעה לים של שכבות ז'- </a:t>
            </a:r>
            <a:r>
              <a:rPr lang="he-IL" dirty="0" err="1" smtClean="0"/>
              <a:t>יב</a:t>
            </a:r>
            <a:r>
              <a:rPr lang="he-IL" dirty="0" smtClean="0"/>
              <a:t>', מחנות קיץ של בני המושבים, אירועי 'יוצאים בשלישי' של המועצה, לילות לבנים, ועוד ועוד....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47" y="22479"/>
            <a:ext cx="1437653" cy="14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indows7\AppData\Local\Microsoft\Windows\Temporary Internet Files\Content.Outlook\WN770VOP\IMG-20170601-WA0024.jpg"/>
          <p:cNvPicPr>
            <a:picLocks noChangeAspect="1" noChangeArrowheads="1"/>
          </p:cNvPicPr>
          <p:nvPr/>
        </p:nvPicPr>
        <p:blipFill>
          <a:blip r:embed="rId2" cstate="print"/>
          <a:srcRect l="2041" b="31972"/>
          <a:stretch>
            <a:fillRect/>
          </a:stretch>
        </p:blipFill>
        <p:spPr bwMode="auto">
          <a:xfrm>
            <a:off x="1000100" y="2357430"/>
            <a:ext cx="3428992" cy="178595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869" y="27709"/>
            <a:ext cx="1410909" cy="1428328"/>
          </a:xfrm>
          <a:prstGeom prst="rect">
            <a:avLst/>
          </a:prstGeom>
        </p:spPr>
      </p:pic>
      <p:pic>
        <p:nvPicPr>
          <p:cNvPr id="1026" name="Picture 2" descr="C:\Users\windows7\AppData\Local\Microsoft\Windows\Temporary Internet Files\Content.Outlook\WN770VOP\IMG-20170531-WA007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0166" y="0"/>
            <a:ext cx="5113209" cy="2876180"/>
          </a:xfrm>
          <a:prstGeom prst="rect">
            <a:avLst/>
          </a:prstGeom>
          <a:noFill/>
        </p:spPr>
      </p:pic>
      <p:pic>
        <p:nvPicPr>
          <p:cNvPr id="1027" name="Picture 3" descr="C:\Users\windows7\AppData\Local\Microsoft\Windows\Temporary Internet Files\Content.Outlook\WN770VOP\IMG-20170531-WA00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0"/>
            <a:ext cx="2129732" cy="3786190"/>
          </a:xfrm>
          <a:prstGeom prst="rect">
            <a:avLst/>
          </a:prstGeom>
          <a:noFill/>
        </p:spPr>
      </p:pic>
      <p:pic>
        <p:nvPicPr>
          <p:cNvPr id="1029" name="Picture 5" descr="C:\Users\windows7\AppData\Local\Microsoft\Windows\Temporary Internet Files\Content.Outlook\WN770VOP\20170724_190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929066"/>
            <a:ext cx="3714744" cy="2786058"/>
          </a:xfrm>
          <a:prstGeom prst="rect">
            <a:avLst/>
          </a:prstGeom>
          <a:noFill/>
        </p:spPr>
      </p:pic>
      <p:pic>
        <p:nvPicPr>
          <p:cNvPr id="1030" name="Picture 6" descr="C:\Users\windows7\AppData\Local\Microsoft\Windows\Temporary Internet Files\Content.Outlook\WN770VOP\20170724_2101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179075"/>
            <a:ext cx="3571900" cy="267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68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ומה בשנת תשע"ח?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מציין מיקום תוכן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205182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תמונה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087" y="0"/>
            <a:ext cx="1579913" cy="159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ומה בשנים הבאות?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מציין מיקום תוכן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884172"/>
              </p:ext>
            </p:extLst>
          </p:nvPr>
        </p:nvGraphicFramePr>
        <p:xfrm>
          <a:off x="1943100" y="1988840"/>
          <a:ext cx="6373316" cy="392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תמונה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3657" y="0"/>
            <a:ext cx="1395547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יעדים לשיפור...</a:t>
            </a: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1835696" y="1412776"/>
            <a:ext cx="5400600" cy="1077201"/>
            <a:chOff x="-5997753" y="-55460"/>
            <a:chExt cx="12704278" cy="2336927"/>
          </a:xfrm>
        </p:grpSpPr>
        <p:sp>
          <p:nvSpPr>
            <p:cNvPr id="7" name="מלבן 6"/>
            <p:cNvSpPr/>
            <p:nvPr/>
          </p:nvSpPr>
          <p:spPr>
            <a:xfrm>
              <a:off x="-5997753" y="-55460"/>
              <a:ext cx="12704278" cy="233692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 dirty="0" smtClean="0"/>
            </a:p>
            <a:p>
              <a:pPr algn="ctr"/>
              <a:r>
                <a:rPr lang="he-IL" sz="3600" b="1" dirty="0" smtClean="0"/>
                <a:t>שדרוג מערך ההדרכה</a:t>
              </a:r>
              <a:endParaRPr lang="he-IL" sz="3600" b="1" dirty="0"/>
            </a:p>
          </p:txBody>
        </p:sp>
        <p:sp>
          <p:nvSpPr>
            <p:cNvPr id="8" name="מלבן 7"/>
            <p:cNvSpPr/>
            <p:nvPr/>
          </p:nvSpPr>
          <p:spPr>
            <a:xfrm>
              <a:off x="-4664919" y="0"/>
              <a:ext cx="11038236" cy="2191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284480" rIns="284480" bIns="28448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4000" b="1" kern="1200" dirty="0" smtClean="0"/>
            </a:p>
          </p:txBody>
        </p:sp>
      </p:grpSp>
      <p:sp>
        <p:nvSpPr>
          <p:cNvPr id="10" name="מלבן 9"/>
          <p:cNvSpPr/>
          <p:nvPr/>
        </p:nvSpPr>
        <p:spPr>
          <a:xfrm>
            <a:off x="2843808" y="3068960"/>
            <a:ext cx="5472608" cy="20882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sz="3600" b="1" dirty="0"/>
          </a:p>
          <a:p>
            <a:pPr algn="ctr"/>
            <a:r>
              <a:rPr lang="he-IL" sz="3600" b="1" dirty="0" smtClean="0"/>
              <a:t>שדרוג מערך המועדונים</a:t>
            </a:r>
          </a:p>
          <a:p>
            <a:pPr algn="ctr"/>
            <a:r>
              <a:rPr lang="he-IL" sz="3600" b="1" dirty="0" smtClean="0"/>
              <a:t> </a:t>
            </a:r>
            <a:r>
              <a:rPr lang="he-IL" sz="1400" b="1" dirty="0" smtClean="0"/>
              <a:t>כבר מתחילת השנה ביצוע </a:t>
            </a:r>
            <a:r>
              <a:rPr lang="he-IL" sz="1400" b="1" dirty="0"/>
              <a:t>שיפוץ ואבזור מועדון נוער חדש לשכבה הבוגרת במקום 'פעוטון פרפרים</a:t>
            </a:r>
            <a:r>
              <a:rPr lang="he-IL" sz="1400" b="1" dirty="0" smtClean="0"/>
              <a:t>'</a:t>
            </a:r>
            <a:endParaRPr lang="he-IL" sz="1400" b="1" dirty="0"/>
          </a:p>
        </p:txBody>
      </p:sp>
      <p:sp>
        <p:nvSpPr>
          <p:cNvPr id="11" name="מלבן 10"/>
          <p:cNvSpPr/>
          <p:nvPr/>
        </p:nvSpPr>
        <p:spPr>
          <a:xfrm>
            <a:off x="1475656" y="5589240"/>
            <a:ext cx="6336704" cy="7319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sz="3600" b="1" dirty="0" smtClean="0"/>
              <a:t>פעילות מותאמת לכל גיל</a:t>
            </a:r>
            <a:endParaRPr lang="he-IL" sz="36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539" y="0"/>
            <a:ext cx="1433003" cy="14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2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75656" y="2060848"/>
            <a:ext cx="6984777" cy="396044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he-IL" sz="2800" dirty="0" smtClean="0"/>
          </a:p>
          <a:p>
            <a:pPr marL="0" indent="0" algn="ctr">
              <a:buNone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מתוך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הבנה שמספר הנערים גדל משמעותית ומתוך 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ראיית צרכי המערכת-</a:t>
            </a:r>
          </a:p>
          <a:p>
            <a:pPr marL="0" indent="0" algn="ctr">
              <a:buNone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אנו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שואפים להוסיף חצי משרת מד"ב 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לשכבות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ד'- ו' </a:t>
            </a:r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שתאפשר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מפגשים שבועיים עם שכבות אלו, פעילויות שיא רבות יותר ותגבור למחנות.</a:t>
            </a:r>
          </a:p>
          <a:p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665" y="0"/>
            <a:ext cx="1589335" cy="16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1458</TotalTime>
  <Words>1150</Words>
  <Application>Microsoft Office PowerPoint</Application>
  <PresentationFormat>‫הצגה על המסך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Gisha</vt:lpstr>
      <vt:lpstr>Wingdings 3</vt:lpstr>
      <vt:lpstr>עשן מתפתל</vt:lpstr>
      <vt:lpstr> נוער כפר יחזקאל  עם הפנים קדימה...</vt:lpstr>
      <vt:lpstr> נוער בהקמה-  מחוסר יציבות  למערכת חזקה!</vt:lpstr>
      <vt:lpstr>      אז מה היה לנו בשנת תשע"ז?</vt:lpstr>
      <vt:lpstr>         שנת תשע"ז- המשך..</vt:lpstr>
      <vt:lpstr> </vt:lpstr>
      <vt:lpstr>               ומה בשנת תשע"ח?</vt:lpstr>
      <vt:lpstr>             ומה בשנים הבאות?</vt:lpstr>
      <vt:lpstr>            יעדים לשיפור...</vt:lpstr>
      <vt:lpstr>מצגת של PowerPoint</vt:lpstr>
      <vt:lpstr>        מד"ב לשכבות ד'- ו'- ½ משרה: </vt:lpstr>
      <vt:lpstr>      מד"ב לשכבות ז'- יב'- ¾ משרה:</vt:lpstr>
      <vt:lpstr>         מה זה מאפשר?</vt:lpstr>
      <vt:lpstr>הנחות היסוד בבסיס תקציב הנוער</vt:lpstr>
      <vt:lpstr>מה קורה בישובים סביבנו? </vt:lpstr>
      <vt:lpstr>שנת תשע"ח – תקציב </vt:lpstr>
      <vt:lpstr>תקציב הנוער תשע"ח </vt:lpstr>
      <vt:lpstr>תקציב הנוער תשע"ח </vt:lpstr>
      <vt:lpstr>עדיין מחפשים מקורות מימון אחרים מלבד תשלומי הורים</vt:lpstr>
      <vt:lpstr>תודה רבה על ההקשבה...שאלות?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עקרונות בניית תקציב הנוער לשנת תשע"ה</dc:title>
  <dc:creator>SomeUser</dc:creator>
  <cp:lastModifiedBy>user</cp:lastModifiedBy>
  <cp:revision>86</cp:revision>
  <dcterms:created xsi:type="dcterms:W3CDTF">2014-09-17T09:50:28Z</dcterms:created>
  <dcterms:modified xsi:type="dcterms:W3CDTF">2017-08-13T10:36:26Z</dcterms:modified>
</cp:coreProperties>
</file>