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קטע ברירת מחדל" id="{2E4861B1-B8B6-4D0D-90B6-B72156F6222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מקטע ללא כותרת" id="{7514D63F-C671-4256-AF5A-A99D7D09C2F7}">
          <p14:sldIdLst>
            <p14:sldId id="26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C6A0-0B77-4C13-B164-418BFF628A4A}" type="datetimeFigureOut">
              <a:rPr lang="he-IL" smtClean="0"/>
              <a:t>כ"ו/שבט/תשע"ז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5C4B-5E77-4990-BB4F-61AFD9EF7E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21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C6A0-0B77-4C13-B164-418BFF628A4A}" type="datetimeFigureOut">
              <a:rPr lang="he-IL" smtClean="0"/>
              <a:t>כ"ו/שבט/תשע"ז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5C4B-5E77-4990-BB4F-61AFD9EF7E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647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C6A0-0B77-4C13-B164-418BFF628A4A}" type="datetimeFigureOut">
              <a:rPr lang="he-IL" smtClean="0"/>
              <a:t>כ"ו/שבט/תשע"ז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5C4B-5E77-4990-BB4F-61AFD9EF7E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85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C6A0-0B77-4C13-B164-418BFF628A4A}" type="datetimeFigureOut">
              <a:rPr lang="he-IL" smtClean="0"/>
              <a:t>כ"ו/שבט/תשע"ז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5C4B-5E77-4990-BB4F-61AFD9EF7E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824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C6A0-0B77-4C13-B164-418BFF628A4A}" type="datetimeFigureOut">
              <a:rPr lang="he-IL" smtClean="0"/>
              <a:t>כ"ו/שבט/תשע"ז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5C4B-5E77-4990-BB4F-61AFD9EF7E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718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C6A0-0B77-4C13-B164-418BFF628A4A}" type="datetimeFigureOut">
              <a:rPr lang="he-IL" smtClean="0"/>
              <a:t>כ"ו/שבט/תשע"ז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5C4B-5E77-4990-BB4F-61AFD9EF7E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87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C6A0-0B77-4C13-B164-418BFF628A4A}" type="datetimeFigureOut">
              <a:rPr lang="he-IL" smtClean="0"/>
              <a:t>כ"ו/שבט/תשע"ז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5C4B-5E77-4990-BB4F-61AFD9EF7E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205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C6A0-0B77-4C13-B164-418BFF628A4A}" type="datetimeFigureOut">
              <a:rPr lang="he-IL" smtClean="0"/>
              <a:t>כ"ו/שבט/תשע"ז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5C4B-5E77-4990-BB4F-61AFD9EF7E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699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C6A0-0B77-4C13-B164-418BFF628A4A}" type="datetimeFigureOut">
              <a:rPr lang="he-IL" smtClean="0"/>
              <a:t>כ"ו/שבט/תשע"ז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5C4B-5E77-4990-BB4F-61AFD9EF7E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1197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C6A0-0B77-4C13-B164-418BFF628A4A}" type="datetimeFigureOut">
              <a:rPr lang="he-IL" smtClean="0"/>
              <a:t>כ"ו/שבט/תשע"ז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5C4B-5E77-4990-BB4F-61AFD9EF7E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620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C6A0-0B77-4C13-B164-418BFF628A4A}" type="datetimeFigureOut">
              <a:rPr lang="he-IL" smtClean="0"/>
              <a:t>כ"ו/שבט/תשע"ז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5C4B-5E77-4990-BB4F-61AFD9EF7E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22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0C6A0-0B77-4C13-B164-418BFF628A4A}" type="datetimeFigureOut">
              <a:rPr lang="he-IL" smtClean="0"/>
              <a:t>כ"ו/שבט/תשע"ז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A5C4B-5E77-4990-BB4F-61AFD9EF7E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697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1938029" y="3749454"/>
            <a:ext cx="8229600" cy="787840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  <a:scene3d>
              <a:camera prst="orthographicFront"/>
              <a:lightRig rig="soft" dir="t"/>
            </a:scene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en-US" sz="3200" b="1" dirty="0">
                <a:solidFill>
                  <a:srgbClr val="0000FF"/>
                </a:solidFill>
                <a:cs typeface="+mn-cs"/>
              </a:rPr>
              <a:t/>
            </a:r>
            <a:br>
              <a:rPr lang="en-US" sz="3200" b="1" dirty="0">
                <a:solidFill>
                  <a:srgbClr val="0000FF"/>
                </a:solidFill>
                <a:cs typeface="+mn-cs"/>
              </a:rPr>
            </a:br>
            <a:r>
              <a:rPr lang="he-IL" sz="3200" b="1" dirty="0">
                <a:solidFill>
                  <a:srgbClr val="0000FF"/>
                </a:solidFill>
                <a:cs typeface="+mn-cs"/>
              </a:rPr>
              <a:t>כפר יחזקאל </a:t>
            </a:r>
            <a:r>
              <a:rPr lang="he-IL" sz="3200" b="1" dirty="0" smtClean="0">
                <a:solidFill>
                  <a:srgbClr val="0000FF"/>
                </a:solidFill>
                <a:cs typeface="+mn-cs"/>
              </a:rPr>
              <a:t>ינואר 2017</a:t>
            </a:r>
            <a:endParaRPr lang="he-IL" sz="2800" b="1" dirty="0">
              <a:solidFill>
                <a:schemeClr val="accent1">
                  <a:tint val="88000"/>
                  <a:satMod val="150000"/>
                </a:schemeClr>
              </a:solidFill>
              <a:cs typeface="+mn-cs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1339403" y="4537293"/>
            <a:ext cx="9478347" cy="2130034"/>
          </a:xfrm>
          <a:prstGeom prst="rect">
            <a:avLst/>
          </a:prstGeom>
        </p:spPr>
        <p:txBody>
          <a:bodyPr rtlCol="1"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2400" i="1" dirty="0">
                <a:solidFill>
                  <a:schemeClr val="accent1">
                    <a:lumMod val="75000"/>
                  </a:schemeClr>
                </a:solidFill>
                <a:effectLst/>
                <a:latin typeface="Guttman Yad-Brush" pitchFamily="2" charset="-79"/>
                <a:cs typeface="+mn-cs"/>
              </a:rPr>
              <a:t>"מתבגרים אינם רוצים שתיעלמו,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2400" i="1" dirty="0">
                <a:solidFill>
                  <a:schemeClr val="accent1">
                    <a:lumMod val="75000"/>
                  </a:schemeClr>
                </a:solidFill>
                <a:effectLst/>
                <a:latin typeface="Guttman Yad-Brush" pitchFamily="2" charset="-79"/>
                <a:cs typeface="+mn-cs"/>
              </a:rPr>
              <a:t>הם רוצים שתהיו ממש מעבר לפינה כשהם זקוקים לכם"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2400" i="1" dirty="0">
                <a:solidFill>
                  <a:schemeClr val="accent1">
                    <a:lumMod val="75000"/>
                  </a:schemeClr>
                </a:solidFill>
                <a:effectLst/>
                <a:latin typeface="Guttman Yad-Brush" pitchFamily="2" charset="-79"/>
                <a:cs typeface="+mn-cs"/>
              </a:rPr>
              <a:t>                                          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1800" i="1" dirty="0">
                <a:solidFill>
                  <a:schemeClr val="accent1">
                    <a:lumMod val="75000"/>
                  </a:schemeClr>
                </a:solidFill>
                <a:effectLst/>
                <a:latin typeface="Guttman Yad-Brush" pitchFamily="2" charset="-79"/>
                <a:cs typeface="+mn-cs"/>
              </a:rPr>
              <a:t>                                           </a:t>
            </a:r>
            <a:r>
              <a:rPr lang="he-IL" sz="18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Guttman Yad-Brush" pitchFamily="2" charset="-79"/>
                <a:cs typeface="+mn-cs"/>
              </a:rPr>
              <a:t>                                                                          </a:t>
            </a:r>
            <a:r>
              <a:rPr lang="he-IL" sz="20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Guttman Yad-Brush" pitchFamily="2" charset="-79"/>
                <a:cs typeface="+mn-cs"/>
              </a:rPr>
              <a:t>ג'ימס </a:t>
            </a:r>
            <a:r>
              <a:rPr lang="he-IL" sz="2000" i="1" dirty="0">
                <a:solidFill>
                  <a:schemeClr val="accent1">
                    <a:lumMod val="75000"/>
                  </a:schemeClr>
                </a:solidFill>
                <a:effectLst/>
                <a:latin typeface="Guttman Yad-Brush" pitchFamily="2" charset="-79"/>
                <a:cs typeface="+mn-cs"/>
              </a:rPr>
              <a:t>קומר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2535" y="410745"/>
            <a:ext cx="3357358" cy="33387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0173" y="193198"/>
            <a:ext cx="1417147" cy="1383932"/>
          </a:xfrm>
          <a:prstGeom prst="rect">
            <a:avLst/>
          </a:prstGeom>
        </p:spPr>
      </p:pic>
      <p:pic>
        <p:nvPicPr>
          <p:cNvPr id="1026" name="Picture 2" descr="C:\Users\User\Documents\קו 9 - הורים ערים\לוגו מועצה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17" y="193198"/>
            <a:ext cx="2069371" cy="159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729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13" y="174323"/>
            <a:ext cx="1594653" cy="15857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0173" y="193198"/>
            <a:ext cx="1417147" cy="1383932"/>
          </a:xfrm>
          <a:prstGeom prst="rect">
            <a:avLst/>
          </a:prstGeom>
        </p:spPr>
      </p:pic>
      <p:sp>
        <p:nvSpPr>
          <p:cNvPr id="8" name="כותרת 1"/>
          <p:cNvSpPr txBox="1">
            <a:spLocks/>
          </p:cNvSpPr>
          <p:nvPr/>
        </p:nvSpPr>
        <p:spPr>
          <a:xfrm>
            <a:off x="1933664" y="350139"/>
            <a:ext cx="8229600" cy="664929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  <a:scene3d>
              <a:camera prst="orthographicFront"/>
              <a:lightRig rig="soft" dir="t"/>
            </a:scene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he-IL" sz="4000" b="1" dirty="0">
                <a:solidFill>
                  <a:srgbClr val="0000FF"/>
                </a:solidFill>
                <a:cs typeface="+mn-cs"/>
              </a:rPr>
              <a:t>נוהל </a:t>
            </a:r>
            <a:r>
              <a:rPr lang="he-IL" sz="4000" b="1" dirty="0" smtClean="0">
                <a:solidFill>
                  <a:srgbClr val="0000FF"/>
                </a:solidFill>
                <a:cs typeface="+mn-cs"/>
              </a:rPr>
              <a:t>הקמת פרויקט </a:t>
            </a:r>
            <a:r>
              <a:rPr lang="he-IL" sz="4000" b="1" dirty="0">
                <a:solidFill>
                  <a:srgbClr val="0000FF"/>
                </a:solidFill>
                <a:cs typeface="+mn-cs"/>
              </a:rPr>
              <a:t>קו 9 </a:t>
            </a:r>
            <a:r>
              <a:rPr lang="he-IL" sz="4000" b="1" dirty="0" smtClean="0">
                <a:solidFill>
                  <a:srgbClr val="0000FF"/>
                </a:solidFill>
                <a:cs typeface="+mn-cs"/>
              </a:rPr>
              <a:t>- </a:t>
            </a:r>
            <a:r>
              <a:rPr lang="he-IL" sz="4000" b="1" dirty="0">
                <a:solidFill>
                  <a:srgbClr val="0000FF"/>
                </a:solidFill>
                <a:cs typeface="+mn-cs"/>
              </a:rPr>
              <a:t>הורים ערים</a:t>
            </a:r>
            <a:endParaRPr lang="he-IL" sz="5400" b="1" dirty="0">
              <a:solidFill>
                <a:schemeClr val="accent1">
                  <a:tint val="88000"/>
                  <a:satMod val="150000"/>
                </a:schemeClr>
              </a:solidFill>
              <a:cs typeface="+mn-cs"/>
            </a:endParaRPr>
          </a:p>
        </p:txBody>
      </p:sp>
      <p:sp>
        <p:nvSpPr>
          <p:cNvPr id="9" name="מציין מיקום תוכן 2"/>
          <p:cNvSpPr txBox="1">
            <a:spLocks/>
          </p:cNvSpPr>
          <p:nvPr/>
        </p:nvSpPr>
        <p:spPr bwMode="auto">
          <a:xfrm>
            <a:off x="1291905" y="1235774"/>
            <a:ext cx="9362113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defRPr/>
            </a:pPr>
            <a:r>
              <a:rPr lang="he-IL" altLang="he-IL" sz="3200" b="1" u="sng" dirty="0" smtClean="0">
                <a:latin typeface="+mn-lt"/>
                <a:cs typeface="+mn-cs"/>
              </a:rPr>
              <a:t>מטרות פרויקט </a:t>
            </a:r>
            <a:r>
              <a:rPr lang="he-IL" altLang="he-IL" sz="3200" b="1" u="sng" dirty="0">
                <a:latin typeface="+mn-lt"/>
                <a:cs typeface="+mn-cs"/>
              </a:rPr>
              <a:t>קו 9:                                    </a:t>
            </a:r>
          </a:p>
          <a:p>
            <a:pPr marL="342900" indent="-342900" algn="r" rtl="1">
              <a:spcBef>
                <a:spcPct val="20000"/>
              </a:spcBef>
              <a:defRPr/>
            </a:pPr>
            <a:endParaRPr lang="en-US" altLang="he-IL" u="sng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e-IL" sz="2800" dirty="0">
                <a:latin typeface="+mn-lt"/>
                <a:cs typeface="+mn-cs"/>
              </a:rPr>
              <a:t>יצירת סביבה בטוחה לבני הנוער במושב.</a:t>
            </a:r>
            <a:endParaRPr lang="en-US" sz="280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e-IL" sz="2800" dirty="0">
                <a:latin typeface="+mn-lt"/>
                <a:cs typeface="+mn-cs"/>
              </a:rPr>
              <a:t>צמצום התנהגויות סיכוניות, מצבי סיכון והתנהגויות לא נורמטיביות בקרב בני הנוער במושב. </a:t>
            </a:r>
            <a:endParaRPr lang="en-US" sz="280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e-IL" sz="2800" dirty="0">
                <a:latin typeface="+mn-lt"/>
                <a:cs typeface="+mn-cs"/>
              </a:rPr>
              <a:t>הגברת ויצירת מעורבות ומנהיגות הורית. 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e-IL" sz="2800" dirty="0">
                <a:latin typeface="+mn-lt"/>
                <a:cs typeface="+mn-cs"/>
              </a:rPr>
              <a:t>יצירת דיאלוג, מבוגרים - בני נוער, בסביבת הבילוי שלהם.</a:t>
            </a:r>
            <a:endParaRPr lang="en-US" sz="280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e-IL" sz="2800" dirty="0">
                <a:latin typeface="+mn-lt"/>
                <a:cs typeface="+mn-cs"/>
              </a:rPr>
              <a:t>יצירת אחריות ואמירה קהילתית לנורמות ולהתנהגויות במושב</a:t>
            </a:r>
            <a:r>
              <a:rPr lang="he-IL" sz="2800" dirty="0" smtClean="0">
                <a:latin typeface="+mn-lt"/>
                <a:cs typeface="+mn-cs"/>
              </a:rPr>
              <a:t>.</a:t>
            </a:r>
          </a:p>
          <a:p>
            <a:pPr algn="r" rtl="1">
              <a:spcBef>
                <a:spcPct val="20000"/>
              </a:spcBef>
              <a:defRPr/>
            </a:pPr>
            <a:endParaRPr lang="en-US" sz="28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822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13" y="174323"/>
            <a:ext cx="1594653" cy="15857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0173" y="193198"/>
            <a:ext cx="1417147" cy="1383932"/>
          </a:xfrm>
          <a:prstGeom prst="rect">
            <a:avLst/>
          </a:prstGeom>
        </p:spPr>
      </p:pic>
      <p:sp>
        <p:nvSpPr>
          <p:cNvPr id="8" name="כותרת 1"/>
          <p:cNvSpPr txBox="1">
            <a:spLocks/>
          </p:cNvSpPr>
          <p:nvPr/>
        </p:nvSpPr>
        <p:spPr>
          <a:xfrm>
            <a:off x="1933664" y="350139"/>
            <a:ext cx="8229600" cy="664929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  <a:scene3d>
              <a:camera prst="orthographicFront"/>
              <a:lightRig rig="soft" dir="t"/>
            </a:scene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he-IL" sz="4000" b="1" dirty="0">
                <a:solidFill>
                  <a:srgbClr val="0000FF"/>
                </a:solidFill>
                <a:cs typeface="+mn-cs"/>
              </a:rPr>
              <a:t>מסרים עיקרים</a:t>
            </a:r>
            <a:endParaRPr lang="he-IL" sz="5400" b="1" dirty="0">
              <a:solidFill>
                <a:schemeClr val="accent1">
                  <a:tint val="88000"/>
                  <a:satMod val="150000"/>
                </a:schemeClr>
              </a:solidFill>
              <a:cs typeface="+mn-cs"/>
            </a:endParaRPr>
          </a:p>
        </p:txBody>
      </p:sp>
      <p:sp>
        <p:nvSpPr>
          <p:cNvPr id="10" name="Rectangle 3"/>
          <p:cNvSpPr txBox="1">
            <a:spLocks/>
          </p:cNvSpPr>
          <p:nvPr/>
        </p:nvSpPr>
        <p:spPr>
          <a:xfrm>
            <a:off x="813731" y="1149365"/>
            <a:ext cx="9999677" cy="53688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b="1" dirty="0"/>
              <a:t>נוכחות ודיאלוג עם הנוער</a:t>
            </a:r>
            <a:r>
              <a:rPr lang="he-IL" altLang="he-IL" sz="2600" dirty="0"/>
              <a:t>, תוך הקפדה על כבודם</a:t>
            </a:r>
            <a:r>
              <a:rPr lang="en-US" altLang="he-IL" sz="2600" dirty="0"/>
              <a:t>.</a:t>
            </a:r>
            <a:endParaRPr lang="he-IL" altLang="he-IL" sz="2600" dirty="0"/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b="1" dirty="0"/>
              <a:t>שעות הלילה הן לא מופקרות, </a:t>
            </a:r>
            <a:r>
              <a:rPr lang="he-IL" altLang="he-IL" sz="2600" dirty="0"/>
              <a:t>נורמות התנהגות קהילתית חשובה גם בלילה.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b="1" dirty="0"/>
              <a:t>רכישת אמון</a:t>
            </a:r>
            <a:r>
              <a:rPr lang="he-IL" altLang="he-IL" sz="2600" dirty="0"/>
              <a:t> - הבנה של הנוער שההורים והמערכת איתם ולטובתם.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/>
              <a:t>סמכויות ההורים בשטח הן </a:t>
            </a:r>
            <a:r>
              <a:rPr lang="he-IL" altLang="he-IL" sz="2600" b="1" dirty="0"/>
              <a:t>מתוקף היותם המבוגר האחראי</a:t>
            </a:r>
            <a:r>
              <a:rPr lang="he-IL" altLang="he-IL" sz="2600" dirty="0"/>
              <a:t> ומתוקף החלטת המושב לפעילות (ההורים בשטח אינם שוטרים).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b="1" dirty="0"/>
              <a:t>תגובה אקטיבית </a:t>
            </a:r>
            <a:r>
              <a:rPr lang="he-IL" altLang="he-IL" sz="2600" b="1" dirty="0" err="1"/>
              <a:t>מיידית</a:t>
            </a:r>
            <a:r>
              <a:rPr lang="he-IL" altLang="he-IL" sz="2600" dirty="0"/>
              <a:t> לאירועים בעלי </a:t>
            </a:r>
            <a:r>
              <a:rPr lang="he-IL" altLang="he-IL" sz="2600" b="1" dirty="0"/>
              <a:t>סיכון לנערים</a:t>
            </a:r>
            <a:r>
              <a:rPr lang="he-IL" altLang="he-IL" sz="2600" dirty="0"/>
              <a:t> או מעבר על חוקים ונורמות מחייבים.</a:t>
            </a:r>
            <a:endParaRPr lang="en-US" altLang="he-IL" sz="2600" dirty="0"/>
          </a:p>
          <a:p>
            <a:pPr marL="342900" indent="-342900" algn="r" rtl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he-IL" sz="2600" dirty="0"/>
          </a:p>
        </p:txBody>
      </p:sp>
    </p:spTree>
    <p:extLst>
      <p:ext uri="{BB962C8B-B14F-4D97-AF65-F5344CB8AC3E}">
        <p14:creationId xmlns:p14="http://schemas.microsoft.com/office/powerpoint/2010/main" val="402660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13" y="174323"/>
            <a:ext cx="1594653" cy="15857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0173" y="193198"/>
            <a:ext cx="1417147" cy="1383932"/>
          </a:xfrm>
          <a:prstGeom prst="rect">
            <a:avLst/>
          </a:prstGeom>
        </p:spPr>
      </p:pic>
      <p:sp>
        <p:nvSpPr>
          <p:cNvPr id="8" name="כותרת 1"/>
          <p:cNvSpPr txBox="1">
            <a:spLocks/>
          </p:cNvSpPr>
          <p:nvPr/>
        </p:nvSpPr>
        <p:spPr>
          <a:xfrm>
            <a:off x="1933664" y="350139"/>
            <a:ext cx="8229600" cy="664929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  <a:scene3d>
              <a:camera prst="orthographicFront"/>
              <a:lightRig rig="soft" dir="t"/>
            </a:scene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he-IL" sz="4000" b="1" dirty="0">
                <a:solidFill>
                  <a:srgbClr val="0000FF"/>
                </a:solidFill>
                <a:cs typeface="+mn-cs"/>
              </a:rPr>
              <a:t>הרכב קו 9 הורים ערים</a:t>
            </a:r>
          </a:p>
        </p:txBody>
      </p:sp>
      <p:sp>
        <p:nvSpPr>
          <p:cNvPr id="10" name="Rectangle 3"/>
          <p:cNvSpPr txBox="1">
            <a:spLocks/>
          </p:cNvSpPr>
          <p:nvPr/>
        </p:nvSpPr>
        <p:spPr>
          <a:xfrm>
            <a:off x="1493240" y="1233255"/>
            <a:ext cx="9345335" cy="53688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he-IL" altLang="he-IL" sz="2600" b="1" dirty="0"/>
              <a:t>רכז קו 9 - </a:t>
            </a:r>
            <a:r>
              <a:rPr lang="he-IL" altLang="he-IL" sz="2600" dirty="0"/>
              <a:t>מוביל, מנהל, ומתפעל את פעילות הפרויקט הן ברמת התוכן והן ברמת האדמיניסטרציה.</a:t>
            </a:r>
          </a:p>
          <a:p>
            <a:pPr marL="457200" indent="-457200" algn="r" rtl="1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he-IL" altLang="he-IL" sz="2600" b="1" dirty="0"/>
              <a:t>צוות מוביל מצומצם</a:t>
            </a:r>
            <a:r>
              <a:rPr lang="he-IL" altLang="he-IL" sz="2600" dirty="0"/>
              <a:t> - פועל בתיאום ובשיתוף פעולה מלא ומייצג את כלל גורמי החינוך במושב. מטפל בסוגיות מהשטח (רכז קו 9, רכזת הנוער, נציג ועדת נוער, עו"ס וכדומה)</a:t>
            </a:r>
            <a:endParaRPr lang="en-US" altLang="he-IL" sz="2600" dirty="0"/>
          </a:p>
          <a:p>
            <a:pPr marL="457200" indent="-457200" algn="r" rtl="1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he-IL" altLang="he-IL" sz="2600" b="1" dirty="0"/>
              <a:t>רכזי משמרת </a:t>
            </a:r>
            <a:r>
              <a:rPr lang="he-IL" altLang="he-IL" sz="2600" dirty="0"/>
              <a:t>- הורים/מתנדבים שהוגדרו והוכשרו לרכז ערב פעילות.</a:t>
            </a:r>
          </a:p>
          <a:p>
            <a:pPr marL="457200" indent="-457200" algn="r" rtl="1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he-IL" altLang="he-IL" sz="2600" b="1" dirty="0"/>
              <a:t>הורים ומתנדבים אחרים </a:t>
            </a:r>
            <a:r>
              <a:rPr lang="he-IL" altLang="he-IL" sz="2600" dirty="0"/>
              <a:t>מהמושב.</a:t>
            </a:r>
            <a:endParaRPr lang="en-US" altLang="he-IL" sz="2600" dirty="0"/>
          </a:p>
          <a:p>
            <a:pPr marL="342900" indent="-342900" algn="r" rtl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he-IL" sz="2600" dirty="0"/>
          </a:p>
        </p:txBody>
      </p:sp>
    </p:spTree>
    <p:extLst>
      <p:ext uri="{BB962C8B-B14F-4D97-AF65-F5344CB8AC3E}">
        <p14:creationId xmlns:p14="http://schemas.microsoft.com/office/powerpoint/2010/main" val="228655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13" y="174323"/>
            <a:ext cx="1594653" cy="15857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0173" y="193198"/>
            <a:ext cx="1417147" cy="1383932"/>
          </a:xfrm>
          <a:prstGeom prst="rect">
            <a:avLst/>
          </a:prstGeom>
        </p:spPr>
      </p:pic>
      <p:sp>
        <p:nvSpPr>
          <p:cNvPr id="8" name="כותרת 1"/>
          <p:cNvSpPr txBox="1">
            <a:spLocks/>
          </p:cNvSpPr>
          <p:nvPr/>
        </p:nvSpPr>
        <p:spPr>
          <a:xfrm>
            <a:off x="1933664" y="350139"/>
            <a:ext cx="8229600" cy="664929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  <a:scene3d>
              <a:camera prst="orthographicFront"/>
              <a:lightRig rig="soft" dir="t"/>
            </a:scene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he-IL" sz="4000" b="1" dirty="0">
                <a:solidFill>
                  <a:srgbClr val="0000FF"/>
                </a:solidFill>
                <a:cs typeface="+mn-cs"/>
              </a:rPr>
              <a:t>תהליך הקמה</a:t>
            </a:r>
          </a:p>
        </p:txBody>
      </p:sp>
      <p:sp>
        <p:nvSpPr>
          <p:cNvPr id="10" name="Rectangle 3"/>
          <p:cNvSpPr txBox="1">
            <a:spLocks/>
          </p:cNvSpPr>
          <p:nvPr/>
        </p:nvSpPr>
        <p:spPr>
          <a:xfrm>
            <a:off x="360727" y="1233255"/>
            <a:ext cx="10477849" cy="53688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he-IL" sz="2000" dirty="0"/>
              <a:t>שיח הורים מעורבים. </a:t>
            </a:r>
            <a:endParaRPr lang="en-US" sz="2000" dirty="0"/>
          </a:p>
          <a:p>
            <a:pPr marL="457200" indent="-457200" algn="r" rtl="1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he-IL" sz="2000" dirty="0"/>
              <a:t>קבלת ברכת הדרך להקמת הפרויקט בכפר מועדת נוער, רכזת הנוער, ויו"ר ועד מקומי.</a:t>
            </a:r>
          </a:p>
          <a:p>
            <a:pPr marL="457200" indent="-457200" algn="r" rtl="1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he-IL" sz="2000" dirty="0"/>
              <a:t>גיבוש צוות מוביל + שיח עם נציגי מתבגרים.</a:t>
            </a:r>
            <a:endParaRPr lang="en-US" sz="2000" dirty="0"/>
          </a:p>
          <a:p>
            <a:pPr marL="457200" indent="-457200" algn="r" rtl="1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he-IL" sz="2000" dirty="0"/>
              <a:t>למידה של הצוות המוביל מישובים ומקומות אחרים בהן פועל הפרויקט. </a:t>
            </a:r>
          </a:p>
          <a:p>
            <a:pPr marL="457200" indent="-457200" algn="r" rtl="1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he-IL" sz="2000" dirty="0"/>
              <a:t>מפגש חשיפה והתנעה של הפרויקט עם הורים ומתנדבים מהמושב בהשתתפות לילך כהני מעמק יזרעאל. </a:t>
            </a:r>
            <a:endParaRPr lang="en-US" sz="2000" dirty="0"/>
          </a:p>
          <a:p>
            <a:pPr marL="457200" indent="-457200" algn="r" rtl="1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he-IL" sz="2000" dirty="0" smtClean="0"/>
              <a:t>מפגש הנחייה במשך של כ- 3 שעות עם אורי אילני - מומחה לסיירות הורים בעניין הסמכויות וגבולות ההתערבות שלנו כהורים במסגרת הפרויקט (כולל משחקי סימולציה).</a:t>
            </a:r>
            <a:endParaRPr lang="he-IL" sz="2000" dirty="0"/>
          </a:p>
          <a:p>
            <a:pPr marL="457200" indent="-457200" algn="r" rtl="1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he-IL" sz="2000" dirty="0"/>
              <a:t>יציאה לשטח. </a:t>
            </a:r>
            <a:endParaRPr lang="en-US" sz="2000" dirty="0"/>
          </a:p>
          <a:p>
            <a:pPr marL="457200" indent="-457200" algn="r" rtl="1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he-IL" sz="2000" dirty="0"/>
              <a:t>לאחר פעילות של מס' שבועות  - מפגש/י הדרכה נוסף על מנת לעלות סוגיות ודילמות מהשטח.</a:t>
            </a:r>
            <a:endParaRPr lang="en-US" sz="2000" dirty="0"/>
          </a:p>
          <a:p>
            <a:pPr marL="457200" indent="-457200" algn="r" rtl="1">
              <a:lnSpc>
                <a:spcPct val="80000"/>
              </a:lnSpc>
              <a:spcBef>
                <a:spcPts val="0"/>
              </a:spcBef>
              <a:buFont typeface="+mj-lt"/>
              <a:buAutoNum type="arabicPeriod"/>
            </a:pPr>
            <a:endParaRPr lang="en-US" altLang="he-IL" sz="2000" dirty="0"/>
          </a:p>
        </p:txBody>
      </p:sp>
    </p:spTree>
    <p:extLst>
      <p:ext uri="{BB962C8B-B14F-4D97-AF65-F5344CB8AC3E}">
        <p14:creationId xmlns:p14="http://schemas.microsoft.com/office/powerpoint/2010/main" val="1956704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13" y="174323"/>
            <a:ext cx="1594653" cy="15857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0173" y="193198"/>
            <a:ext cx="1417147" cy="1383932"/>
          </a:xfrm>
          <a:prstGeom prst="rect">
            <a:avLst/>
          </a:prstGeom>
        </p:spPr>
      </p:pic>
      <p:sp>
        <p:nvSpPr>
          <p:cNvPr id="8" name="כותרת 1"/>
          <p:cNvSpPr txBox="1">
            <a:spLocks/>
          </p:cNvSpPr>
          <p:nvPr/>
        </p:nvSpPr>
        <p:spPr>
          <a:xfrm>
            <a:off x="1933664" y="350139"/>
            <a:ext cx="8229600" cy="664929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  <a:scene3d>
              <a:camera prst="orthographicFront"/>
              <a:lightRig rig="soft" dir="t"/>
            </a:scene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he-IL" sz="4000" b="1" dirty="0">
                <a:solidFill>
                  <a:srgbClr val="0000FF"/>
                </a:solidFill>
                <a:cs typeface="+mn-cs"/>
              </a:rPr>
              <a:t>דרכי </a:t>
            </a:r>
            <a:r>
              <a:rPr lang="he-IL" sz="4000" b="1" dirty="0" smtClean="0">
                <a:solidFill>
                  <a:srgbClr val="0000FF"/>
                </a:solidFill>
                <a:cs typeface="+mn-cs"/>
              </a:rPr>
              <a:t>פעולה (נכון להיום)</a:t>
            </a:r>
            <a:endParaRPr lang="he-IL" sz="4000" b="1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10" name="Rectangle 3"/>
          <p:cNvSpPr txBox="1">
            <a:spLocks/>
          </p:cNvSpPr>
          <p:nvPr/>
        </p:nvSpPr>
        <p:spPr>
          <a:xfrm>
            <a:off x="1463096" y="1359089"/>
            <a:ext cx="9412448" cy="4966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he-IL" altLang="he-IL" dirty="0"/>
              <a:t>הפעילות תהיה </a:t>
            </a:r>
            <a:r>
              <a:rPr lang="he-IL" altLang="he-IL" b="1" dirty="0"/>
              <a:t>בימי שישי </a:t>
            </a:r>
            <a:r>
              <a:rPr lang="he-IL" altLang="he-IL" dirty="0"/>
              <a:t>(לא כולל חגים ואירועים מיוחדים).</a:t>
            </a:r>
            <a:endParaRPr lang="en-US" altLang="he-IL" dirty="0"/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he-IL" altLang="he-IL" dirty="0"/>
              <a:t>שעות הפעילות: בחורף בין השעות 22:30 - 01:30, בקיץ – 22:30 - 02:30. 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he-IL" altLang="he-IL" b="1" dirty="0"/>
              <a:t>יציאה לשטח</a:t>
            </a:r>
            <a:r>
              <a:rPr lang="he-IL" altLang="he-IL" dirty="0"/>
              <a:t> בצוותים של 3 </a:t>
            </a:r>
            <a:r>
              <a:rPr lang="he-IL" altLang="he-IL" dirty="0" smtClean="0"/>
              <a:t>אנשים (בשאיפה) </a:t>
            </a:r>
            <a:r>
              <a:rPr lang="he-IL" altLang="he-IL" dirty="0"/>
              <a:t>בהובלת ראש צוות.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he-IL" altLang="he-IL" b="1" dirty="0"/>
              <a:t>נוהל דיווח</a:t>
            </a:r>
            <a:r>
              <a:rPr lang="he-IL" altLang="he-IL" dirty="0"/>
              <a:t> לרכז קו 9 לאחר כל משמרת (באחריות ראש הצוות). </a:t>
            </a:r>
            <a:r>
              <a:rPr lang="en-US" altLang="he-IL" dirty="0"/>
              <a:t/>
            </a:r>
            <a:br>
              <a:rPr lang="en-US" altLang="he-IL" dirty="0"/>
            </a:br>
            <a:r>
              <a:rPr lang="he-IL" altLang="he-IL" dirty="0"/>
              <a:t>רכז הפרויקט יוציא מידי תקופה (לא ארוכה) דיווח לשאר מתנדבי הפרויקט. </a:t>
            </a:r>
            <a:endParaRPr lang="en-US" altLang="he-IL" dirty="0"/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he-IL" altLang="he-IL" dirty="0" smtClean="0"/>
              <a:t>יצירת </a:t>
            </a:r>
            <a:r>
              <a:rPr lang="he-IL" altLang="he-IL" b="1" dirty="0"/>
              <a:t>קשר בין הגופים</a:t>
            </a:r>
            <a:r>
              <a:rPr lang="he-IL" altLang="he-IL" dirty="0"/>
              <a:t> הפועלים </a:t>
            </a:r>
            <a:r>
              <a:rPr lang="he-IL" altLang="he-IL" dirty="0" smtClean="0"/>
              <a:t>בתחום במושב - </a:t>
            </a:r>
            <a:r>
              <a:rPr lang="he-IL" altLang="he-IL" dirty="0" err="1"/>
              <a:t>מד"בית</a:t>
            </a:r>
            <a:r>
              <a:rPr lang="he-IL" altLang="he-IL" dirty="0"/>
              <a:t>, רכזת נוער, </a:t>
            </a:r>
            <a:r>
              <a:rPr lang="he-IL" altLang="he-IL" dirty="0" smtClean="0"/>
              <a:t>ועדת נוער, שומר </a:t>
            </a:r>
            <a:r>
              <a:rPr lang="he-IL" altLang="he-IL" dirty="0"/>
              <a:t>לילה, רב"ש, וכד</a:t>
            </a:r>
            <a:r>
              <a:rPr lang="he-IL" altLang="he-IL" dirty="0" smtClean="0"/>
              <a:t>'.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endParaRPr lang="he-IL" altLang="he-IL" dirty="0"/>
          </a:p>
          <a:p>
            <a:pPr algn="r" rtl="1">
              <a:lnSpc>
                <a:spcPct val="150000"/>
              </a:lnSpc>
            </a:pPr>
            <a:endParaRPr lang="en-US" altLang="he-IL" dirty="0"/>
          </a:p>
          <a:p>
            <a:pPr marL="457200" indent="-457200" algn="r" rtl="1">
              <a:lnSpc>
                <a:spcPct val="80000"/>
              </a:lnSpc>
              <a:spcBef>
                <a:spcPts val="0"/>
              </a:spcBef>
              <a:buFont typeface="+mj-lt"/>
              <a:buAutoNum type="arabicPeriod"/>
            </a:pP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32007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13" y="174323"/>
            <a:ext cx="1594653" cy="15857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0173" y="193198"/>
            <a:ext cx="1417147" cy="1383932"/>
          </a:xfrm>
          <a:prstGeom prst="rect">
            <a:avLst/>
          </a:prstGeom>
        </p:spPr>
      </p:pic>
      <p:sp>
        <p:nvSpPr>
          <p:cNvPr id="8" name="כותרת 1"/>
          <p:cNvSpPr txBox="1">
            <a:spLocks/>
          </p:cNvSpPr>
          <p:nvPr/>
        </p:nvSpPr>
        <p:spPr>
          <a:xfrm>
            <a:off x="1933664" y="350139"/>
            <a:ext cx="8229600" cy="664929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  <a:scene3d>
              <a:camera prst="orthographicFront"/>
              <a:lightRig rig="soft" dir="t"/>
            </a:scene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he-IL" sz="4000" b="1" dirty="0">
                <a:solidFill>
                  <a:srgbClr val="0000FF"/>
                </a:solidFill>
                <a:cs typeface="+mn-cs"/>
              </a:rPr>
              <a:t>רגישויות בפרויקט מקומי במושב:</a:t>
            </a:r>
          </a:p>
        </p:txBody>
      </p:sp>
      <p:sp>
        <p:nvSpPr>
          <p:cNvPr id="10" name="Rectangle 3"/>
          <p:cNvSpPr txBox="1">
            <a:spLocks/>
          </p:cNvSpPr>
          <p:nvPr/>
        </p:nvSpPr>
        <p:spPr>
          <a:xfrm>
            <a:off x="1463096" y="1577130"/>
            <a:ext cx="9412448" cy="4256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/>
              <a:t>כולם מכירים את כולם, לא נעים מהשכנים, ההורים, הילדים.</a:t>
            </a:r>
            <a:endParaRPr lang="en-US" altLang="he-IL" sz="2600" dirty="0"/>
          </a:p>
          <a:p>
            <a:pPr marL="342900" indent="-34290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/>
              <a:t>מתי מתערבים? מתי מעדכנים את ההורים?  מי מעדכן את ההורים?</a:t>
            </a:r>
            <a:endParaRPr lang="en-US" altLang="he-IL" sz="2600" dirty="0"/>
          </a:p>
          <a:p>
            <a:pPr marL="342900" indent="-34290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/>
              <a:t>מה מפרסמים </a:t>
            </a:r>
            <a:r>
              <a:rPr lang="he-IL" altLang="he-IL" sz="2600" dirty="0" smtClean="0"/>
              <a:t>למתנדבי הפרויקט? ומה לכלל התושבים, אם בכלל?</a:t>
            </a:r>
            <a:endParaRPr lang="en-US" altLang="he-IL" sz="2600" dirty="0"/>
          </a:p>
          <a:p>
            <a:pPr marL="342900" indent="-34290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/>
              <a:t>התמודדות עם התנגדויות של חלק מהתושבים/מההורים.</a:t>
            </a:r>
          </a:p>
          <a:p>
            <a:pPr algn="r" rtl="1">
              <a:lnSpc>
                <a:spcPct val="80000"/>
              </a:lnSpc>
              <a:spcBef>
                <a:spcPts val="0"/>
              </a:spcBef>
            </a:pPr>
            <a:endParaRPr lang="en-US" altLang="he-IL" sz="2600" dirty="0"/>
          </a:p>
        </p:txBody>
      </p:sp>
    </p:spTree>
    <p:extLst>
      <p:ext uri="{BB962C8B-B14F-4D97-AF65-F5344CB8AC3E}">
        <p14:creationId xmlns:p14="http://schemas.microsoft.com/office/powerpoint/2010/main" val="253795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13" y="174323"/>
            <a:ext cx="1594653" cy="15857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0173" y="193198"/>
            <a:ext cx="1417147" cy="1383932"/>
          </a:xfrm>
          <a:prstGeom prst="rect">
            <a:avLst/>
          </a:prstGeom>
        </p:spPr>
      </p:pic>
      <p:sp>
        <p:nvSpPr>
          <p:cNvPr id="8" name="כותרת 1"/>
          <p:cNvSpPr txBox="1">
            <a:spLocks/>
          </p:cNvSpPr>
          <p:nvPr/>
        </p:nvSpPr>
        <p:spPr>
          <a:xfrm>
            <a:off x="1933664" y="350139"/>
            <a:ext cx="8229600" cy="664929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  <a:scene3d>
              <a:camera prst="orthographicFront"/>
              <a:lightRig rig="soft" dir="t"/>
            </a:scene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he-IL" sz="4000" b="1" dirty="0">
                <a:solidFill>
                  <a:srgbClr val="0000FF"/>
                </a:solidFill>
                <a:cs typeface="+mn-cs"/>
              </a:rPr>
              <a:t>קשיים ורגישויות נוספות</a:t>
            </a:r>
          </a:p>
        </p:txBody>
      </p:sp>
      <p:sp>
        <p:nvSpPr>
          <p:cNvPr id="10" name="Rectangle 3"/>
          <p:cNvSpPr txBox="1">
            <a:spLocks/>
          </p:cNvSpPr>
          <p:nvPr/>
        </p:nvSpPr>
        <p:spPr>
          <a:xfrm>
            <a:off x="1463096" y="1577130"/>
            <a:ext cx="9412448" cy="3154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/>
              <a:t>התנגדות הילד הפרטי שלנו להשתתפותנו בפרויקט קו 9.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/>
              <a:t>מפגש עם תרבות שאיני מכיר, קושי ביצירת דיאלוג.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/>
              <a:t>אי הלימה בין המשתתפים במטרות, ציפיות ודרכי פעולה.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/>
              <a:t>התמדה, עקביות ושחיקה.                                </a:t>
            </a:r>
          </a:p>
          <a:p>
            <a:pPr marL="457200" indent="-457200" algn="r" rtl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he-IL" sz="2600" dirty="0"/>
          </a:p>
        </p:txBody>
      </p:sp>
    </p:spTree>
    <p:extLst>
      <p:ext uri="{BB962C8B-B14F-4D97-AF65-F5344CB8AC3E}">
        <p14:creationId xmlns:p14="http://schemas.microsoft.com/office/powerpoint/2010/main" val="355410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21" y="193199"/>
            <a:ext cx="1670641" cy="16613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0173" y="193198"/>
            <a:ext cx="1417147" cy="1383932"/>
          </a:xfrm>
          <a:prstGeom prst="rect">
            <a:avLst/>
          </a:prstGeom>
        </p:spPr>
      </p:pic>
      <p:sp>
        <p:nvSpPr>
          <p:cNvPr id="8" name="כותרת 1"/>
          <p:cNvSpPr txBox="1">
            <a:spLocks/>
          </p:cNvSpPr>
          <p:nvPr/>
        </p:nvSpPr>
        <p:spPr>
          <a:xfrm>
            <a:off x="1571224" y="1700011"/>
            <a:ext cx="9272788" cy="3181082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  <a:scene3d>
              <a:camera prst="orthographicFront"/>
              <a:lightRig rig="soft" dir="t"/>
            </a:scene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endParaRPr lang="he-IL" sz="4800" b="1" dirty="0" smtClean="0">
              <a:solidFill>
                <a:srgbClr val="0000FF"/>
              </a:solidFill>
              <a:cs typeface="+mn-cs"/>
            </a:endParaRPr>
          </a:p>
          <a:p>
            <a:pPr rtl="1">
              <a:defRPr/>
            </a:pPr>
            <a:endParaRPr lang="he-IL" sz="4800" b="1" dirty="0">
              <a:solidFill>
                <a:srgbClr val="0000FF"/>
              </a:solidFill>
              <a:cs typeface="+mn-cs"/>
            </a:endParaRPr>
          </a:p>
          <a:p>
            <a:pPr rtl="1">
              <a:defRPr/>
            </a:pPr>
            <a:endParaRPr lang="he-IL" sz="4800" b="1" dirty="0" smtClean="0">
              <a:solidFill>
                <a:srgbClr val="0000FF"/>
              </a:solidFill>
              <a:cs typeface="+mn-cs"/>
            </a:endParaRPr>
          </a:p>
          <a:p>
            <a:pPr rtl="1">
              <a:defRPr/>
            </a:pPr>
            <a:endParaRPr lang="he-IL" sz="4800" b="1" dirty="0">
              <a:solidFill>
                <a:srgbClr val="0000FF"/>
              </a:solidFill>
              <a:cs typeface="+mn-cs"/>
            </a:endParaRPr>
          </a:p>
          <a:p>
            <a:pPr rtl="1">
              <a:defRPr/>
            </a:pPr>
            <a:endParaRPr lang="he-IL" sz="4800" b="1" dirty="0" smtClean="0">
              <a:solidFill>
                <a:srgbClr val="0000FF"/>
              </a:solidFill>
              <a:cs typeface="+mn-cs"/>
            </a:endParaRPr>
          </a:p>
          <a:p>
            <a:pPr rtl="1">
              <a:defRPr/>
            </a:pPr>
            <a:endParaRPr lang="he-IL" sz="4800" b="1" dirty="0">
              <a:solidFill>
                <a:srgbClr val="0000FF"/>
              </a:solidFill>
              <a:cs typeface="+mn-cs"/>
            </a:endParaRPr>
          </a:p>
          <a:p>
            <a:pPr rtl="1">
              <a:defRPr/>
            </a:pPr>
            <a:endParaRPr lang="he-IL" sz="4800" b="1" dirty="0" smtClean="0">
              <a:solidFill>
                <a:srgbClr val="0000FF"/>
              </a:solidFill>
              <a:cs typeface="+mn-cs"/>
            </a:endParaRPr>
          </a:p>
          <a:p>
            <a:pPr rtl="1">
              <a:defRPr/>
            </a:pPr>
            <a:endParaRPr lang="he-IL" sz="4800" b="1" dirty="0">
              <a:solidFill>
                <a:srgbClr val="0000FF"/>
              </a:solidFill>
              <a:cs typeface="+mn-cs"/>
            </a:endParaRPr>
          </a:p>
          <a:p>
            <a:pPr rtl="1">
              <a:defRPr/>
            </a:pPr>
            <a:endParaRPr lang="he-IL" sz="4800" b="1" dirty="0" smtClean="0">
              <a:solidFill>
                <a:srgbClr val="0000FF"/>
              </a:solidFill>
              <a:cs typeface="+mn-cs"/>
            </a:endParaRPr>
          </a:p>
          <a:p>
            <a:pPr rtl="1">
              <a:defRPr/>
            </a:pPr>
            <a:endParaRPr lang="he-IL" sz="4800" b="1" dirty="0">
              <a:solidFill>
                <a:srgbClr val="0000FF"/>
              </a:solidFill>
              <a:cs typeface="+mn-cs"/>
            </a:endParaRPr>
          </a:p>
          <a:p>
            <a:pPr rtl="1">
              <a:defRPr/>
            </a:pPr>
            <a:endParaRPr lang="he-IL" sz="4800" b="1" dirty="0" smtClean="0">
              <a:solidFill>
                <a:srgbClr val="0000FF"/>
              </a:solidFill>
              <a:cs typeface="+mn-cs"/>
            </a:endParaRPr>
          </a:p>
          <a:p>
            <a:pPr rtl="1">
              <a:defRPr/>
            </a:pPr>
            <a:endParaRPr lang="he-IL" sz="4800" b="1" dirty="0">
              <a:solidFill>
                <a:srgbClr val="0000FF"/>
              </a:solidFill>
              <a:cs typeface="+mn-cs"/>
            </a:endParaRPr>
          </a:p>
          <a:p>
            <a:pPr rtl="1">
              <a:defRPr/>
            </a:pPr>
            <a:r>
              <a:rPr lang="he-IL" sz="4800" b="1" dirty="0" smtClean="0">
                <a:solidFill>
                  <a:srgbClr val="0000FF"/>
                </a:solidFill>
                <a:cs typeface="+mn-cs"/>
              </a:rPr>
              <a:t>אנו מעוניינים במתנדבים נוספים לפרויקט, לאו דווקא הורים לבני נוער</a:t>
            </a:r>
          </a:p>
          <a:p>
            <a:pPr rtl="1">
              <a:defRPr/>
            </a:pPr>
            <a:endParaRPr lang="he-IL" sz="4800" b="1" dirty="0" smtClean="0">
              <a:solidFill>
                <a:srgbClr val="0000FF"/>
              </a:solidFill>
              <a:cs typeface="+mn-cs"/>
            </a:endParaRPr>
          </a:p>
          <a:p>
            <a:pPr rtl="1">
              <a:defRPr/>
            </a:pPr>
            <a:r>
              <a:rPr lang="he-IL" sz="3600" b="1" dirty="0" smtClean="0">
                <a:solidFill>
                  <a:srgbClr val="0000FF"/>
                </a:solidFill>
                <a:cs typeface="+mn-cs"/>
              </a:rPr>
              <a:t>ניתן ליצור קשר עם רועי - 052-2754359</a:t>
            </a:r>
            <a:endParaRPr lang="he-IL" sz="3600" b="1" dirty="0">
              <a:solidFill>
                <a:srgbClr val="0000FF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03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489</Words>
  <Application>Microsoft Office PowerPoint</Application>
  <PresentationFormat>מותאם אישית</PresentationFormat>
  <Paragraphs>65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Office Theme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 Yonish</dc:creator>
  <cp:lastModifiedBy>User</cp:lastModifiedBy>
  <cp:revision>23</cp:revision>
  <dcterms:created xsi:type="dcterms:W3CDTF">2016-12-21T06:14:14Z</dcterms:created>
  <dcterms:modified xsi:type="dcterms:W3CDTF">2017-02-22T12:19:28Z</dcterms:modified>
</cp:coreProperties>
</file>