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7" r:id="rId3"/>
    <p:sldId id="259" r:id="rId4"/>
    <p:sldId id="261" r:id="rId5"/>
    <p:sldId id="279" r:id="rId6"/>
    <p:sldId id="274" r:id="rId7"/>
    <p:sldId id="262" r:id="rId8"/>
    <p:sldId id="270" r:id="rId9"/>
    <p:sldId id="272" r:id="rId10"/>
    <p:sldId id="277" r:id="rId11"/>
    <p:sldId id="280" r:id="rId12"/>
    <p:sldId id="281" r:id="rId13"/>
    <p:sldId id="278" r:id="rId14"/>
    <p:sldId id="282" r:id="rId15"/>
    <p:sldId id="265" r:id="rId16"/>
    <p:sldId id="276" r:id="rId1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1D240"/>
    <a:srgbClr val="CC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D6B71B-9F10-47E4-BB6A-D950D26E22EC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2C0F7983-8D02-4F68-A6A5-32526DDDA587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he-IL" b="1" dirty="0"/>
            <a:t>מספר בני נוער המשתתפים בפעילות הנוער בשנת תשע"ח-</a:t>
          </a:r>
        </a:p>
        <a:p>
          <a:pPr rtl="1"/>
          <a:r>
            <a:rPr lang="he-IL" b="1" dirty="0"/>
            <a:t>150 (מתוך 160)</a:t>
          </a:r>
        </a:p>
      </dgm:t>
    </dgm:pt>
    <dgm:pt modelId="{9A6A80E2-CFB0-4ED7-94D0-1631426D7F94}" type="parTrans" cxnId="{A03BDE8F-3775-414D-B350-A0D957A6B897}">
      <dgm:prSet/>
      <dgm:spPr/>
      <dgm:t>
        <a:bodyPr/>
        <a:lstStyle/>
        <a:p>
          <a:pPr rtl="1"/>
          <a:endParaRPr lang="he-IL"/>
        </a:p>
      </dgm:t>
    </dgm:pt>
    <dgm:pt modelId="{0870D93B-229A-4D6E-B4AB-C0DFF6534B63}" type="sibTrans" cxnId="{A03BDE8F-3775-414D-B350-A0D957A6B897}">
      <dgm:prSet/>
      <dgm:spPr/>
      <dgm:t>
        <a:bodyPr/>
        <a:lstStyle/>
        <a:p>
          <a:pPr rtl="1"/>
          <a:endParaRPr lang="he-IL"/>
        </a:p>
      </dgm:t>
    </dgm:pt>
    <dgm:pt modelId="{2002E511-1574-4EC8-B21F-83B24E0F4996}" type="pres">
      <dgm:prSet presAssocID="{5FD6B71B-9F10-47E4-BB6A-D950D26E22E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E4CCEFE-2494-482C-ABBD-B6D47AD17D17}" type="pres">
      <dgm:prSet presAssocID="{2C0F7983-8D02-4F68-A6A5-32526DDDA587}" presName="boxAndChildren" presStyleCnt="0"/>
      <dgm:spPr/>
    </dgm:pt>
    <dgm:pt modelId="{6CACE142-A4A0-4F89-9E86-BD3362C58F74}" type="pres">
      <dgm:prSet presAssocID="{2C0F7983-8D02-4F68-A6A5-32526DDDA587}" presName="parentTextBox" presStyleLbl="node1" presStyleIdx="0" presStyleCnt="1"/>
      <dgm:spPr/>
      <dgm:t>
        <a:bodyPr/>
        <a:lstStyle/>
        <a:p>
          <a:endParaRPr lang="en-US"/>
        </a:p>
      </dgm:t>
    </dgm:pt>
  </dgm:ptLst>
  <dgm:cxnLst>
    <dgm:cxn modelId="{A03BDE8F-3775-414D-B350-A0D957A6B897}" srcId="{5FD6B71B-9F10-47E4-BB6A-D950D26E22EC}" destId="{2C0F7983-8D02-4F68-A6A5-32526DDDA587}" srcOrd="0" destOrd="0" parTransId="{9A6A80E2-CFB0-4ED7-94D0-1631426D7F94}" sibTransId="{0870D93B-229A-4D6E-B4AB-C0DFF6534B63}"/>
    <dgm:cxn modelId="{A5AFE93E-9C96-4FA4-80FC-A5F509A39BB4}" type="presOf" srcId="{5FD6B71B-9F10-47E4-BB6A-D950D26E22EC}" destId="{2002E511-1574-4EC8-B21F-83B24E0F4996}" srcOrd="0" destOrd="0" presId="urn:microsoft.com/office/officeart/2005/8/layout/process4"/>
    <dgm:cxn modelId="{1200E676-87A9-4865-A0A9-8CD938349C95}" type="presOf" srcId="{2C0F7983-8D02-4F68-A6A5-32526DDDA587}" destId="{6CACE142-A4A0-4F89-9E86-BD3362C58F74}" srcOrd="0" destOrd="0" presId="urn:microsoft.com/office/officeart/2005/8/layout/process4"/>
    <dgm:cxn modelId="{4DBDC50D-C996-4ABE-AE3D-76266E5DF1DA}" type="presParOf" srcId="{2002E511-1574-4EC8-B21F-83B24E0F4996}" destId="{AE4CCEFE-2494-482C-ABBD-B6D47AD17D17}" srcOrd="0" destOrd="0" presId="urn:microsoft.com/office/officeart/2005/8/layout/process4"/>
    <dgm:cxn modelId="{B94375C1-6820-476D-8CD7-7CA20D2ABB37}" type="presParOf" srcId="{AE4CCEFE-2494-482C-ABBD-B6D47AD17D17}" destId="{6CACE142-A4A0-4F89-9E86-BD3362C58F7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CACE142-A4A0-4F89-9E86-BD3362C58F74}">
      <dsp:nvSpPr>
        <dsp:cNvPr id="0" name=""/>
        <dsp:cNvSpPr/>
      </dsp:nvSpPr>
      <dsp:spPr>
        <a:xfrm>
          <a:off x="0" y="0"/>
          <a:ext cx="8229600" cy="1205805"/>
        </a:xfrm>
        <a:prstGeom prst="rect">
          <a:avLst/>
        </a:prstGeom>
        <a:gradFill rotWithShape="1">
          <a:gsLst>
            <a:gs pos="0">
              <a:schemeClr val="accent2">
                <a:tint val="70000"/>
                <a:satMod val="130000"/>
              </a:schemeClr>
            </a:gs>
            <a:gs pos="43000">
              <a:schemeClr val="accent2">
                <a:tint val="44000"/>
                <a:satMod val="165000"/>
              </a:schemeClr>
            </a:gs>
            <a:gs pos="93000">
              <a:schemeClr val="accent2">
                <a:tint val="15000"/>
                <a:satMod val="165000"/>
              </a:schemeClr>
            </a:gs>
            <a:gs pos="100000">
              <a:schemeClr val="accent2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600" b="1" kern="1200" dirty="0"/>
            <a:t>מספר בני נוער המשתתפים בפעילות הנוער בשנת תשע"ח-</a:t>
          </a:r>
        </a:p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600" b="1" kern="1200" dirty="0"/>
            <a:t>150 (מתוך 160)</a:t>
          </a:r>
        </a:p>
      </dsp:txBody>
      <dsp:txXfrm>
        <a:off x="0" y="0"/>
        <a:ext cx="8229600" cy="12058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13A59F-96FE-421B-8B12-05E6A5FF619B}" type="datetimeFigureOut">
              <a:rPr lang="en-US" smtClean="0"/>
              <a:pPr/>
              <a:t>8/16/2018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4EC5EA-E2BB-42AE-AC55-B205A93719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5CAD29A-9A57-463A-AF7C-92477683A25E}" type="datetimeFigureOut">
              <a:rPr lang="he-IL" smtClean="0"/>
              <a:pPr/>
              <a:t>ה'/אלול/תשע"ח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CC7EEB1-A116-4D59-B0ED-9DFEEB53F3D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626889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7EEB1-A116-4D59-B0ED-9DFEEB53F3D7}" type="slidenum">
              <a:rPr lang="he-IL" smtClean="0"/>
              <a:pPr/>
              <a:t>1</a:t>
            </a:fld>
            <a:endParaRPr lang="he-I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7EEB1-A116-4D59-B0ED-9DFEEB53F3D7}" type="slidenum">
              <a:rPr lang="he-IL" smtClean="0"/>
              <a:pPr/>
              <a:t>2</a:t>
            </a:fld>
            <a:endParaRPr lang="he-I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7EEB1-A116-4D59-B0ED-9DFEEB53F3D7}" type="slidenum">
              <a:rPr lang="he-IL" smtClean="0"/>
              <a:pPr/>
              <a:t>3</a:t>
            </a:fld>
            <a:endParaRPr lang="he-I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7EEB1-A116-4D59-B0ED-9DFEEB53F3D7}" type="slidenum">
              <a:rPr lang="he-IL" smtClean="0"/>
              <a:pPr/>
              <a:t>4</a:t>
            </a:fld>
            <a:endParaRPr lang="he-I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7EEB1-A116-4D59-B0ED-9DFEEB53F3D7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3148517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7EEB1-A116-4D59-B0ED-9DFEEB53F3D7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974288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כותרת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כותרת משנה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30" name="מציין מיקום של תאריך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FAD9A-1E24-4544-AEC1-7B90BDF16B0F}" type="datetimeFigureOut">
              <a:rPr lang="he-IL" smtClean="0"/>
              <a:pPr/>
              <a:t>ה'/אלול/תשע"ח</a:t>
            </a:fld>
            <a:endParaRPr lang="he-IL"/>
          </a:p>
        </p:txBody>
      </p:sp>
      <p:sp>
        <p:nvSpPr>
          <p:cNvPr id="19" name="מציין מיקום של כותרת תחתונה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7" name="מציין מיקום של מספר שקופית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A8CBC-D672-47DC-A005-5C7C6069D89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FAD9A-1E24-4544-AEC1-7B90BDF16B0F}" type="datetimeFigureOut">
              <a:rPr lang="he-IL" smtClean="0"/>
              <a:pPr/>
              <a:t>ה'/אלול/תשע"ח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A8CBC-D672-47DC-A005-5C7C6069D89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FAD9A-1E24-4544-AEC1-7B90BDF16B0F}" type="datetimeFigureOut">
              <a:rPr lang="he-IL" smtClean="0"/>
              <a:pPr/>
              <a:t>ה'/אלול/תשע"ח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A8CBC-D672-47DC-A005-5C7C6069D89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FAD9A-1E24-4544-AEC1-7B90BDF16B0F}" type="datetimeFigureOut">
              <a:rPr lang="he-IL" smtClean="0"/>
              <a:pPr/>
              <a:t>ה'/אלול/תשע"ח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A8CBC-D672-47DC-A005-5C7C6069D89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FAD9A-1E24-4544-AEC1-7B90BDF16B0F}" type="datetimeFigureOut">
              <a:rPr lang="he-IL" smtClean="0"/>
              <a:pPr/>
              <a:t>ה'/אלול/תשע"ח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A8CBC-D672-47DC-A005-5C7C6069D89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FAD9A-1E24-4544-AEC1-7B90BDF16B0F}" type="datetimeFigureOut">
              <a:rPr lang="he-IL" smtClean="0"/>
              <a:pPr/>
              <a:t>ה'/אלול/תשע"ח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A8CBC-D672-47DC-A005-5C7C6069D89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FAD9A-1E24-4544-AEC1-7B90BDF16B0F}" type="datetimeFigureOut">
              <a:rPr lang="he-IL" smtClean="0"/>
              <a:pPr/>
              <a:t>ה'/אלול/תשע"ח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A8CBC-D672-47DC-A005-5C7C6069D89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FAD9A-1E24-4544-AEC1-7B90BDF16B0F}" type="datetimeFigureOut">
              <a:rPr lang="he-IL" smtClean="0"/>
              <a:pPr/>
              <a:t>ה'/אלול/תשע"ח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A8CBC-D672-47DC-A005-5C7C6069D89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FAD9A-1E24-4544-AEC1-7B90BDF16B0F}" type="datetimeFigureOut">
              <a:rPr lang="he-IL" smtClean="0"/>
              <a:pPr/>
              <a:t>ה'/אלול/תשע"ח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A8CBC-D672-47DC-A005-5C7C6069D89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FAD9A-1E24-4544-AEC1-7B90BDF16B0F}" type="datetimeFigureOut">
              <a:rPr lang="he-IL" smtClean="0"/>
              <a:pPr/>
              <a:t>ה'/אלול/תשע"ח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A8CBC-D672-47DC-A005-5C7C6069D89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לבן עם פינה יחידה חתוכה ומעוגלת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שולש ישר-זווית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FAD9A-1E24-4544-AEC1-7B90BDF16B0F}" type="datetimeFigureOut">
              <a:rPr lang="he-IL" smtClean="0"/>
              <a:pPr/>
              <a:t>ה'/אלול/תשע"ח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E2A8CBC-D672-47DC-A005-5C7C6069D899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/>
              <a:t>לחץ על הסמל כדי להוסיף תמונה</a:t>
            </a:r>
            <a:endParaRPr kumimoji="0" lang="en-US" dirty="0"/>
          </a:p>
        </p:txBody>
      </p:sp>
      <p:sp>
        <p:nvSpPr>
          <p:cNvPr id="10" name="צורה חופשית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צורה חופשית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צורה חופשית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צורה חופשית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מציין מיקום של כותרת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מציין מיקום טקסט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/>
              <a:t>רמה שנייה</a:t>
            </a:r>
          </a:p>
          <a:p>
            <a:pPr lvl="2" eaLnBrk="1" latinLnBrk="0" hangingPunct="1"/>
            <a:r>
              <a:rPr kumimoji="0" lang="he-IL"/>
              <a:t>רמה שלישית</a:t>
            </a:r>
          </a:p>
          <a:p>
            <a:pPr lvl="3" eaLnBrk="1" latinLnBrk="0" hangingPunct="1"/>
            <a:r>
              <a:rPr kumimoji="0" lang="he-IL"/>
              <a:t>רמה רביעית</a:t>
            </a:r>
          </a:p>
          <a:p>
            <a:pPr lvl="4" eaLnBrk="1" latinLnBrk="0" hangingPunct="1"/>
            <a:r>
              <a:rPr kumimoji="0" lang="he-IL"/>
              <a:t>רמה חמישית</a:t>
            </a:r>
            <a:endParaRPr kumimoji="0" lang="en-US"/>
          </a:p>
        </p:txBody>
      </p:sp>
      <p:sp>
        <p:nvSpPr>
          <p:cNvPr id="10" name="מציין מיקום של תאריך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7FAD9A-1E24-4544-AEC1-7B90BDF16B0F}" type="datetimeFigureOut">
              <a:rPr lang="he-IL" smtClean="0"/>
              <a:pPr/>
              <a:t>ה'/אלול/תשע"ח</a:t>
            </a:fld>
            <a:endParaRPr lang="he-IL"/>
          </a:p>
        </p:txBody>
      </p:sp>
      <p:sp>
        <p:nvSpPr>
          <p:cNvPr id="22" name="מציין מיקום של כותרת תחתונה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2A8CBC-D672-47DC-A005-5C7C6069D899}" type="slidenum">
              <a:rPr lang="he-IL" smtClean="0"/>
              <a:pPr/>
              <a:t>‹#›</a:t>
            </a:fld>
            <a:endParaRPr lang="he-IL"/>
          </a:p>
        </p:txBody>
      </p:sp>
      <p:grpSp>
        <p:nvGrpSpPr>
          <p:cNvPr id="2" name="קבוצה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צורה חופשית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צורה חופשית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848872" cy="2118097"/>
          </a:xfrm>
        </p:spPr>
        <p:txBody>
          <a:bodyPr>
            <a:noAutofit/>
          </a:bodyPr>
          <a:lstStyle/>
          <a:p>
            <a:pPr algn="ctr"/>
            <a:r>
              <a:rPr lang="he-IL" sz="6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e-IL" sz="6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e-IL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נוער כפר יחזקאל </a:t>
            </a:r>
            <a:br>
              <a:rPr lang="he-IL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e-IL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עם הפנים קדימה...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00430" y="4071942"/>
            <a:ext cx="2341563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8353"/>
            <a:ext cx="8229600" cy="756351"/>
          </a:xfrm>
        </p:spPr>
        <p:txBody>
          <a:bodyPr>
            <a:normAutofit/>
          </a:bodyPr>
          <a:lstStyle/>
          <a:p>
            <a:pPr algn="ctr"/>
            <a:r>
              <a:rPr lang="he-IL" sz="2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תקציב הנוער תשע"ח </a:t>
            </a:r>
            <a:r>
              <a:rPr lang="he-IL" sz="2000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ת</a:t>
            </a:r>
            <a:r>
              <a:rPr lang="he-IL" sz="2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כנון מול ביצוע</a:t>
            </a:r>
            <a:r>
              <a:rPr lang="he-IL" sz="2000" b="1" dirty="0">
                <a:solidFill>
                  <a:srgbClr val="FFC000"/>
                </a:solidFill>
              </a:rPr>
              <a:t/>
            </a:r>
            <a:br>
              <a:rPr lang="he-IL" sz="2000" b="1" dirty="0">
                <a:solidFill>
                  <a:srgbClr val="FFC000"/>
                </a:solidFill>
              </a:rPr>
            </a:br>
            <a:endParaRPr lang="he-IL" sz="2000" dirty="0"/>
          </a:p>
        </p:txBody>
      </p:sp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38306344"/>
              </p:ext>
            </p:extLst>
          </p:nvPr>
        </p:nvGraphicFramePr>
        <p:xfrm>
          <a:off x="1" y="520653"/>
          <a:ext cx="9144000" cy="6337347"/>
        </p:xfrm>
        <a:graphic>
          <a:graphicData uri="http://schemas.openxmlformats.org/drawingml/2006/table">
            <a:tbl>
              <a:tblPr rtl="1"/>
              <a:tblGrid>
                <a:gridCol w="33118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810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5111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62047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sng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סיכום פעילות נוער שנת תשע"ח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 fontAlgn="b"/>
                      <a:r>
                        <a:rPr lang="he-IL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סיכום הכנסות והוצאות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he-IL" sz="1400" b="1" i="0" u="sng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96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sng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הכנסות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תכנון (160 בני נוער)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ביצוע (149 בני נוער)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96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ד'- ט' 118 ילדים בפועל (תכנון 127)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152,400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141,600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96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י'- </a:t>
                      </a:r>
                      <a:r>
                        <a:rPr lang="he-IL" sz="14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יב' </a:t>
                      </a:r>
                      <a:r>
                        <a:rPr lang="he-IL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31 ילדים בפועל (תכנון 33)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19,800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18,600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96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השתתפות מועצה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he-IL" sz="1400" b="1" i="0" u="none" strike="noStrike" dirty="0">
                        <a:solidFill>
                          <a:srgbClr val="3F3F3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7,100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606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חובות </a:t>
                      </a:r>
                      <a:r>
                        <a:rPr lang="he-IL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שנה זו</a:t>
                      </a:r>
                      <a:endParaRPr lang="he-IL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he-IL" sz="1400" b="1" i="0" u="none" strike="noStrike" dirty="0">
                        <a:solidFill>
                          <a:srgbClr val="3F3F3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12,110-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96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הנחות אחים+</a:t>
                      </a:r>
                      <a:r>
                        <a:rPr lang="he-IL" sz="1400" b="1" i="0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he-IL" sz="1400" b="1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סוציאליות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he-IL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6,859-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9612">
                <a:tc>
                  <a:txBody>
                    <a:bodyPr/>
                    <a:lstStyle/>
                    <a:p>
                      <a:pPr algn="r" rtl="0" fontAlgn="b"/>
                      <a:endParaRPr lang="he-IL" sz="14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he-IL" sz="1400" b="1" i="0" u="none" strike="noStrike" dirty="0">
                        <a:solidFill>
                          <a:srgbClr val="3F3F3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he-IL" sz="1400" b="1" i="0" u="none" strike="noStrike" dirty="0">
                        <a:solidFill>
                          <a:srgbClr val="3F3F3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2218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סך הכנסות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172,200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 smtClean="0">
                          <a:solidFill>
                            <a:srgbClr val="3F3F3F"/>
                          </a:solidFill>
                          <a:latin typeface="Arial"/>
                        </a:rPr>
                        <a:t>148,331</a:t>
                      </a:r>
                      <a:endParaRPr lang="he-IL" sz="1400" b="1" i="0" u="none" strike="noStrike" dirty="0">
                        <a:solidFill>
                          <a:srgbClr val="3F3F3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96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sng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סעיף הוצאות בפועל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he-IL" sz="1400" b="1" i="0" u="none" strike="noStrike" dirty="0">
                        <a:solidFill>
                          <a:srgbClr val="3F3F3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he-IL" sz="1400" b="1" i="0" u="none" strike="noStrike" dirty="0">
                        <a:solidFill>
                          <a:srgbClr val="3F3F3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96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sng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שכר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he-IL" sz="1400" b="1" i="0" u="none" strike="noStrike" dirty="0">
                        <a:solidFill>
                          <a:srgbClr val="3F3F3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he-IL" sz="1400" b="1" i="0" u="none" strike="noStrike" dirty="0">
                        <a:solidFill>
                          <a:srgbClr val="3F3F3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96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שכר מדבית נוספת  (עלות מעביד)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67</a:t>
                      </a:r>
                      <a:r>
                        <a:rPr lang="en-US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,</a:t>
                      </a:r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59,165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96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שכר</a:t>
                      </a:r>
                      <a:r>
                        <a:rPr lang="he-IL" sz="1400" b="1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מנהלת חינוך</a:t>
                      </a:r>
                      <a:endParaRPr lang="he-IL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12</a:t>
                      </a:r>
                      <a:r>
                        <a:rPr lang="en-US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,</a:t>
                      </a:r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16,200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2218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סה"כ שכר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79,500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75,365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196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sng" strike="noStrike">
                          <a:solidFill>
                            <a:srgbClr val="000000"/>
                          </a:solidFill>
                          <a:latin typeface="Arial"/>
                        </a:rPr>
                        <a:t>הוצאות כללי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he-IL" sz="1400" b="1" i="0" u="none" strike="noStrike" dirty="0">
                        <a:solidFill>
                          <a:srgbClr val="3F3F3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he-IL" sz="1400" b="1" i="0" u="none" strike="noStrike" dirty="0">
                        <a:solidFill>
                          <a:srgbClr val="3F3F3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196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ציוד וחומרים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9,554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196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ציוד בלתי מתכלה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8,493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196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פעולות אירועים ומזון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21,007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196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מנקה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>
                          <a:solidFill>
                            <a:srgbClr val="3F3F3F"/>
                          </a:solidFill>
                          <a:latin typeface="Arial"/>
                        </a:rPr>
                        <a:t>295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196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טלפון/ אינטרנט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1,800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819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2196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הכנות, והדרכת מדריכים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7,500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2196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הרצאות, הצגות ותהליכים חינוכיים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12,530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2196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טיולי  ועדת נוער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2,700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 smtClean="0">
                          <a:solidFill>
                            <a:srgbClr val="3F3F3F"/>
                          </a:solidFill>
                          <a:latin typeface="Arial"/>
                        </a:rPr>
                        <a:t>90</a:t>
                      </a:r>
                      <a:endParaRPr lang="he-IL" sz="1400" b="1" i="0" u="none" strike="noStrike" dirty="0">
                        <a:solidFill>
                          <a:srgbClr val="3F3F3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2196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מתנות לעובדים  ולמדריכים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1,200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1,942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2196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בצ"מ 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8,610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>
                          <a:solidFill>
                            <a:srgbClr val="3F3F3F"/>
                          </a:solidFill>
                          <a:latin typeface="Arial"/>
                        </a:rPr>
                        <a:t>801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22218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סה"כ הוצאות כללי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70,310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62,941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  <a:tr h="347483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סה"כ הוצאות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149,810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138,306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6"/>
                  </a:ext>
                </a:extLst>
              </a:tr>
              <a:tr h="210193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4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סה"כ יתרה לטובת הקיץ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>
                          <a:solidFill>
                            <a:srgbClr val="3F3F3F"/>
                          </a:solidFill>
                          <a:latin typeface="Arial"/>
                        </a:rPr>
                        <a:t>22,390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1" i="0" u="none" strike="noStrike" dirty="0" smtClean="0">
                          <a:solidFill>
                            <a:srgbClr val="3F3F3F"/>
                          </a:solidFill>
                          <a:latin typeface="Arial"/>
                        </a:rPr>
                        <a:t>10,025</a:t>
                      </a:r>
                      <a:endParaRPr lang="he-IL" sz="1400" b="1" i="0" u="none" strike="noStrike" dirty="0">
                        <a:solidFill>
                          <a:srgbClr val="3F3F3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3964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0" y="764704"/>
            <a:ext cx="5915000" cy="864096"/>
          </a:xfrm>
        </p:spPr>
        <p:txBody>
          <a:bodyPr>
            <a:noAutofit/>
          </a:bodyPr>
          <a:lstStyle/>
          <a:p>
            <a:pPr algn="ctr"/>
            <a:r>
              <a:rPr lang="he-IL" sz="32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תקציב קיץ תשע"ח</a:t>
            </a:r>
            <a:r>
              <a:rPr lang="he-IL" sz="3200" b="1" dirty="0">
                <a:solidFill>
                  <a:srgbClr val="FFC000"/>
                </a:solidFill>
              </a:rPr>
              <a:t/>
            </a:r>
            <a:br>
              <a:rPr lang="he-IL" sz="3200" b="1" dirty="0">
                <a:solidFill>
                  <a:srgbClr val="FFC000"/>
                </a:solidFill>
              </a:rPr>
            </a:br>
            <a:endParaRPr lang="he-IL" sz="3200" dirty="0"/>
          </a:p>
        </p:txBody>
      </p:sp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60745213"/>
              </p:ext>
            </p:extLst>
          </p:nvPr>
        </p:nvGraphicFramePr>
        <p:xfrm>
          <a:off x="457200" y="1340768"/>
          <a:ext cx="5050904" cy="5045493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3678683">
                  <a:extLst>
                    <a:ext uri="{9D8B030D-6E8A-4147-A177-3AD203B41FA5}">
                      <a16:colId xmlns:a16="http://schemas.microsoft.com/office/drawing/2014/main" xmlns="" val="1710639170"/>
                    </a:ext>
                  </a:extLst>
                </a:gridCol>
                <a:gridCol w="1372221">
                  <a:extLst>
                    <a:ext uri="{9D8B030D-6E8A-4147-A177-3AD203B41FA5}">
                      <a16:colId xmlns:a16="http://schemas.microsoft.com/office/drawing/2014/main" xmlns="" val="3277071806"/>
                    </a:ext>
                  </a:extLst>
                </a:gridCol>
              </a:tblGrid>
              <a:tr h="338734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600" b="1" u="sng" strike="noStrike" dirty="0">
                          <a:solidFill>
                            <a:srgbClr val="002060"/>
                          </a:solidFill>
                          <a:effectLst/>
                        </a:rPr>
                        <a:t>תכנית תקציב קיץ ד'- </a:t>
                      </a:r>
                      <a:r>
                        <a:rPr lang="he-IL" sz="1600" b="1" u="sng" strike="noStrike" dirty="0" err="1">
                          <a:solidFill>
                            <a:srgbClr val="002060"/>
                          </a:solidFill>
                          <a:effectLst/>
                        </a:rPr>
                        <a:t>יב</a:t>
                      </a:r>
                      <a:r>
                        <a:rPr lang="he-IL" sz="1600" b="1" u="sng" strike="noStrike" dirty="0">
                          <a:solidFill>
                            <a:srgbClr val="002060"/>
                          </a:solidFill>
                          <a:effectLst/>
                        </a:rPr>
                        <a:t>'- תשע"ח</a:t>
                      </a:r>
                      <a:endParaRPr lang="he-IL" sz="1600" b="1" i="0" u="sng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b="1" u="sng" strike="noStrike" dirty="0">
                          <a:solidFill>
                            <a:srgbClr val="002060"/>
                          </a:solidFill>
                          <a:effectLst/>
                        </a:rPr>
                        <a:t>סה"כ מצטבר קיץ</a:t>
                      </a:r>
                      <a:endParaRPr lang="he-IL" sz="1600" b="1" i="0" u="sng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758422865"/>
                  </a:ext>
                </a:extLst>
              </a:tr>
              <a:tr h="350833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600" b="1" u="sng" strike="noStrike">
                          <a:effectLst/>
                        </a:rPr>
                        <a:t> </a:t>
                      </a:r>
                      <a:endParaRPr lang="he-IL" sz="1600" b="1" i="0" u="sng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600" b="1" u="sng" strike="noStrike" dirty="0">
                          <a:effectLst/>
                        </a:rPr>
                        <a:t> </a:t>
                      </a:r>
                      <a:endParaRPr lang="he-IL" sz="1600" b="1" i="0" u="sng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3931046212"/>
                  </a:ext>
                </a:extLst>
              </a:tr>
              <a:tr h="28482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600" b="1" u="none" strike="noStrike" dirty="0">
                          <a:effectLst/>
                        </a:rPr>
                        <a:t>יתרת הכנסות תשע"ח</a:t>
                      </a:r>
                      <a:endParaRPr lang="he-I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10,025</a:t>
                      </a:r>
                      <a:endParaRPr lang="he-I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40651963"/>
                  </a:ext>
                </a:extLst>
              </a:tr>
              <a:tr h="350833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600" b="1" u="sng" strike="noStrike" dirty="0">
                          <a:effectLst/>
                        </a:rPr>
                        <a:t> </a:t>
                      </a:r>
                      <a:endParaRPr lang="he-IL" sz="1600" b="1" i="0" u="sng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600" b="1" u="none" strike="noStrike" dirty="0">
                          <a:effectLst/>
                        </a:rPr>
                        <a:t> </a:t>
                      </a:r>
                      <a:endParaRPr lang="he-I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3298442889"/>
                  </a:ext>
                </a:extLst>
              </a:tr>
              <a:tr h="284821">
                <a:tc>
                  <a:txBody>
                    <a:bodyPr/>
                    <a:lstStyle/>
                    <a:p>
                      <a:pPr algn="r" rtl="1" fontAlgn="b"/>
                      <a:endParaRPr lang="he-IL" sz="16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600" b="1" u="none" strike="noStrike" dirty="0">
                          <a:effectLst/>
                        </a:rPr>
                        <a:t> </a:t>
                      </a:r>
                      <a:endParaRPr lang="he-I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3337455386"/>
                  </a:ext>
                </a:extLst>
              </a:tr>
              <a:tr h="28482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600" b="1" u="none" strike="noStrike">
                          <a:effectLst/>
                        </a:rPr>
                        <a:t>מסיבת פתיחת קיץ</a:t>
                      </a:r>
                      <a:endParaRPr lang="he-IL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b="1" u="none" strike="noStrike" dirty="0">
                          <a:effectLst/>
                        </a:rPr>
                        <a:t> 4,400 </a:t>
                      </a:r>
                      <a:endParaRPr lang="he-I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569222023"/>
                  </a:ext>
                </a:extLst>
              </a:tr>
              <a:tr h="28482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600" b="1" u="none" strike="noStrike" dirty="0">
                          <a:effectLst/>
                        </a:rPr>
                        <a:t>פינוקים למחנות</a:t>
                      </a:r>
                      <a:r>
                        <a:rPr lang="he-IL" sz="1600" b="1" u="none" strike="noStrike" baseline="0" dirty="0">
                          <a:effectLst/>
                        </a:rPr>
                        <a:t> </a:t>
                      </a:r>
                      <a:endParaRPr lang="he-I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b="1" u="none" strike="noStrike" dirty="0">
                          <a:effectLst/>
                        </a:rPr>
                        <a:t> 1,200</a:t>
                      </a:r>
                      <a:endParaRPr lang="he-I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859586804"/>
                  </a:ext>
                </a:extLst>
              </a:tr>
              <a:tr h="284821">
                <a:tc>
                  <a:txBody>
                    <a:bodyPr/>
                    <a:lstStyle/>
                    <a:p>
                      <a:pPr algn="r" rtl="1" fontAlgn="b"/>
                      <a:endParaRPr lang="he-I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600" b="1" u="none" strike="noStrike" dirty="0">
                          <a:effectLst/>
                        </a:rPr>
                        <a:t>    </a:t>
                      </a:r>
                      <a:endParaRPr lang="he-I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191947574"/>
                  </a:ext>
                </a:extLst>
              </a:tr>
              <a:tr h="28482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600" b="1" u="none" strike="noStrike">
                          <a:effectLst/>
                        </a:rPr>
                        <a:t>פעילות שיא מחוץ למושב ד'- ו'</a:t>
                      </a:r>
                      <a:endParaRPr lang="he-IL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b="1" u="none" strike="noStrike" dirty="0">
                          <a:effectLst/>
                        </a:rPr>
                        <a:t> 0</a:t>
                      </a:r>
                      <a:endParaRPr lang="he-I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3088172977"/>
                  </a:ext>
                </a:extLst>
              </a:tr>
              <a:tr h="28482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600" b="1" u="none" strike="noStrike">
                          <a:effectLst/>
                        </a:rPr>
                        <a:t>פעילות שיא מחוץ למושב ז'- יב'</a:t>
                      </a:r>
                      <a:endParaRPr lang="he-IL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b="1" u="none" strike="noStrike" dirty="0">
                          <a:effectLst/>
                        </a:rPr>
                        <a:t> 0</a:t>
                      </a:r>
                      <a:endParaRPr lang="he-I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4273647048"/>
                  </a:ext>
                </a:extLst>
              </a:tr>
              <a:tr h="28482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600" b="1" u="none" strike="noStrike">
                          <a:effectLst/>
                        </a:rPr>
                        <a:t>פעילויות ומפגשים שוטף ז-יב</a:t>
                      </a:r>
                      <a:endParaRPr lang="he-IL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b="1" u="none" strike="noStrike" dirty="0">
                          <a:effectLst/>
                        </a:rPr>
                        <a:t> 3,000</a:t>
                      </a:r>
                      <a:endParaRPr lang="he-I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699202063"/>
                  </a:ext>
                </a:extLst>
              </a:tr>
              <a:tr h="28482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600" b="1" u="none" strike="noStrike">
                          <a:effectLst/>
                        </a:rPr>
                        <a:t>פעילויות ומפגשים שוטף ד-ו</a:t>
                      </a:r>
                      <a:endParaRPr lang="he-IL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b="1" u="none" strike="noStrike" dirty="0">
                          <a:effectLst/>
                        </a:rPr>
                        <a:t> 2,180 </a:t>
                      </a:r>
                      <a:endParaRPr lang="he-I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03147492"/>
                  </a:ext>
                </a:extLst>
              </a:tr>
              <a:tr h="290344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600" b="1" u="none" strike="noStrike" dirty="0">
                          <a:effectLst/>
                        </a:rPr>
                        <a:t>סה"כ הוצאות</a:t>
                      </a:r>
                      <a:endParaRPr lang="he-I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b="1" u="none" strike="noStrike" dirty="0">
                          <a:effectLst/>
                        </a:rPr>
                        <a:t> 10,780</a:t>
                      </a:r>
                      <a:endParaRPr lang="he-I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629281332"/>
                  </a:ext>
                </a:extLst>
              </a:tr>
              <a:tr h="350833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600" b="1" u="sng" strike="noStrike">
                          <a:effectLst/>
                        </a:rPr>
                        <a:t> </a:t>
                      </a:r>
                      <a:endParaRPr lang="he-IL" sz="1600" b="1" i="0" u="sng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600" b="1" u="none" strike="noStrike" dirty="0">
                          <a:effectLst/>
                        </a:rPr>
                        <a:t> </a:t>
                      </a:r>
                      <a:endParaRPr lang="he-I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151796935"/>
                  </a:ext>
                </a:extLst>
              </a:tr>
              <a:tr h="350833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600" b="1" u="sng" strike="noStrike" dirty="0">
                          <a:effectLst/>
                        </a:rPr>
                        <a:t> </a:t>
                      </a:r>
                      <a:endParaRPr lang="he-IL" sz="1600" b="1" i="0" u="sng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600" b="1" u="none" strike="noStrike" dirty="0">
                          <a:effectLst/>
                        </a:rPr>
                        <a:t> </a:t>
                      </a:r>
                      <a:endParaRPr lang="he-I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19238676"/>
                  </a:ext>
                </a:extLst>
              </a:tr>
              <a:tr h="300748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800" b="1" u="none" strike="noStrike" dirty="0">
                          <a:effectLst/>
                        </a:rPr>
                        <a:t>סה"כ עודף/גרעון</a:t>
                      </a:r>
                      <a:endParaRPr lang="he-IL" sz="18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8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             755-</a:t>
                      </a:r>
                      <a:endParaRPr lang="he-IL" sz="1800" b="1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75585917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940152" y="836712"/>
          <a:ext cx="2952328" cy="267157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08112"/>
                <a:gridCol w="1944216"/>
              </a:tblGrid>
              <a:tr h="406298">
                <a:tc gridSpan="2">
                  <a:txBody>
                    <a:bodyPr/>
                    <a:lstStyle/>
                    <a:p>
                      <a:r>
                        <a:rPr lang="he-IL" dirty="0" smtClean="0"/>
                        <a:t>הכנסות גיוסים</a:t>
                      </a:r>
                      <a:endParaRPr lang="en-US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06298">
                <a:tc>
                  <a:txBody>
                    <a:bodyPr/>
                    <a:lstStyle/>
                    <a:p>
                      <a:r>
                        <a:rPr lang="he-IL" dirty="0" smtClean="0"/>
                        <a:t>5000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/>
                        <a:t>נטיעות במושב</a:t>
                      </a:r>
                      <a:endParaRPr lang="en-US" b="1" dirty="0"/>
                    </a:p>
                  </a:txBody>
                  <a:tcPr/>
                </a:tc>
              </a:tr>
              <a:tr h="406298">
                <a:tc>
                  <a:txBody>
                    <a:bodyPr/>
                    <a:lstStyle/>
                    <a:p>
                      <a:r>
                        <a:rPr lang="he-IL" dirty="0" smtClean="0"/>
                        <a:t>664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/>
                        <a:t>מיחזור בקבוקים</a:t>
                      </a:r>
                      <a:endParaRPr lang="en-US" b="1" dirty="0"/>
                    </a:p>
                  </a:txBody>
                  <a:tcPr/>
                </a:tc>
              </a:tr>
              <a:tr h="406298">
                <a:tc>
                  <a:txBody>
                    <a:bodyPr/>
                    <a:lstStyle/>
                    <a:p>
                      <a:r>
                        <a:rPr lang="he-IL" dirty="0" smtClean="0"/>
                        <a:t>830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/>
                        <a:t>מכירת</a:t>
                      </a:r>
                      <a:r>
                        <a:rPr lang="he-IL" b="1" baseline="0" dirty="0" smtClean="0"/>
                        <a:t> פופקורן</a:t>
                      </a:r>
                      <a:endParaRPr lang="en-US" b="1" dirty="0"/>
                    </a:p>
                  </a:txBody>
                  <a:tcPr/>
                </a:tc>
              </a:tr>
              <a:tr h="581306">
                <a:tc>
                  <a:txBody>
                    <a:bodyPr/>
                    <a:lstStyle/>
                    <a:p>
                      <a:r>
                        <a:rPr lang="he-IL" dirty="0" smtClean="0"/>
                        <a:t>636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/>
                        <a:t>מכירת זוהרים יום העצמאות</a:t>
                      </a:r>
                      <a:endParaRPr lang="en-US" b="1" dirty="0"/>
                    </a:p>
                  </a:txBody>
                  <a:tcPr/>
                </a:tc>
              </a:tr>
              <a:tr h="406298">
                <a:tc>
                  <a:txBody>
                    <a:bodyPr/>
                    <a:lstStyle/>
                    <a:p>
                      <a:r>
                        <a:rPr lang="he-IL" b="1" dirty="0" smtClean="0"/>
                        <a:t>7130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/>
                        <a:t>סה"כ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84168" y="260648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גיוסים של הנוער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12160" y="3789040"/>
          <a:ext cx="2927648" cy="278433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08112"/>
                <a:gridCol w="1919536"/>
              </a:tblGrid>
              <a:tr h="432048">
                <a:tc gridSpan="2">
                  <a:txBody>
                    <a:bodyPr/>
                    <a:lstStyle/>
                    <a:p>
                      <a:r>
                        <a:rPr lang="he-IL" dirty="0" smtClean="0"/>
                        <a:t>הוצאות גיוסים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he-IL" dirty="0" smtClean="0"/>
                        <a:t>5000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/>
                        <a:t>השתתפות</a:t>
                      </a:r>
                      <a:r>
                        <a:rPr lang="he-IL" b="1" baseline="0" dirty="0" smtClean="0"/>
                        <a:t> בטיול עצמאות</a:t>
                      </a:r>
                      <a:endParaRPr lang="en-US" b="1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he-IL" dirty="0" smtClean="0"/>
                        <a:t>1125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/>
                        <a:t>חולצות למסע עצמאות</a:t>
                      </a:r>
                      <a:endParaRPr lang="en-US" b="1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he-IL" dirty="0" smtClean="0"/>
                        <a:t>800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/>
                        <a:t>פעילות עם יפתח מטוס</a:t>
                      </a:r>
                      <a:endParaRPr lang="en-US" b="1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205</a:t>
                      </a:r>
                      <a:endParaRPr lang="en-US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סה"כ עודף/ גרעון</a:t>
                      </a:r>
                      <a:endParaRPr lang="en-US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3835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he-IL" b="1" dirty="0"/>
              <a:t>תוכנן ולא בוצע (בגלל חור תקציבי):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2365248"/>
            <a:ext cx="8229600" cy="3656040"/>
          </a:xfrm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he-IL" sz="3600" dirty="0"/>
              <a:t>פעילויות שיא מחוץ למושב בקיץ (ים ד-ו). </a:t>
            </a:r>
          </a:p>
          <a:p>
            <a:pPr>
              <a:buClr>
                <a:schemeClr val="tx2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he-IL" sz="3600" dirty="0"/>
              <a:t>פעילויות אטרקטיביות בתוך המושב (מתנפח רטוב, סדנת שוקולד, באבל בום).</a:t>
            </a:r>
          </a:p>
          <a:p>
            <a:pPr>
              <a:buClr>
                <a:schemeClr val="tx2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he-IL" sz="3600" dirty="0"/>
              <a:t>השקעה בציוד למחנות ומועדונים.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e-IL" sz="3600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102771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E6946A7B-8C12-486D-9350-7DA4B2744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dirty="0">
                <a:solidFill>
                  <a:schemeClr val="tx2">
                    <a:lumMod val="50000"/>
                  </a:schemeClr>
                </a:solidFill>
              </a:rPr>
              <a:t>ומה בשנת תשע"ט?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he-IL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73218" y="8353"/>
            <a:ext cx="1170782" cy="1306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מציין מיקום תוכן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he-IL" b="1" dirty="0"/>
              <a:t>ב-  11/10/2018 </a:t>
            </a:r>
            <a:r>
              <a:rPr lang="he-IL" b="1" u="sng" dirty="0"/>
              <a:t>יתקיימו מעגלי שיח </a:t>
            </a:r>
            <a:r>
              <a:rPr lang="he-IL" b="1" dirty="0"/>
              <a:t>עם כלל הקהילה כדי להבין ולדייק את רצון הקהילה בנושא: תכנית פעילות הנוער</a:t>
            </a:r>
          </a:p>
          <a:p>
            <a:pPr algn="ctr">
              <a:buNone/>
            </a:pPr>
            <a:endParaRPr lang="he-IL" b="1" dirty="0"/>
          </a:p>
          <a:p>
            <a:pPr algn="ctr">
              <a:buNone/>
            </a:pPr>
            <a:r>
              <a:rPr lang="he-IL" b="1" dirty="0"/>
              <a:t>את פעילות הנוער אי אפשר להפסיק ולכן עד גמר עיבוד הנתונים ממעגלי השיח ובניית תכנית העבודה תמשך הגביה כרגיל.</a:t>
            </a:r>
          </a:p>
          <a:p>
            <a:pPr algn="ctr">
              <a:buNone/>
            </a:pPr>
            <a:r>
              <a:rPr lang="he-IL" b="1" dirty="0"/>
              <a:t>לאחר סיום התהליך ובחירת ועד מקומי חדש יתקבלו החלטות לגבי המשך פעילות הנוער, כולל סכומי הגביה</a:t>
            </a:r>
            <a:r>
              <a:rPr lang="he-IL" dirty="0"/>
              <a:t>.  </a:t>
            </a:r>
            <a:endParaRPr lang="he-IL" dirty="0" smtClean="0"/>
          </a:p>
          <a:p>
            <a:pPr algn="ctr">
              <a:buNone/>
            </a:pPr>
            <a:endParaRPr lang="he-IL" dirty="0"/>
          </a:p>
          <a:p>
            <a:pPr algn="ctr">
              <a:buNone/>
            </a:pPr>
            <a:endParaRPr lang="he-IL" dirty="0"/>
          </a:p>
          <a:p>
            <a:pPr algn="ctr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374426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E6946A7B-8C12-486D-9350-7DA4B2744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dirty="0">
                <a:solidFill>
                  <a:schemeClr val="tx2">
                    <a:lumMod val="50000"/>
                  </a:schemeClr>
                </a:solidFill>
              </a:rPr>
              <a:t>ומה בשנת תשע"ט?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he-IL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73218" y="8353"/>
            <a:ext cx="1170782" cy="1306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מציין מיקום תוכן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he-IL" dirty="0" smtClean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he-IL" dirty="0" smtClean="0"/>
              <a:t>זיו פדידה מסיימת את תפקידה כמד"בית ד'-ו'. באיחולי טיול מהנה נאמר לה תודה רבה. 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he-IL" dirty="0" smtClean="0"/>
              <a:t>מור גל חזרה מחופשת לידה וממשיכה להוביל את השכבה הבוגרת ז'-יב'. 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he-IL" dirty="0" smtClean="0"/>
              <a:t>עמית רוח (שהחליפה את מור בזמן חופשת הלידה) נשארת איתנו ותחליף את זיו בשכבות ד'-ו'. </a:t>
            </a:r>
            <a:endParaRPr lang="he-IL" dirty="0" smtClean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he-IL" dirty="0" smtClean="0"/>
              <a:t>נועה הגרעינרית מסיימת את תפקידה, ובמקומה נקלוט </a:t>
            </a:r>
            <a:r>
              <a:rPr lang="he-IL" smtClean="0"/>
              <a:t>גרעינר/ית חדש/ה.  </a:t>
            </a:r>
            <a:endParaRPr lang="he-IL" dirty="0" smtClean="0"/>
          </a:p>
          <a:p>
            <a:pPr algn="ctr">
              <a:buNone/>
            </a:pPr>
            <a:endParaRPr lang="he-IL" dirty="0" smtClean="0"/>
          </a:p>
          <a:p>
            <a:pPr algn="ctr">
              <a:buNone/>
            </a:pPr>
            <a:r>
              <a:rPr lang="he-IL" sz="3600" b="1" dirty="0" smtClean="0"/>
              <a:t>בהצלחה לכולכן </a:t>
            </a:r>
            <a:endParaRPr lang="he-IL" sz="3600" b="1" dirty="0"/>
          </a:p>
          <a:p>
            <a:pPr algn="ctr">
              <a:buNone/>
            </a:pPr>
            <a:endParaRPr lang="he-IL" dirty="0"/>
          </a:p>
          <a:p>
            <a:pPr algn="ctr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374426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/>
        </p:nvSpPr>
        <p:spPr>
          <a:xfrm>
            <a:off x="3426298" y="3908910"/>
            <a:ext cx="5376620" cy="102004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מעוגל 6"/>
          <p:cNvSpPr/>
          <p:nvPr/>
        </p:nvSpPr>
        <p:spPr>
          <a:xfrm>
            <a:off x="243462" y="2602883"/>
            <a:ext cx="7072362" cy="1039243"/>
          </a:xfrm>
          <a:prstGeom prst="roundRect">
            <a:avLst/>
          </a:prstGeom>
          <a:ln w="28575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מעוגל 5"/>
          <p:cNvSpPr/>
          <p:nvPr/>
        </p:nvSpPr>
        <p:spPr>
          <a:xfrm>
            <a:off x="87301" y="1773504"/>
            <a:ext cx="535785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503473" y="48130"/>
            <a:ext cx="5616623" cy="1266355"/>
          </a:xfrm>
        </p:spPr>
        <p:txBody>
          <a:bodyPr>
            <a:noAutofit/>
          </a:bodyPr>
          <a:lstStyle/>
          <a:p>
            <a:pPr algn="r"/>
            <a:r>
              <a:rPr lang="he-IL" sz="3600" b="1" dirty="0">
                <a:solidFill>
                  <a:schemeClr val="tx2">
                    <a:lumMod val="50000"/>
                  </a:schemeClr>
                </a:solidFill>
              </a:rPr>
              <a:t>יעדים ואתגרים לטווח הארוך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115617" y="5072074"/>
            <a:ext cx="6801467" cy="1669294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he-IL" sz="9600" dirty="0"/>
              <a:t> </a:t>
            </a:r>
          </a:p>
          <a:p>
            <a:pPr>
              <a:lnSpc>
                <a:spcPct val="170000"/>
              </a:lnSpc>
              <a:buNone/>
            </a:pPr>
            <a:r>
              <a:rPr lang="he-IL" dirty="0"/>
              <a:t>      </a:t>
            </a:r>
          </a:p>
          <a:p>
            <a:pPr marL="0" indent="0" algn="ctr">
              <a:buNone/>
            </a:pPr>
            <a:endParaRPr lang="he-IL" b="1" dirty="0"/>
          </a:p>
          <a:p>
            <a:pPr marL="0" indent="0" algn="ctr">
              <a:buNone/>
            </a:pPr>
            <a:endParaRPr lang="he-IL" b="1" dirty="0"/>
          </a:p>
          <a:p>
            <a:pPr marL="0" indent="0" algn="ctr">
              <a:buNone/>
            </a:pPr>
            <a:endParaRPr lang="he-IL" b="1" dirty="0"/>
          </a:p>
          <a:p>
            <a:pPr marL="0" indent="0" algn="ctr">
              <a:buNone/>
            </a:pPr>
            <a:endParaRPr lang="he-IL" b="1" dirty="0"/>
          </a:p>
          <a:p>
            <a:pPr marL="0" indent="0" algn="ctr">
              <a:buNone/>
            </a:pPr>
            <a:endParaRPr lang="he-IL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73218" y="8353"/>
            <a:ext cx="1170782" cy="1306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3234" y="1886784"/>
            <a:ext cx="491338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None/>
            </a:pPr>
            <a:r>
              <a:rPr lang="he-IL" sz="2000" b="1" dirty="0"/>
              <a:t>איתור מבנה ושיפוץ לטובת שכבות ז'-ט'.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7544" y="2763077"/>
            <a:ext cx="6737530" cy="707886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>
              <a:buNone/>
            </a:pPr>
            <a:r>
              <a:rPr lang="he-IL" sz="2000" b="1" dirty="0"/>
              <a:t>לקראת צפי גידול האוכלוסייה, מתקיים שיתוף פעולה עם המועצה על מנת להיערך בהתאם מבחינת מבנים וקבלת סיוע מהמועצה.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39219" y="4009435"/>
            <a:ext cx="4925814" cy="10049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000" b="1" dirty="0"/>
              <a:t>יש למצוא מקורות מימון לטובת הצטיידות מועדון הבמה ומועדון השכבה הבוגרת.</a:t>
            </a:r>
          </a:p>
          <a:p>
            <a:pPr algn="ctr">
              <a:buNone/>
            </a:pPr>
            <a:endParaRPr lang="he-IL" dirty="0"/>
          </a:p>
        </p:txBody>
      </p:sp>
      <p:sp>
        <p:nvSpPr>
          <p:cNvPr id="4" name="מלבן מעוגל 3"/>
          <p:cNvSpPr/>
          <p:nvPr/>
        </p:nvSpPr>
        <p:spPr>
          <a:xfrm>
            <a:off x="5803656" y="1500922"/>
            <a:ext cx="3024336" cy="75533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15" name="TextBox 14"/>
          <p:cNvSpPr txBox="1"/>
          <p:nvPr/>
        </p:nvSpPr>
        <p:spPr>
          <a:xfrm>
            <a:off x="5956449" y="1661116"/>
            <a:ext cx="27187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b="1" dirty="0"/>
              <a:t>המשך שיפור מערך הדרכה </a:t>
            </a:r>
          </a:p>
        </p:txBody>
      </p:sp>
      <p:sp>
        <p:nvSpPr>
          <p:cNvPr id="16" name="מלבן מעוגל 15"/>
          <p:cNvSpPr/>
          <p:nvPr/>
        </p:nvSpPr>
        <p:spPr>
          <a:xfrm>
            <a:off x="2267744" y="5195741"/>
            <a:ext cx="4176463" cy="1041571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TextBox 17"/>
          <p:cNvSpPr txBox="1"/>
          <p:nvPr/>
        </p:nvSpPr>
        <p:spPr>
          <a:xfrm>
            <a:off x="2267744" y="5313673"/>
            <a:ext cx="39604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000" b="1" dirty="0"/>
              <a:t>חיבור כל ילדי כפר </a:t>
            </a:r>
            <a:r>
              <a:rPr lang="he-IL" sz="2000" b="1" dirty="0" smtClean="0"/>
              <a:t>יחזקאל </a:t>
            </a:r>
            <a:endParaRPr lang="he-IL" sz="2000" b="1" dirty="0"/>
          </a:p>
          <a:p>
            <a:pPr algn="ctr"/>
            <a:r>
              <a:rPr lang="he-IL" sz="2000" b="1" dirty="0"/>
              <a:t>למערך הנוער 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xmlns="" val="277963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6" grpId="0" animBg="1"/>
      <p:bldP spid="9" grpId="0"/>
      <p:bldP spid="11" grpId="0" animBg="1"/>
      <p:bldP spid="13" grpId="0"/>
      <p:bldP spid="4" grpId="0" animBg="1"/>
      <p:bldP spid="15" grpId="0"/>
      <p:bldP spid="16" grpId="0" animBg="1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3668" y="1052736"/>
            <a:ext cx="6048672" cy="3149704"/>
          </a:xfrm>
        </p:spPr>
        <p:txBody>
          <a:bodyPr/>
          <a:lstStyle/>
          <a:p>
            <a:pPr marL="0" indent="0" algn="ctr">
              <a:buNone/>
            </a:pPr>
            <a:r>
              <a:rPr lang="he-IL" sz="2800" b="1" dirty="0"/>
              <a:t>אנו רואים בחינוך החברתי קהילתי</a:t>
            </a:r>
          </a:p>
          <a:p>
            <a:pPr marL="0" indent="0" algn="ctr">
              <a:buNone/>
            </a:pPr>
            <a:r>
              <a:rPr lang="he-IL" sz="2800" b="1" dirty="0"/>
              <a:t>חשיבות עליונה והלב הפועם של הקהילה </a:t>
            </a:r>
          </a:p>
          <a:p>
            <a:pPr marL="0" indent="0" algn="ctr">
              <a:buNone/>
            </a:pPr>
            <a:r>
              <a:rPr lang="he-IL" sz="2800" b="1" dirty="0"/>
              <a:t>וככזה עלינו להשקיע את הנדרש</a:t>
            </a:r>
          </a:p>
          <a:p>
            <a:pPr marL="0" indent="0" algn="ctr">
              <a:buNone/>
            </a:pPr>
            <a:r>
              <a:rPr lang="he-IL" sz="2800" b="1" dirty="0"/>
              <a:t>בכדי לפתח את המערכת. </a:t>
            </a:r>
          </a:p>
          <a:p>
            <a:pPr algn="just"/>
            <a:endParaRPr lang="he-IL" sz="2800" dirty="0"/>
          </a:p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501008"/>
            <a:ext cx="2808312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8731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285852" y="2000240"/>
            <a:ext cx="6451649" cy="257176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he-IL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נוער כפר יחזקאל </a:t>
            </a:r>
            <a:br>
              <a:rPr lang="he-IL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e-IL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נוער חזק ומוביל  עם "גאוות יחידה"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73218" y="8353"/>
            <a:ext cx="1170782" cy="1306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97743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31641" y="642918"/>
            <a:ext cx="7128791" cy="642942"/>
          </a:xfrm>
        </p:spPr>
        <p:txBody>
          <a:bodyPr>
            <a:normAutofit fontScale="90000"/>
          </a:bodyPr>
          <a:lstStyle/>
          <a:p>
            <a:pPr algn="r"/>
            <a:r>
              <a:rPr lang="he-IL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he-IL" sz="40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אז מה היה לנו בשנת תשע"ח?  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331640" y="1453816"/>
            <a:ext cx="6770712" cy="5143536"/>
          </a:xfrm>
        </p:spPr>
        <p:txBody>
          <a:bodyPr>
            <a:normAutofit fontScale="85000" lnSpcReduction="20000"/>
          </a:bodyPr>
          <a:lstStyle/>
          <a:p>
            <a:pPr>
              <a:buClr>
                <a:schemeClr val="bg2">
                  <a:lumMod val="25000"/>
                </a:schemeClr>
              </a:buClr>
            </a:pPr>
            <a:r>
              <a:rPr lang="he-IL" sz="2900" dirty="0"/>
              <a:t>לאחר שנתיים בתפקיד ניהול מערכת החינוך, אודליה ארז סיימה את תפקידה והחל מדצמבר 2017 נכנסה לתפקיד </a:t>
            </a:r>
            <a:r>
              <a:rPr lang="he-IL" sz="2900" dirty="0" err="1"/>
              <a:t>מיטקה</a:t>
            </a:r>
            <a:r>
              <a:rPr lang="he-IL" sz="2900" dirty="0"/>
              <a:t> בן </a:t>
            </a:r>
            <a:r>
              <a:rPr lang="he-IL" sz="2900" dirty="0" err="1"/>
              <a:t>סמיאן</a:t>
            </a:r>
            <a:r>
              <a:rPr lang="he-IL" sz="2900" dirty="0"/>
              <a:t>.</a:t>
            </a:r>
          </a:p>
          <a:p>
            <a:pPr>
              <a:buClr>
                <a:schemeClr val="bg2">
                  <a:lumMod val="25000"/>
                </a:schemeClr>
              </a:buClr>
            </a:pPr>
            <a:endParaRPr lang="he-IL" sz="2900" dirty="0"/>
          </a:p>
          <a:p>
            <a:pPr>
              <a:buClr>
                <a:schemeClr val="bg2">
                  <a:lumMod val="25000"/>
                </a:schemeClr>
              </a:buClr>
            </a:pPr>
            <a:r>
              <a:rPr lang="he-IL" sz="2900" dirty="0"/>
              <a:t>פעולות שבועיות- מגבשות, ערכיות (למשל: יום המעשים הטובים, פעולת יום ניקיון מושבי) הפגתיות (פעולת טאי דאי), ומאתגרות (פעולות הישרדות עם יפתח מטוס). </a:t>
            </a:r>
          </a:p>
          <a:p>
            <a:pPr>
              <a:buClr>
                <a:schemeClr val="bg2">
                  <a:lumMod val="25000"/>
                </a:schemeClr>
              </a:buClr>
            </a:pPr>
            <a:endParaRPr lang="he-IL" sz="2900" dirty="0"/>
          </a:p>
          <a:p>
            <a:pPr>
              <a:buClr>
                <a:schemeClr val="bg2">
                  <a:lumMod val="25000"/>
                </a:schemeClr>
              </a:buClr>
            </a:pPr>
            <a:r>
              <a:rPr lang="he-IL" sz="2900" dirty="0"/>
              <a:t>מפעלים תנועתיים ומועצתיים-  מחנות פסח וקיץ, טורניר דביר לניר, טורניר כדורגל, מסע יותם, הכשרות מדריכים ועוד..</a:t>
            </a:r>
          </a:p>
          <a:p>
            <a:pPr>
              <a:buClr>
                <a:schemeClr val="bg2">
                  <a:lumMod val="25000"/>
                </a:schemeClr>
              </a:buClr>
            </a:pPr>
            <a:endParaRPr lang="he-IL" sz="2900" dirty="0"/>
          </a:p>
          <a:p>
            <a:pPr>
              <a:buClr>
                <a:schemeClr val="bg2">
                  <a:lumMod val="25000"/>
                </a:schemeClr>
              </a:buClr>
            </a:pPr>
            <a:r>
              <a:rPr lang="he-IL" sz="2900" dirty="0"/>
              <a:t>מפגש שבילים לשכבת ו' לאורך כל השנה. סיכום מפגש מועצתי של שכבות ו' בבריכת כפר יחזקאל. </a:t>
            </a:r>
          </a:p>
          <a:p>
            <a:pPr>
              <a:buClr>
                <a:schemeClr val="bg2">
                  <a:lumMod val="25000"/>
                </a:schemeClr>
              </a:buClr>
            </a:pPr>
            <a:endParaRPr lang="he-IL" sz="2900" dirty="0"/>
          </a:p>
          <a:p>
            <a:pPr marL="0" indent="0">
              <a:buNone/>
            </a:pPr>
            <a:endParaRPr lang="he-I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73218" y="8353"/>
            <a:ext cx="1170782" cy="1306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>
            <a:normAutofit/>
          </a:bodyPr>
          <a:lstStyle/>
          <a:p>
            <a:pPr algn="r"/>
            <a:r>
              <a:rPr lang="he-IL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</a:t>
            </a:r>
            <a:r>
              <a:rPr lang="he-IL" sz="36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שנת תשע"ח- המשך..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683568" y="1314485"/>
            <a:ext cx="7850833" cy="5257787"/>
          </a:xfrm>
        </p:spPr>
        <p:txBody>
          <a:bodyPr>
            <a:normAutofit/>
          </a:bodyPr>
          <a:lstStyle/>
          <a:p>
            <a:pPr>
              <a:buClr>
                <a:schemeClr val="bg2">
                  <a:lumMod val="25000"/>
                </a:schemeClr>
              </a:buClr>
            </a:pPr>
            <a:r>
              <a:rPr lang="he-IL" sz="2200" dirty="0"/>
              <a:t>שיתופי פעולה עם רמת צבי- מופע "סתם בצחוק"- על סכנות ברשת. </a:t>
            </a:r>
          </a:p>
          <a:p>
            <a:pPr>
              <a:buClr>
                <a:schemeClr val="bg2">
                  <a:lumMod val="25000"/>
                </a:schemeClr>
              </a:buClr>
            </a:pPr>
            <a:endParaRPr lang="he-IL" sz="2200" dirty="0"/>
          </a:p>
          <a:p>
            <a:pPr>
              <a:buClr>
                <a:schemeClr val="bg2">
                  <a:lumMod val="25000"/>
                </a:schemeClr>
              </a:buClr>
            </a:pPr>
            <a:r>
              <a:rPr lang="he-IL" sz="2200" smtClean="0"/>
              <a:t>"חוג </a:t>
            </a:r>
            <a:r>
              <a:rPr lang="he-IL" sz="2200"/>
              <a:t>לכל </a:t>
            </a:r>
            <a:r>
              <a:rPr lang="he-IL" sz="2200" smtClean="0"/>
              <a:t>ילד" לילדי </a:t>
            </a:r>
            <a:r>
              <a:rPr lang="he-IL" sz="2200" dirty="0"/>
              <a:t>ד'-ה' בחווה צומחים בעמק (הופסק באמצע השנה).</a:t>
            </a:r>
          </a:p>
          <a:p>
            <a:pPr>
              <a:buClr>
                <a:schemeClr val="bg2">
                  <a:lumMod val="25000"/>
                </a:schemeClr>
              </a:buClr>
            </a:pPr>
            <a:endParaRPr lang="he-IL" sz="2200" dirty="0"/>
          </a:p>
          <a:p>
            <a:pPr>
              <a:buClr>
                <a:schemeClr val="bg2">
                  <a:lumMod val="25000"/>
                </a:schemeClr>
              </a:buClr>
            </a:pPr>
            <a:r>
              <a:rPr lang="he-IL" sz="2200" dirty="0"/>
              <a:t>"מופע </a:t>
            </a:r>
            <a:r>
              <a:rPr lang="he-IL" sz="2200" dirty="0" err="1"/>
              <a:t>קומיקזה</a:t>
            </a:r>
            <a:r>
              <a:rPr lang="he-IL" sz="2200" dirty="0"/>
              <a:t>" של תיאטרון בסלון בחנוכה.</a:t>
            </a:r>
          </a:p>
          <a:p>
            <a:pPr marL="0" indent="0">
              <a:buClr>
                <a:schemeClr val="tx2">
                  <a:lumMod val="75000"/>
                </a:schemeClr>
              </a:buClr>
              <a:buNone/>
            </a:pPr>
            <a:endParaRPr lang="he-IL" sz="2200" dirty="0"/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he-IL" sz="2200" dirty="0"/>
              <a:t>שיפוץ מועדון הבמה- הקמת שני חדרי שירותים.</a:t>
            </a:r>
          </a:p>
          <a:p>
            <a:pPr>
              <a:buClr>
                <a:schemeClr val="tx2">
                  <a:lumMod val="75000"/>
                </a:schemeClr>
              </a:buClr>
            </a:pPr>
            <a:endParaRPr lang="he-IL" sz="2200" dirty="0"/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he-IL" sz="2200" dirty="0"/>
              <a:t>הקמת מועדון לשכבות י-יב במחסן התוצרת הישן שליד מגרש הכדורסל</a:t>
            </a:r>
            <a:r>
              <a:rPr lang="he-IL" sz="2200" dirty="0" smtClean="0"/>
              <a:t>.</a:t>
            </a:r>
          </a:p>
          <a:p>
            <a:pPr>
              <a:buClr>
                <a:schemeClr val="tx2">
                  <a:lumMod val="75000"/>
                </a:schemeClr>
              </a:buClr>
            </a:pPr>
            <a:endParaRPr lang="he-IL" sz="2200" dirty="0" smtClean="0"/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he-IL" sz="2200" dirty="0" smtClean="0"/>
              <a:t>סדנא בנושא מיניות לשכבה הבוגרת בחלוקה לתלתונים.</a:t>
            </a:r>
            <a:endParaRPr lang="he-IL" sz="2200" dirty="0"/>
          </a:p>
          <a:p>
            <a:pPr>
              <a:buClr>
                <a:schemeClr val="tx2">
                  <a:lumMod val="75000"/>
                </a:schemeClr>
              </a:buClr>
            </a:pPr>
            <a:endParaRPr lang="he-IL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73218" y="8353"/>
            <a:ext cx="1170782" cy="1306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89773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>
            <a:normAutofit/>
          </a:bodyPr>
          <a:lstStyle/>
          <a:p>
            <a:pPr algn="r"/>
            <a:r>
              <a:rPr lang="he-IL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</a:t>
            </a:r>
            <a:r>
              <a:rPr lang="he-IL" sz="36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שנת תשע"ח- המשך..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524375" y="1521055"/>
            <a:ext cx="7034234" cy="4667272"/>
          </a:xfrm>
        </p:spPr>
        <p:txBody>
          <a:bodyPr>
            <a:normAutofit fontScale="85000" lnSpcReduction="20000"/>
          </a:bodyPr>
          <a:lstStyle/>
          <a:p>
            <a:pPr>
              <a:buClr>
                <a:schemeClr val="tx2">
                  <a:lumMod val="75000"/>
                </a:schemeClr>
              </a:buClr>
            </a:pPr>
            <a:r>
              <a:rPr lang="he-IL" dirty="0"/>
              <a:t> הרצאות לשכבה בוגרת בנושא הכנה לשנת שירות עם בוגרי שנת שירות. (רותם </a:t>
            </a:r>
            <a:r>
              <a:rPr lang="he-IL" dirty="0" err="1"/>
              <a:t>גלנדר</a:t>
            </a:r>
            <a:r>
              <a:rPr lang="he-IL" dirty="0"/>
              <a:t> וטל גלבוע) </a:t>
            </a:r>
          </a:p>
          <a:p>
            <a:pPr>
              <a:buClr>
                <a:schemeClr val="tx2">
                  <a:lumMod val="75000"/>
                </a:schemeClr>
              </a:buClr>
            </a:pPr>
            <a:endParaRPr lang="he-IL" dirty="0"/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he-IL" dirty="0"/>
              <a:t>הרצאות לשכבה בוגרת בנושא הכנה לצה"ל עם קצינים (יוסי </a:t>
            </a:r>
            <a:r>
              <a:rPr lang="he-IL" dirty="0" err="1"/>
              <a:t>פינטו</a:t>
            </a:r>
            <a:r>
              <a:rPr lang="he-IL" dirty="0"/>
              <a:t>,</a:t>
            </a:r>
            <a:r>
              <a:rPr lang="en-US" dirty="0"/>
              <a:t> </a:t>
            </a:r>
            <a:r>
              <a:rPr lang="he-IL" dirty="0"/>
              <a:t> פלא תמיר ואיתי קורין</a:t>
            </a:r>
            <a:r>
              <a:rPr lang="he-IL" dirty="0" smtClean="0"/>
              <a:t>...)</a:t>
            </a:r>
            <a:endParaRPr lang="he-IL" dirty="0"/>
          </a:p>
          <a:p>
            <a:pPr>
              <a:buClr>
                <a:schemeClr val="tx2">
                  <a:lumMod val="75000"/>
                </a:schemeClr>
              </a:buClr>
            </a:pPr>
            <a:endParaRPr lang="he-IL" dirty="0"/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he-IL" dirty="0"/>
              <a:t>מסע  עצמאות- המסורת נמשכת - כ-60 בני נוער משכבות ז'-</a:t>
            </a:r>
            <a:r>
              <a:rPr lang="he-IL" dirty="0" err="1"/>
              <a:t>יב</a:t>
            </a:r>
            <a:r>
              <a:rPr lang="he-IL" dirty="0"/>
              <a:t>' יצאו למסע נודד בלתי נשכח שמהווה מבחינתנו המשך של מסורת.</a:t>
            </a:r>
          </a:p>
          <a:p>
            <a:pPr marL="0" indent="0">
              <a:buClr>
                <a:schemeClr val="tx2">
                  <a:lumMod val="75000"/>
                </a:schemeClr>
              </a:buClr>
              <a:buNone/>
            </a:pPr>
            <a:endParaRPr lang="he-IL" dirty="0"/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he-IL" dirty="0"/>
              <a:t>לראשונה שיתוף פעולה תהליכי עם פנימיית הבית לילד: נטיעת עצים במושב, יציאה למסע עצמאות ויום המעשים הטובים.  </a:t>
            </a:r>
          </a:p>
          <a:p>
            <a:pPr marL="0" indent="0">
              <a:buClr>
                <a:schemeClr val="tx2">
                  <a:lumMod val="75000"/>
                </a:schemeClr>
              </a:buClr>
              <a:buNone/>
            </a:pPr>
            <a:r>
              <a:rPr lang="he-IL" dirty="0"/>
              <a:t>      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he-IL" dirty="0"/>
              <a:t>אירועי קיץ-פעילויות מגוונות מושביות ומועצתיות </a:t>
            </a:r>
          </a:p>
          <a:p>
            <a:pPr>
              <a:buClr>
                <a:schemeClr val="bg2">
                  <a:lumMod val="25000"/>
                </a:schemeClr>
              </a:buClr>
            </a:pPr>
            <a:endParaRPr lang="he-IL" dirty="0"/>
          </a:p>
          <a:p>
            <a:pPr marL="0" indent="0">
              <a:buClr>
                <a:schemeClr val="tx2">
                  <a:lumMod val="75000"/>
                </a:schemeClr>
              </a:buClr>
              <a:buNone/>
            </a:pPr>
            <a:endParaRPr lang="he-IL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73218" y="8353"/>
            <a:ext cx="1170782" cy="1306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439764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</a:t>
            </a:r>
            <a:r>
              <a:rPr lang="he-IL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יעדים שהושגו...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2123728" y="1559032"/>
            <a:ext cx="5523045" cy="1424771"/>
            <a:chOff x="-6618998" y="0"/>
            <a:chExt cx="12992315" cy="3090960"/>
          </a:xfrm>
        </p:grpSpPr>
        <p:sp>
          <p:nvSpPr>
            <p:cNvPr id="7" name="מלבן 6"/>
            <p:cNvSpPr/>
            <p:nvPr/>
          </p:nvSpPr>
          <p:spPr>
            <a:xfrm>
              <a:off x="-6618998" y="1084867"/>
              <a:ext cx="12704278" cy="200609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he-IL" sz="2400" b="1" dirty="0">
                  <a:solidFill>
                    <a:schemeClr val="tx2">
                      <a:lumMod val="50000"/>
                    </a:schemeClr>
                  </a:solidFill>
                </a:rPr>
                <a:t>שדרוג מערך ההדרכה</a:t>
              </a:r>
            </a:p>
            <a:p>
              <a:pPr algn="ctr"/>
              <a:r>
                <a:rPr lang="he-IL" sz="2400" b="1" dirty="0">
                  <a:solidFill>
                    <a:schemeClr val="tx2">
                      <a:lumMod val="50000"/>
                    </a:schemeClr>
                  </a:solidFill>
                </a:rPr>
                <a:t>21 בני נוער סיימו קורס מד"צים </a:t>
              </a:r>
            </a:p>
          </p:txBody>
        </p:sp>
        <p:sp>
          <p:nvSpPr>
            <p:cNvPr id="8" name="מלבן 7"/>
            <p:cNvSpPr/>
            <p:nvPr/>
          </p:nvSpPr>
          <p:spPr>
            <a:xfrm>
              <a:off x="-4664919" y="0"/>
              <a:ext cx="11038236" cy="21910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84480" tIns="284480" rIns="284480" bIns="284480" numCol="1" spcCol="1270" anchor="ctr" anchorCtr="0">
              <a:noAutofit/>
            </a:bodyPr>
            <a:lstStyle/>
            <a:p>
              <a:pPr lvl="0" algn="ctr" defTabSz="17780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he-IL" sz="4000" b="1" kern="1200" dirty="0"/>
            </a:p>
          </p:txBody>
        </p:sp>
      </p:grpSp>
      <p:sp>
        <p:nvSpPr>
          <p:cNvPr id="10" name="מלבן 9"/>
          <p:cNvSpPr/>
          <p:nvPr/>
        </p:nvSpPr>
        <p:spPr>
          <a:xfrm>
            <a:off x="2078363" y="3340797"/>
            <a:ext cx="5472608" cy="19288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he-IL" sz="2800" b="1" dirty="0" smtClean="0">
                <a:solidFill>
                  <a:schemeClr val="tx2">
                    <a:lumMod val="50000"/>
                  </a:schemeClr>
                </a:solidFill>
              </a:rPr>
              <a:t>המשך </a:t>
            </a:r>
            <a:r>
              <a:rPr lang="he-IL" sz="2800" b="1" dirty="0">
                <a:solidFill>
                  <a:schemeClr val="tx2">
                    <a:lumMod val="50000"/>
                  </a:schemeClr>
                </a:solidFill>
              </a:rPr>
              <a:t>שדרוג מערך המועדונים</a:t>
            </a:r>
          </a:p>
          <a:p>
            <a:pPr algn="ctr"/>
            <a:r>
              <a:rPr lang="he-IL" sz="36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he-IL" b="1" dirty="0">
                <a:solidFill>
                  <a:schemeClr val="tx2">
                    <a:lumMod val="50000"/>
                  </a:schemeClr>
                </a:solidFill>
              </a:rPr>
              <a:t>הסתיים שיפוץ מועדון הנוער במבנה 'פרפרים הישן', היעד השנה לשפץ מבנה שישמש מועדון לטובת </a:t>
            </a:r>
            <a:endParaRPr lang="he-IL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he-IL" b="1" dirty="0" smtClean="0">
                <a:solidFill>
                  <a:schemeClr val="tx2">
                    <a:lumMod val="50000"/>
                  </a:schemeClr>
                </a:solidFill>
              </a:rPr>
              <a:t>שכבות </a:t>
            </a:r>
            <a:r>
              <a:rPr lang="he-IL" b="1" dirty="0">
                <a:solidFill>
                  <a:schemeClr val="tx2">
                    <a:lumMod val="50000"/>
                  </a:schemeClr>
                </a:solidFill>
              </a:rPr>
              <a:t>ז'-ט'</a:t>
            </a:r>
          </a:p>
        </p:txBody>
      </p:sp>
      <p:sp>
        <p:nvSpPr>
          <p:cNvPr id="11" name="מלבן 10"/>
          <p:cNvSpPr/>
          <p:nvPr/>
        </p:nvSpPr>
        <p:spPr>
          <a:xfrm>
            <a:off x="1636514" y="5675495"/>
            <a:ext cx="6336704" cy="7319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he-IL" sz="3600" b="1" dirty="0">
                <a:solidFill>
                  <a:schemeClr val="tx2">
                    <a:lumMod val="50000"/>
                  </a:schemeClr>
                </a:solidFill>
              </a:rPr>
              <a:t>פעילות מותאמת לכל גיל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73218" y="8353"/>
            <a:ext cx="1170782" cy="1306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160326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ומה בשנים הבאות?</a:t>
            </a:r>
          </a:p>
        </p:txBody>
      </p:sp>
      <p:graphicFrame>
        <p:nvGraphicFramePr>
          <p:cNvPr id="22" name="מציין מיקום תוכן 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26638793"/>
              </p:ext>
            </p:extLst>
          </p:nvPr>
        </p:nvGraphicFramePr>
        <p:xfrm>
          <a:off x="457200" y="1935163"/>
          <a:ext cx="8229600" cy="1205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2360" y="8353"/>
            <a:ext cx="1331640" cy="1306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457200" y="3312328"/>
            <a:ext cx="8229600" cy="1448191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spcFirstLastPara="0" vert="horz" wrap="square" lIns="142240" tIns="142240" rIns="142240" bIns="142240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2000" b="1" kern="1200" dirty="0"/>
              <a:t> </a:t>
            </a:r>
            <a:r>
              <a:rPr lang="he-IL" sz="2800" b="1" kern="1200" dirty="0">
                <a:solidFill>
                  <a:schemeClr val="tx1"/>
                </a:solidFill>
              </a:rPr>
              <a:t>צפי מספר בני נוער בשנת תשע"ט כ- 200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2920B9A-0D3D-48CA-9F47-61B3A1424BA0}"/>
              </a:ext>
            </a:extLst>
          </p:cNvPr>
          <p:cNvSpPr txBox="1"/>
          <p:nvPr/>
        </p:nvSpPr>
        <p:spPr>
          <a:xfrm>
            <a:off x="457200" y="4931879"/>
            <a:ext cx="8229600" cy="16821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he-IL" sz="2800" b="1" dirty="0">
                <a:solidFill>
                  <a:schemeClr val="tx1"/>
                </a:solidFill>
              </a:rPr>
              <a:t>תוך שלוש שנים נוער כפר יחזקאל גדל בהדרגה </a:t>
            </a:r>
          </a:p>
          <a:p>
            <a:pPr algn="ctr">
              <a:lnSpc>
                <a:spcPct val="200000"/>
              </a:lnSpc>
            </a:pPr>
            <a:r>
              <a:rPr lang="he-IL" sz="2800" b="1" dirty="0">
                <a:solidFill>
                  <a:schemeClr val="tx1"/>
                </a:solidFill>
              </a:rPr>
              <a:t>ל- 250 נערים ונערות</a:t>
            </a:r>
          </a:p>
        </p:txBody>
      </p:sp>
    </p:spTree>
    <p:extLst>
      <p:ext uri="{BB962C8B-B14F-4D97-AF65-F5344CB8AC3E}">
        <p14:creationId xmlns:p14="http://schemas.microsoft.com/office/powerpoint/2010/main" xmlns="" val="132362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2" grpId="0">
        <p:bldAsOne/>
      </p:bldGraphic>
      <p:bldP spid="1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93712" y="1628800"/>
            <a:ext cx="8064897" cy="4392488"/>
          </a:xfrm>
          <a:solidFill>
            <a:schemeClr val="accent3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he-IL" sz="28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he-IL" sz="4000" b="1" dirty="0">
                <a:solidFill>
                  <a:schemeClr val="tx2">
                    <a:lumMod val="50000"/>
                  </a:schemeClr>
                </a:solidFill>
              </a:rPr>
              <a:t>כאמור מספר הנערים והנערות גדל משמעותית. על מנת להצליח לראות כל ילד וילדה ולתת מענה לצרכי כל הגילאים- לדעתנו הוספת חצי משרת מד"ב נכונה והכרחית .  </a:t>
            </a:r>
            <a:endParaRPr lang="he-IL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e-IL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0352" y="8352"/>
            <a:ext cx="1403648" cy="1404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71355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80120"/>
          </a:xfrm>
        </p:spPr>
        <p:txBody>
          <a:bodyPr>
            <a:normAutofit/>
          </a:bodyPr>
          <a:lstStyle/>
          <a:p>
            <a:pPr algn="ctr"/>
            <a:r>
              <a:rPr lang="he-IL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he-IL" sz="4000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מד"בית</a:t>
            </a:r>
            <a:r>
              <a:rPr lang="he-IL" sz="4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נוספת- מה זה </a:t>
            </a:r>
            <a:r>
              <a:rPr lang="he-IL" sz="4000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איפשר</a:t>
            </a:r>
            <a:r>
              <a:rPr lang="he-IL" sz="4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לנו?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41568" y="1638044"/>
            <a:ext cx="8186766" cy="510332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Clr>
                <a:schemeClr val="accent1">
                  <a:lumMod val="50000"/>
                </a:schemeClr>
              </a:buClr>
            </a:pPr>
            <a:r>
              <a:rPr lang="he-IL" dirty="0"/>
              <a:t>פתיחת מועדון לפעילות בלתי פורמאלית אחת לשבוע לכל </a:t>
            </a:r>
            <a:r>
              <a:rPr lang="he-IL" dirty="0" err="1"/>
              <a:t>תלתון</a:t>
            </a:r>
            <a:endParaRPr lang="he-IL" dirty="0"/>
          </a:p>
          <a:p>
            <a:pPr>
              <a:lnSpc>
                <a:spcPct val="120000"/>
              </a:lnSpc>
              <a:buClr>
                <a:schemeClr val="accent1">
                  <a:lumMod val="50000"/>
                </a:schemeClr>
              </a:buClr>
            </a:pPr>
            <a:r>
              <a:rPr lang="he-IL" dirty="0"/>
              <a:t>השקעה וטיפוח מועדון נוער ראוי ופעיל</a:t>
            </a:r>
          </a:p>
          <a:p>
            <a:pPr>
              <a:lnSpc>
                <a:spcPct val="120000"/>
              </a:lnSpc>
              <a:buClr>
                <a:schemeClr val="accent1">
                  <a:lumMod val="50000"/>
                </a:schemeClr>
              </a:buClr>
            </a:pPr>
            <a:r>
              <a:rPr lang="he-IL" dirty="0"/>
              <a:t>התייחסות עמוקה יותר לכל </a:t>
            </a:r>
            <a:r>
              <a:rPr lang="he-IL" dirty="0" err="1"/>
              <a:t>תלתון</a:t>
            </a:r>
            <a:r>
              <a:rPr lang="he-IL" dirty="0"/>
              <a:t>, לפי צרכי הגיל </a:t>
            </a:r>
          </a:p>
          <a:p>
            <a:pPr>
              <a:lnSpc>
                <a:spcPct val="120000"/>
              </a:lnSpc>
              <a:buClr>
                <a:schemeClr val="accent1">
                  <a:lumMod val="50000"/>
                </a:schemeClr>
              </a:buClr>
            </a:pPr>
            <a:r>
              <a:rPr lang="he-IL" dirty="0"/>
              <a:t>ליווי צמוד יותר של המדריכים</a:t>
            </a:r>
          </a:p>
          <a:p>
            <a:pPr>
              <a:lnSpc>
                <a:spcPct val="120000"/>
              </a:lnSpc>
              <a:buClr>
                <a:schemeClr val="accent1">
                  <a:lumMod val="50000"/>
                </a:schemeClr>
              </a:buClr>
            </a:pPr>
            <a:r>
              <a:rPr lang="he-IL" dirty="0"/>
              <a:t>קשר רציף יותר עם ההורים</a:t>
            </a:r>
          </a:p>
          <a:p>
            <a:pPr>
              <a:lnSpc>
                <a:spcPct val="120000"/>
              </a:lnSpc>
              <a:buClr>
                <a:schemeClr val="accent1">
                  <a:lumMod val="50000"/>
                </a:schemeClr>
              </a:buClr>
            </a:pPr>
            <a:r>
              <a:rPr lang="he-IL" dirty="0"/>
              <a:t>השתתפות בפורום מדריכים הן לשכבות ד'-ו' והן לשכבות הבוגרות</a:t>
            </a:r>
          </a:p>
          <a:p>
            <a:pPr>
              <a:lnSpc>
                <a:spcPct val="120000"/>
              </a:lnSpc>
              <a:buClr>
                <a:schemeClr val="accent1">
                  <a:lumMod val="50000"/>
                </a:schemeClr>
              </a:buClr>
            </a:pPr>
            <a:r>
              <a:rPr lang="he-IL" dirty="0"/>
              <a:t>כוח אדם איכותי ורב יותר בשטח</a:t>
            </a:r>
          </a:p>
          <a:p>
            <a:pPr>
              <a:lnSpc>
                <a:spcPct val="120000"/>
              </a:lnSpc>
              <a:buClr>
                <a:schemeClr val="accent1">
                  <a:lumMod val="50000"/>
                </a:schemeClr>
              </a:buClr>
            </a:pPr>
            <a:r>
              <a:rPr lang="he-IL" dirty="0"/>
              <a:t>חיבור נערים שאינם בתנועה לכלל הנוער</a:t>
            </a:r>
          </a:p>
          <a:p>
            <a:pPr>
              <a:lnSpc>
                <a:spcPct val="120000"/>
              </a:lnSpc>
              <a:buClr>
                <a:schemeClr val="accent1">
                  <a:lumMod val="50000"/>
                </a:schemeClr>
              </a:buClr>
            </a:pPr>
            <a:r>
              <a:rPr lang="he-IL" dirty="0"/>
              <a:t>פעילויות עשירות יותר בחופשים לאורך השנה בכלל ובחופש הגדול בפרט</a:t>
            </a:r>
          </a:p>
          <a:p>
            <a:pPr>
              <a:lnSpc>
                <a:spcPct val="120000"/>
              </a:lnSpc>
              <a:buClr>
                <a:schemeClr val="accent1">
                  <a:lumMod val="50000"/>
                </a:schemeClr>
              </a:buClr>
            </a:pPr>
            <a:r>
              <a:rPr lang="he-IL" dirty="0"/>
              <a:t>הדרכת המדריכים -  פעילויות תוכן והפגה על מנת שיוכלו להמשיך להתפתח ולהיות משמעותיים יותר לילדים. </a:t>
            </a:r>
          </a:p>
          <a:p>
            <a:pPr>
              <a:lnSpc>
                <a:spcPct val="120000"/>
              </a:lnSpc>
              <a:buClr>
                <a:schemeClr val="accent1">
                  <a:lumMod val="50000"/>
                </a:schemeClr>
              </a:buClr>
            </a:pPr>
            <a:r>
              <a:rPr lang="he-IL" b="1" dirty="0"/>
              <a:t>הדרכת רציפה וקבועה שבועית של השכבה הבוגרת (מדריכים ופעילים)</a:t>
            </a:r>
          </a:p>
          <a:p>
            <a:pPr>
              <a:lnSpc>
                <a:spcPct val="120000"/>
              </a:lnSpc>
              <a:buClr>
                <a:schemeClr val="accent1">
                  <a:lumMod val="50000"/>
                </a:schemeClr>
              </a:buClr>
            </a:pPr>
            <a:endParaRPr lang="he-IL" dirty="0"/>
          </a:p>
          <a:p>
            <a:endParaRPr lang="he-IL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73218" y="8353"/>
            <a:ext cx="1170782" cy="1306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72380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רימה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קלאסי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זרימ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6545</TotalTime>
  <Words>1000</Words>
  <Application>Microsoft Office PowerPoint</Application>
  <PresentationFormat>On-screen Show (4:3)</PresentationFormat>
  <Paragraphs>223</Paragraphs>
  <Slides>16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זרימה</vt:lpstr>
      <vt:lpstr> נוער כפר יחזקאל  עם הפנים קדימה...</vt:lpstr>
      <vt:lpstr>נוער כפר יחזקאל  נוער חזק ומוביל  עם "גאוות יחידה" </vt:lpstr>
      <vt:lpstr>      אז מה היה לנו בשנת תשע"ח?  </vt:lpstr>
      <vt:lpstr>         שנת תשע"ח- המשך..</vt:lpstr>
      <vt:lpstr>         שנת תשע"ח- המשך..</vt:lpstr>
      <vt:lpstr>            יעדים שהושגו...</vt:lpstr>
      <vt:lpstr>          ומה בשנים הבאות?</vt:lpstr>
      <vt:lpstr>Slide 8</vt:lpstr>
      <vt:lpstr>  מד"בית נוספת- מה זה איפשר לנו?</vt:lpstr>
      <vt:lpstr>תקציב הנוער תשע"ח – תכנון מול ביצוע </vt:lpstr>
      <vt:lpstr>תקציב קיץ תשע"ח </vt:lpstr>
      <vt:lpstr>תוכנן ולא בוצע (בגלל חור תקציבי):</vt:lpstr>
      <vt:lpstr>ומה בשנת תשע"ט? </vt:lpstr>
      <vt:lpstr>ומה בשנת תשע"ט? </vt:lpstr>
      <vt:lpstr>יעדים ואתגרים לטווח הארוך</vt:lpstr>
      <vt:lpstr>Slide 16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עקרונות בניית תקציב הנוער לשנת תשע"ה</dc:title>
  <dc:creator>SomeUser</dc:creator>
  <cp:lastModifiedBy>Naava</cp:lastModifiedBy>
  <cp:revision>150</cp:revision>
  <dcterms:created xsi:type="dcterms:W3CDTF">2014-09-17T09:50:28Z</dcterms:created>
  <dcterms:modified xsi:type="dcterms:W3CDTF">2018-08-16T18:56:48Z</dcterms:modified>
</cp:coreProperties>
</file>