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0" r:id="rId8"/>
    <p:sldId id="270" r:id="rId9"/>
    <p:sldId id="274" r:id="rId10"/>
    <p:sldId id="272" r:id="rId11"/>
    <p:sldId id="275" r:id="rId12"/>
    <p:sldId id="269" r:id="rId13"/>
    <p:sldId id="263" r:id="rId14"/>
    <p:sldId id="264" r:id="rId15"/>
    <p:sldId id="265" r:id="rId16"/>
    <p:sldId id="266" r:id="rId17"/>
    <p:sldId id="267" r:id="rId18"/>
    <p:sldId id="273" r:id="rId19"/>
    <p:sldId id="276" r:id="rId20"/>
  </p:sldIdLst>
  <p:sldSz cx="12192000" cy="6858000"/>
  <p:notesSz cx="6858000" cy="9144000"/>
  <p:custShowLst>
    <p:custShow name="הצגה מותאמת אישית 1" id="0">
      <p:sldLst>
        <p:sld r:id="rId16"/>
      </p:sldLst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94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21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7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013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6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69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99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625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14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B155726-7007-4ED4-8945-469939597B34}" type="datetimeFigureOut">
              <a:rPr lang="he-IL" smtClean="0"/>
              <a:t>כ"ב/טבת/תשע"ח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6D997E5-2F0B-4BB8-85A1-D45623262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1437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62100" y="2293344"/>
            <a:ext cx="9068586" cy="2590800"/>
          </a:xfrm>
        </p:spPr>
        <p:txBody>
          <a:bodyPr/>
          <a:lstStyle/>
          <a:p>
            <a:r>
              <a:rPr lang="he-IL" dirty="0" smtClean="0"/>
              <a:t>טורבינות רוח בעמק חרוד</a:t>
            </a:r>
            <a:br>
              <a:rPr lang="he-IL" dirty="0" smtClean="0"/>
            </a:br>
            <a:r>
              <a:rPr lang="he-IL" dirty="0" smtClean="0"/>
              <a:t>כנס תושבים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62100" y="4867376"/>
            <a:ext cx="9070848" cy="457201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כפר יחזקאל, ינואר 2018</a:t>
            </a:r>
          </a:p>
        </p:txBody>
      </p:sp>
    </p:spTree>
    <p:extLst>
      <p:ext uri="{BB962C8B-B14F-4D97-AF65-F5344CB8AC3E}">
        <p14:creationId xmlns:p14="http://schemas.microsoft.com/office/powerpoint/2010/main" val="14182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4837"/>
          <a:stretch/>
        </p:blipFill>
        <p:spPr>
          <a:xfrm>
            <a:off x="2340312" y="564204"/>
            <a:ext cx="7747271" cy="57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הכנסה צפויה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69524" y="2014194"/>
            <a:ext cx="10058400" cy="393192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sz="3600" dirty="0" smtClean="0"/>
              <a:t>בכפר יחזקאל כ-50,000 ₪ בשנה לטורבינה (עבור שכירות הקרקע)</a:t>
            </a:r>
            <a:r>
              <a:rPr lang="he-IL" sz="3600" dirty="0"/>
              <a:t> </a:t>
            </a:r>
            <a:r>
              <a:rPr lang="he-IL" sz="3600" dirty="0" smtClean="0"/>
              <a:t>לעומת הגליל העליון, שם הסכומים נעים בין 120,000 ועד 250,000 ₪ לשנה לטורבינה!</a:t>
            </a:r>
          </a:p>
        </p:txBody>
      </p:sp>
    </p:spTree>
    <p:extLst>
      <p:ext uri="{BB962C8B-B14F-4D97-AF65-F5344CB8AC3E}">
        <p14:creationId xmlns:p14="http://schemas.microsoft.com/office/powerpoint/2010/main" val="4647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6840" y="46271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אז מה הבעיה עם טורבינות רוח?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4643" y="1834312"/>
            <a:ext cx="10982793" cy="4146973"/>
          </a:xfrm>
        </p:spPr>
        <p:txBody>
          <a:bodyPr>
            <a:normAutofit lnSpcReduction="10000"/>
          </a:bodyPr>
          <a:lstStyle/>
          <a:p>
            <a:r>
              <a:rPr lang="he-IL" sz="2400" b="1" dirty="0" smtClean="0"/>
              <a:t>חוסר תקינה ורגולציה</a:t>
            </a:r>
            <a:r>
              <a:rPr lang="he-IL" sz="2400" dirty="0" smtClean="0"/>
              <a:t>: מגבלות על ריצוד,  </a:t>
            </a:r>
            <a:r>
              <a:rPr lang="he-IL" sz="2400" dirty="0" err="1" smtClean="0"/>
              <a:t>אינפרהסאונד</a:t>
            </a:r>
            <a:r>
              <a:rPr lang="he-IL" sz="2400" dirty="0" smtClean="0"/>
              <a:t> ומרחק ממבנים. מגבלות רעש לא מתאימות לטורבינות.</a:t>
            </a:r>
          </a:p>
          <a:p>
            <a:r>
              <a:rPr lang="he-IL" sz="2400" b="1" dirty="0"/>
              <a:t>היעדר מדיניות תכנונית</a:t>
            </a:r>
            <a:r>
              <a:rPr lang="he-IL" sz="2400" dirty="0"/>
              <a:t> כוללת ותיאום בין מוסדות </a:t>
            </a:r>
            <a:r>
              <a:rPr lang="he-IL" sz="2400" dirty="0" smtClean="0"/>
              <a:t>התכנון</a:t>
            </a:r>
          </a:p>
          <a:p>
            <a:r>
              <a:rPr lang="he-IL" sz="2400" b="1" dirty="0" smtClean="0"/>
              <a:t>התאמה מוגבלת מאוד </a:t>
            </a:r>
            <a:r>
              <a:rPr lang="he-IL" sz="2400" dirty="0" smtClean="0"/>
              <a:t>של הטכנולוגיה למדינה קטנה וצפופה </a:t>
            </a:r>
          </a:p>
          <a:p>
            <a:r>
              <a:rPr lang="he-IL" sz="2400" b="1" dirty="0" smtClean="0"/>
              <a:t>זיקה לקרקע</a:t>
            </a:r>
            <a:r>
              <a:rPr lang="he-IL" sz="2400" dirty="0" smtClean="0"/>
              <a:t>: היזמים מחויבים להתקשר בהסכמים עם בעלי זיקה, כך שתכניות מקודמות במקומות בהם מצליחים לחתום על הסכמים ולא במקומות בהם נכון לתכנן חוות רוח</a:t>
            </a:r>
          </a:p>
          <a:p>
            <a:r>
              <a:rPr lang="he-IL" sz="2400" b="1" dirty="0" smtClean="0"/>
              <a:t>הסתרת מידע מהציבור</a:t>
            </a:r>
            <a:r>
              <a:rPr lang="he-IL" sz="2400" dirty="0" smtClean="0"/>
              <a:t>: נציגי הציבור לא היו שותפים לדיונים על קידום אנרגיית רוח, </a:t>
            </a:r>
            <a:r>
              <a:rPr lang="he-IL" sz="2400" dirty="0" err="1" smtClean="0"/>
              <a:t>אגש"חים</a:t>
            </a:r>
            <a:r>
              <a:rPr lang="he-IL" sz="2400" dirty="0" smtClean="0"/>
              <a:t> מסתירים הסכמים מחברים, תושבים מגלים על תכניות רק בשלבים מתקדמים</a:t>
            </a:r>
          </a:p>
          <a:p>
            <a:r>
              <a:rPr lang="he-IL" sz="2400" b="1" dirty="0" smtClean="0"/>
              <a:t>פגיעה בהליכי קליטה בישובים</a:t>
            </a:r>
            <a:r>
              <a:rPr lang="he-IL" sz="2400" dirty="0" smtClean="0"/>
              <a:t> (רמת הגולן, יתיר, גליל מערבי), סכסוכים ומתחים בתוך הקהילות ובין קהילות שכנות. </a:t>
            </a:r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16363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אז מה הבעיה עם טורבינות רוח?-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760706"/>
            <a:ext cx="10058400" cy="4494467"/>
          </a:xfrm>
        </p:spPr>
        <p:txBody>
          <a:bodyPr>
            <a:normAutofit/>
          </a:bodyPr>
          <a:lstStyle/>
          <a:p>
            <a:r>
              <a:rPr lang="he-IL" sz="2400" b="1" dirty="0" smtClean="0"/>
              <a:t>קטילת </a:t>
            </a:r>
            <a:r>
              <a:rPr lang="he-IL" sz="2400" b="1" dirty="0"/>
              <a:t>ציפורים </a:t>
            </a:r>
            <a:r>
              <a:rPr lang="he-IL" sz="2400" b="1" dirty="0" smtClean="0"/>
              <a:t>ועטלפים </a:t>
            </a:r>
            <a:r>
              <a:rPr lang="he-IL" sz="2400" dirty="0" smtClean="0"/>
              <a:t>המהווים הדברה ביולוגית טבעית</a:t>
            </a:r>
          </a:p>
          <a:p>
            <a:r>
              <a:rPr lang="he-IL" sz="2400" b="1" dirty="0" smtClean="0"/>
              <a:t>פגיעה </a:t>
            </a:r>
            <a:r>
              <a:rPr lang="he-IL" sz="2400" b="1" dirty="0"/>
              <a:t>סביבתית וחזותית </a:t>
            </a:r>
            <a:r>
              <a:rPr lang="he-IL" sz="2400" b="1" dirty="0" smtClean="0"/>
              <a:t>בנוף</a:t>
            </a:r>
          </a:p>
          <a:p>
            <a:r>
              <a:rPr lang="he-IL" sz="2400" b="1" dirty="0" smtClean="0"/>
              <a:t>פגיעה בערך הבתים</a:t>
            </a:r>
            <a:r>
              <a:rPr lang="he-IL" sz="2400" dirty="0" smtClean="0"/>
              <a:t> – יתכן, לא מבוסס מחקרית</a:t>
            </a:r>
            <a:endParaRPr lang="he-IL" sz="2400" b="1" dirty="0" smtClean="0"/>
          </a:p>
          <a:p>
            <a:r>
              <a:rPr lang="he-IL" sz="2400" b="1" dirty="0"/>
              <a:t>חסימת </a:t>
            </a:r>
            <a:r>
              <a:rPr lang="he-IL" sz="2400" b="1" dirty="0" smtClean="0"/>
              <a:t>נתיבי תעופה</a:t>
            </a:r>
            <a:r>
              <a:rPr lang="he-IL" sz="2400" dirty="0" smtClean="0"/>
              <a:t>: כדורים פורחים, מטוסים קלים (ריסוס), מטוסי כיבוי</a:t>
            </a:r>
          </a:p>
          <a:p>
            <a:r>
              <a:rPr lang="he-IL" sz="2400" b="1" dirty="0"/>
              <a:t>הקמת קווי מתח ותשתיות </a:t>
            </a:r>
            <a:r>
              <a:rPr lang="he-IL" sz="2400" dirty="0"/>
              <a:t>בסמיכות </a:t>
            </a:r>
            <a:r>
              <a:rPr lang="he-IL" sz="2400" dirty="0" smtClean="0"/>
              <a:t>לטורבינות, פריצת דרכים בטבע</a:t>
            </a:r>
          </a:p>
          <a:p>
            <a:r>
              <a:rPr lang="he-IL" sz="2400" dirty="0" smtClean="0"/>
              <a:t>בשל </a:t>
            </a:r>
            <a:r>
              <a:rPr lang="he-IL" sz="2400" b="1" dirty="0" smtClean="0"/>
              <a:t>תנאי הרוח </a:t>
            </a:r>
            <a:r>
              <a:rPr lang="he-IL" sz="2400" dirty="0" smtClean="0"/>
              <a:t>– כושר הייצור בפועל הוא בין חצי לשליש מההספק המותקן</a:t>
            </a:r>
          </a:p>
          <a:p>
            <a:r>
              <a:rPr lang="he-IL" sz="2400" b="1" dirty="0" smtClean="0"/>
              <a:t>תעריף לא הוגן לאנרגיית רוח</a:t>
            </a:r>
            <a:r>
              <a:rPr lang="he-IL" sz="2400" dirty="0" smtClean="0"/>
              <a:t>: כמעט כפול מהתעריף לפוטו </a:t>
            </a:r>
            <a:r>
              <a:rPr lang="he-IL" sz="2400" dirty="0" err="1" smtClean="0"/>
              <a:t>וולטאי</a:t>
            </a:r>
            <a:endParaRPr lang="he-IL" sz="2400" dirty="0" smtClean="0"/>
          </a:p>
          <a:p>
            <a:r>
              <a:rPr lang="he-IL" sz="2400" b="1" dirty="0" smtClean="0"/>
              <a:t>פגיעה בתיירות</a:t>
            </a:r>
            <a:r>
              <a:rPr lang="he-IL" sz="2400" dirty="0" smtClean="0"/>
              <a:t> לרבות הכדורים הפורחים</a:t>
            </a:r>
          </a:p>
          <a:p>
            <a:r>
              <a:rPr lang="he-IL" sz="2400" b="1" dirty="0"/>
              <a:t>תרומה מזערית </a:t>
            </a:r>
            <a:r>
              <a:rPr lang="he-IL" sz="2400" dirty="0"/>
              <a:t>למשק החשמל </a:t>
            </a:r>
            <a:r>
              <a:rPr lang="he-IL" sz="2400" dirty="0" smtClean="0"/>
              <a:t>בישראל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18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ההשפעות על האדם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317" y="2153617"/>
            <a:ext cx="5102615" cy="364153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54" y="2433553"/>
            <a:ext cx="5525123" cy="3081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733" y="6211093"/>
            <a:ext cx="935566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/>
              <a:t>אולונובסקי</a:t>
            </a:r>
            <a:r>
              <a:rPr lang="he-IL" sz="1200" dirty="0" smtClean="0"/>
              <a:t> </a:t>
            </a:r>
            <a:r>
              <a:rPr lang="he-IL" sz="1200" dirty="0"/>
              <a:t>ח., ברקוביץ' ע., ומדר ד., </a:t>
            </a:r>
            <a:r>
              <a:rPr lang="he-IL" sz="1200" b="1" dirty="0"/>
              <a:t>השפעת טורבינות רוח על הבריאות והסביבה</a:t>
            </a:r>
            <a:r>
              <a:rPr lang="he-IL" sz="1200" dirty="0"/>
              <a:t>, </a:t>
            </a:r>
            <a:r>
              <a:rPr lang="en-US" sz="1200" dirty="0" smtClean="0"/>
              <a:t> SPInterface </a:t>
            </a:r>
            <a:r>
              <a:rPr lang="en-US" sz="1200" dirty="0"/>
              <a:t>, </a:t>
            </a:r>
            <a:r>
              <a:rPr lang="he-IL" sz="1200" dirty="0"/>
              <a:t>החברה להגנת הטבע</a:t>
            </a:r>
            <a:r>
              <a:rPr lang="he-IL" sz="1200" dirty="0" smtClean="0"/>
              <a:t>, 2016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5894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80" y="1809055"/>
            <a:ext cx="6650457" cy="182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ההשפעות על הטבע והסביבה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480733" y="6211093"/>
            <a:ext cx="935566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אולונוסבקי ח., ברקוביץ' ע., ומדר ד., </a:t>
            </a:r>
            <a:r>
              <a:rPr lang="he-IL" sz="1200" b="1" dirty="0"/>
              <a:t>השפעת טורבינות רוח על הבריאות </a:t>
            </a:r>
            <a:r>
              <a:rPr lang="he-IL" sz="1200" b="1" dirty="0" smtClean="0"/>
              <a:t>והסביבה</a:t>
            </a:r>
            <a:r>
              <a:rPr lang="he-IL" sz="1200" dirty="0" smtClean="0"/>
              <a:t>, </a:t>
            </a:r>
            <a:r>
              <a:rPr lang="en-US" sz="1200" dirty="0" smtClean="0"/>
              <a:t> </a:t>
            </a:r>
            <a:r>
              <a:rPr lang="en-US" sz="1200" dirty="0" err="1" smtClean="0"/>
              <a:t>SPInterfac</a:t>
            </a:r>
            <a:r>
              <a:rPr lang="he-IL" sz="1200" dirty="0" smtClean="0"/>
              <a:t>, החברה </a:t>
            </a:r>
            <a:r>
              <a:rPr lang="he-IL" sz="1200" dirty="0"/>
              <a:t>להגנת הטבע</a:t>
            </a:r>
            <a:r>
              <a:rPr lang="he-IL" sz="1200" dirty="0" smtClean="0"/>
              <a:t>, 2016</a:t>
            </a:r>
            <a:r>
              <a:rPr lang="en-US" sz="1200" dirty="0" smtClean="0"/>
              <a:t>;</a:t>
            </a:r>
            <a:r>
              <a:rPr lang="he-IL" sz="1200" dirty="0" smtClean="0"/>
              <a:t> </a:t>
            </a:r>
            <a:r>
              <a:rPr lang="he-IL" sz="1200" dirty="0" err="1" smtClean="0"/>
              <a:t>רט"ג</a:t>
            </a:r>
            <a:endParaRPr lang="he-IL" sz="1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4361" t="36943" r="7074"/>
          <a:stretch/>
        </p:blipFill>
        <p:spPr>
          <a:xfrm>
            <a:off x="2954867" y="2568908"/>
            <a:ext cx="7738534" cy="159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/>
          <a:srcRect l="7292" t="6755" r="6666"/>
          <a:stretch/>
        </p:blipFill>
        <p:spPr>
          <a:xfrm>
            <a:off x="2459567" y="3364568"/>
            <a:ext cx="7272866" cy="208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28" y="4067404"/>
            <a:ext cx="7760972" cy="169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84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התנגדות אזורית לטורבינות הרוח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63246" y="2103119"/>
            <a:ext cx="10058400" cy="3931920"/>
          </a:xfrm>
        </p:spPr>
        <p:txBody>
          <a:bodyPr>
            <a:normAutofit/>
          </a:bodyPr>
          <a:lstStyle/>
          <a:p>
            <a:r>
              <a:rPr lang="he-IL" sz="2200" dirty="0" smtClean="0"/>
              <a:t>מועצות אזוריות: מגידו, משגב, תמר, מטה אשר</a:t>
            </a:r>
          </a:p>
          <a:p>
            <a:r>
              <a:rPr lang="he-IL" sz="2200" dirty="0" smtClean="0"/>
              <a:t>מועצות מקומיות: יבנאל, כפר ורדים, כסרא-סמיע, </a:t>
            </a:r>
          </a:p>
          <a:p>
            <a:pPr marL="0" indent="0">
              <a:buNone/>
            </a:pPr>
            <a:r>
              <a:rPr lang="he-IL" sz="2200" dirty="0"/>
              <a:t> </a:t>
            </a:r>
            <a:r>
              <a:rPr lang="he-IL" sz="2200" dirty="0" smtClean="0"/>
              <a:t>  ינוח-ג'ת, דיר אל אסד</a:t>
            </a:r>
          </a:p>
          <a:p>
            <a:r>
              <a:rPr lang="he-IL" sz="2200" dirty="0" smtClean="0"/>
              <a:t>מושב ארבל</a:t>
            </a:r>
          </a:p>
          <a:p>
            <a:r>
              <a:rPr lang="he-IL" sz="2200" dirty="0" smtClean="0"/>
              <a:t>כפר חיטים</a:t>
            </a:r>
          </a:p>
          <a:p>
            <a:r>
              <a:rPr lang="he-IL" sz="2200" dirty="0" smtClean="0"/>
              <a:t>גבעת אבני</a:t>
            </a:r>
          </a:p>
          <a:p>
            <a:r>
              <a:rPr lang="he-IL" sz="2200" dirty="0" smtClean="0"/>
              <a:t>עין דור</a:t>
            </a:r>
          </a:p>
          <a:p>
            <a:r>
              <a:rPr lang="he-IL" sz="2200" dirty="0" smtClean="0"/>
              <a:t>גזית</a:t>
            </a:r>
          </a:p>
          <a:p>
            <a:endParaRPr lang="he-IL" sz="2200" dirty="0" smtClean="0"/>
          </a:p>
          <a:p>
            <a:endParaRPr lang="he-IL" sz="2200" dirty="0" smtClean="0"/>
          </a:p>
          <a:p>
            <a:endParaRPr lang="he-IL" sz="2200" dirty="0"/>
          </a:p>
        </p:txBody>
      </p:sp>
      <p:pic>
        <p:nvPicPr>
          <p:cNvPr id="1028" name="Picture 4" descr="http://www.aroundy.com/_sites/ky/posts/RwRVJf5yTTdiWAMh/kEKvp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3" y="1799191"/>
            <a:ext cx="2792254" cy="40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oundy.com/_sites/ky/posts/RwRVJf5yTTdiWAMh/wqTD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3"/>
          <a:stretch/>
        </p:blipFill>
        <p:spPr bwMode="auto">
          <a:xfrm>
            <a:off x="1263246" y="2118368"/>
            <a:ext cx="2892425" cy="37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oundy.com/_sites/ky/posts/RwRVJf5yTTdiWAMh/QAFY3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b="14646"/>
          <a:stretch/>
        </p:blipFill>
        <p:spPr bwMode="auto">
          <a:xfrm>
            <a:off x="1950751" y="2166838"/>
            <a:ext cx="2897361" cy="38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oundy.com/_sites/ky/posts/RwRVJf5yTTdiWAMh/MdBPK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67" y="2342275"/>
            <a:ext cx="2461843" cy="36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אז איפה אנחנו עומדים?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3200" dirty="0" smtClean="0"/>
              <a:t>מנהל התכנון – הועדה המחוזית צפון.</a:t>
            </a:r>
          </a:p>
          <a:p>
            <a:r>
              <a:rPr lang="he-IL" sz="3200" dirty="0" smtClean="0"/>
              <a:t>מועצה אזורית הגלבוע.</a:t>
            </a:r>
          </a:p>
          <a:p>
            <a:r>
              <a:rPr lang="he-IL" sz="3200" dirty="0" smtClean="0"/>
              <a:t>כנסת ישראל.</a:t>
            </a:r>
          </a:p>
          <a:p>
            <a:r>
              <a:rPr lang="he-IL" sz="3200" dirty="0" smtClean="0"/>
              <a:t>מקרה מירב – מעלה גלבוע – יוצג ע"י אביתר דור.</a:t>
            </a:r>
          </a:p>
          <a:p>
            <a:r>
              <a:rPr lang="he-IL" sz="3200" dirty="0" smtClean="0"/>
              <a:t>פרויקט חסר תקדים בישראל.</a:t>
            </a:r>
          </a:p>
        </p:txBody>
      </p:sp>
    </p:spTree>
    <p:extLst>
      <p:ext uri="{BB962C8B-B14F-4D97-AF65-F5344CB8AC3E}">
        <p14:creationId xmlns:p14="http://schemas.microsoft.com/office/powerpoint/2010/main" val="9411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428585"/>
            <a:ext cx="10058400" cy="1371600"/>
          </a:xfrm>
        </p:spPr>
        <p:txBody>
          <a:bodyPr/>
          <a:lstStyle/>
          <a:p>
            <a:pPr algn="ctr"/>
            <a:r>
              <a:rPr lang="he-IL" dirty="0" smtClean="0"/>
              <a:t>אז מה ניתן לעשות?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704284"/>
            <a:ext cx="10058400" cy="4463051"/>
          </a:xfrm>
        </p:spPr>
        <p:txBody>
          <a:bodyPr>
            <a:noAutofit/>
          </a:bodyPr>
          <a:lstStyle/>
          <a:p>
            <a:r>
              <a:rPr lang="he-IL" sz="2800" dirty="0" smtClean="0"/>
              <a:t>לפנות </a:t>
            </a:r>
            <a:r>
              <a:rPr lang="he-IL" sz="2800" u="sng" dirty="0" smtClean="0"/>
              <a:t>לבעלי הקרקעות</a:t>
            </a:r>
            <a:r>
              <a:rPr lang="he-IL" sz="2800" dirty="0" smtClean="0"/>
              <a:t> בבקשה לבטל את ההסכמים.</a:t>
            </a:r>
          </a:p>
          <a:p>
            <a:r>
              <a:rPr lang="he-IL" sz="2800" dirty="0"/>
              <a:t>לפנות </a:t>
            </a:r>
            <a:r>
              <a:rPr lang="he-IL" sz="2800" u="sng" dirty="0" smtClean="0"/>
              <a:t>למועצה אזורית הגלבוע</a:t>
            </a:r>
            <a:r>
              <a:rPr lang="he-IL" sz="2800" dirty="0" smtClean="0"/>
              <a:t> על מנת:</a:t>
            </a:r>
          </a:p>
          <a:p>
            <a:pPr lvl="1"/>
            <a:r>
              <a:rPr lang="he-IL" sz="2600" dirty="0" smtClean="0"/>
              <a:t>לשלוח מכתבי התנגדות לפרויקט למועצה </a:t>
            </a:r>
            <a:r>
              <a:rPr lang="en-US" sz="2600" dirty="0" smtClean="0"/>
              <a:t>oved@hagilboa.org.il</a:t>
            </a:r>
            <a:endParaRPr lang="he-IL" sz="2600" dirty="0" smtClean="0"/>
          </a:p>
          <a:p>
            <a:pPr lvl="1"/>
            <a:r>
              <a:rPr lang="he-IL" sz="2600" dirty="0" smtClean="0"/>
              <a:t>לוודא שההסכמים עם היזמים אכן שומרים על האינטרסים של תושבי העמק </a:t>
            </a:r>
          </a:p>
          <a:p>
            <a:r>
              <a:rPr lang="he-IL" sz="2800" u="sng" dirty="0" smtClean="0"/>
              <a:t>ועדה מחוזית צפון</a:t>
            </a:r>
            <a:r>
              <a:rPr lang="he-IL" sz="2800" dirty="0" smtClean="0"/>
              <a:t> -אם וכשיופקדו התכניות, ניתן יהיה להגיש התנגדויות במרוכז</a:t>
            </a:r>
          </a:p>
          <a:p>
            <a:r>
              <a:rPr lang="he-IL" sz="2800" dirty="0" smtClean="0"/>
              <a:t>לחתום על העצומה, להצטרף לעמוד הפייסבוק ולשתף את המידע – חפשו </a:t>
            </a:r>
            <a:r>
              <a:rPr lang="he-IL" sz="2800" i="1" dirty="0" smtClean="0"/>
              <a:t>טורבינות רוח – לא הכל ירוק</a:t>
            </a:r>
            <a:endParaRPr lang="he-IL" sz="2800" dirty="0" smtClean="0"/>
          </a:p>
          <a:p>
            <a:pPr marL="0" indent="0">
              <a:buNone/>
            </a:pPr>
            <a:endParaRPr lang="he-IL" sz="3200" dirty="0" smtClean="0"/>
          </a:p>
        </p:txBody>
      </p:sp>
    </p:spTree>
    <p:extLst>
      <p:ext uri="{BB962C8B-B14F-4D97-AF65-F5344CB8AC3E}">
        <p14:creationId xmlns:p14="http://schemas.microsoft.com/office/powerpoint/2010/main" val="21223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799" y="421198"/>
            <a:ext cx="10058400" cy="1371600"/>
          </a:xfrm>
        </p:spPr>
        <p:txBody>
          <a:bodyPr/>
          <a:lstStyle/>
          <a:p>
            <a:pPr algn="ctr"/>
            <a:r>
              <a:rPr lang="he-IL" dirty="0" smtClean="0"/>
              <a:t>תודה על ההקשבה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55" y="1666339"/>
            <a:ext cx="7169285" cy="403272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004447" y="5948624"/>
            <a:ext cx="618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צולם ע"י פקח </a:t>
            </a:r>
            <a:r>
              <a:rPr lang="he-IL" dirty="0" err="1" smtClean="0"/>
              <a:t>רט"ג</a:t>
            </a:r>
            <a:r>
              <a:rPr lang="he-IL" dirty="0" smtClean="0"/>
              <a:t> לפני מספר שבועות ליד טורבינה במעלה גלבוע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31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חוות טורבינות הרוח בעמק חרוד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93800" y="2101743"/>
            <a:ext cx="9804400" cy="3695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dirty="0" smtClean="0"/>
              <a:t>בתחומי המועצה מדובר ב-22 טורבינות רוח המתפרסות על 5 חוות בבעלות:</a:t>
            </a:r>
          </a:p>
          <a:p>
            <a:pPr lvl="1"/>
            <a:r>
              <a:rPr lang="he-IL" sz="2800" dirty="0" smtClean="0"/>
              <a:t>כפר יחזקאל – 6 טורבינות</a:t>
            </a:r>
          </a:p>
          <a:p>
            <a:pPr lvl="1"/>
            <a:r>
              <a:rPr lang="he-IL" sz="2800" dirty="0" smtClean="0"/>
              <a:t>גבע – 5 טורבינות</a:t>
            </a:r>
          </a:p>
          <a:p>
            <a:pPr lvl="1"/>
            <a:r>
              <a:rPr lang="he-IL" sz="2800" dirty="0" smtClean="0"/>
              <a:t>עין חרוד איחוד – 5 </a:t>
            </a:r>
            <a:r>
              <a:rPr lang="he-IL" sz="2800" dirty="0"/>
              <a:t>טורבינות</a:t>
            </a:r>
            <a:endParaRPr lang="he-IL" sz="2800" dirty="0" smtClean="0"/>
          </a:p>
          <a:p>
            <a:pPr lvl="1"/>
            <a:r>
              <a:rPr lang="he-IL" sz="2800" dirty="0" smtClean="0"/>
              <a:t>חפציבה – 3 טורבינות </a:t>
            </a:r>
          </a:p>
          <a:p>
            <a:pPr lvl="1"/>
            <a:r>
              <a:rPr lang="he-IL" sz="2800" dirty="0" smtClean="0"/>
              <a:t>בית אלפא – 3 </a:t>
            </a:r>
            <a:r>
              <a:rPr lang="he-IL" sz="2800" dirty="0"/>
              <a:t>טורבינות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4833" y="4568158"/>
            <a:ext cx="40758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/>
            <a:r>
              <a:rPr lang="he-IL" sz="2800" dirty="0"/>
              <a:t>(הכמות צומצמה </a:t>
            </a:r>
            <a:r>
              <a:rPr lang="he-IL" sz="2800" dirty="0" smtClean="0"/>
              <a:t>בשל התנגדות </a:t>
            </a:r>
            <a:r>
              <a:rPr lang="he-IL" sz="2800" dirty="0"/>
              <a:t>משהב"ט)</a:t>
            </a:r>
          </a:p>
        </p:txBody>
      </p:sp>
      <p:sp>
        <p:nvSpPr>
          <p:cNvPr id="6" name="חץ ימינה 5"/>
          <p:cNvSpPr/>
          <p:nvPr/>
        </p:nvSpPr>
        <p:spPr>
          <a:xfrm>
            <a:off x="6284067" y="4743655"/>
            <a:ext cx="768484" cy="6031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54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40" y="614115"/>
            <a:ext cx="8151779" cy="55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8" y="503628"/>
            <a:ext cx="8466096" cy="5922570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9160934" y="503628"/>
            <a:ext cx="2311400" cy="3031939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he-IL" dirty="0" smtClean="0"/>
              <a:t>עמק חרוד המערבי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1468877" y="875489"/>
            <a:ext cx="904672" cy="243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סולם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704307" y="753892"/>
            <a:ext cx="904672" cy="243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נעורה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548663" y="5870641"/>
            <a:ext cx="758757" cy="243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עח"א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790479" y="5870641"/>
            <a:ext cx="688142" cy="243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גבע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305455" y="5744179"/>
            <a:ext cx="1316582" cy="243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כפר יחזקאל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18750"/>
          <a:stretch/>
        </p:blipFill>
        <p:spPr>
          <a:xfrm>
            <a:off x="1566153" y="1389811"/>
            <a:ext cx="9192638" cy="4821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4801" y="6211093"/>
            <a:ext cx="5181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הנתונים ממצגת </a:t>
            </a:r>
            <a:r>
              <a:rPr lang="he-IL" sz="1200" dirty="0" err="1" smtClean="0"/>
              <a:t>ליגם</a:t>
            </a:r>
            <a:r>
              <a:rPr lang="he-IL" sz="1200" dirty="0" smtClean="0"/>
              <a:t> – </a:t>
            </a:r>
            <a:r>
              <a:rPr lang="he-IL" sz="1200" dirty="0" err="1" smtClean="0"/>
              <a:t>אורבניקס</a:t>
            </a:r>
            <a:r>
              <a:rPr lang="he-IL" sz="1200" dirty="0" smtClean="0"/>
              <a:t> ממפגש מליאה במוא"ז הגלבוע 5.17</a:t>
            </a:r>
            <a:endParaRPr lang="he-IL" sz="1200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230722" y="681175"/>
            <a:ext cx="7833698" cy="1390816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he-IL" dirty="0" smtClean="0"/>
              <a:t>התוכניות והמרחקים מהישובים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 rot="3807545">
            <a:off x="6595354" y="4346299"/>
            <a:ext cx="2431915" cy="37161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אושרו להפקדה בתנאים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מאפייני הטורבינה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567" y="520171"/>
            <a:ext cx="4980302" cy="569092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54" y="3951411"/>
            <a:ext cx="7943767" cy="1888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801" y="6211093"/>
            <a:ext cx="5181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הנתונים ממסמך נופי סביבתי ראשוני – טורבינות רוח – כפר יחזקאל  מאי 2015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3895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067" y="4817867"/>
            <a:ext cx="8703733" cy="130620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" y="950967"/>
            <a:ext cx="8500534" cy="3779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801" y="6211093"/>
            <a:ext cx="5181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הנתונים ממסמך נופי סביבתי ראשוני – טורבינות רוח – כפר יחזקאל  מאי 2015</a:t>
            </a:r>
            <a:endParaRPr lang="he-IL" sz="1200" dirty="0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447800" y="481727"/>
            <a:ext cx="10058400" cy="1371600"/>
          </a:xfrm>
        </p:spPr>
        <p:txBody>
          <a:bodyPr/>
          <a:lstStyle/>
          <a:p>
            <a:pPr algn="r"/>
            <a:r>
              <a:rPr lang="he-IL" dirty="0" smtClean="0"/>
              <a:t>נצפות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23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7072" y="321581"/>
            <a:ext cx="10058400" cy="1371600"/>
          </a:xfrm>
        </p:spPr>
        <p:txBody>
          <a:bodyPr/>
          <a:lstStyle/>
          <a:p>
            <a:pPr algn="ctr"/>
            <a:r>
              <a:rPr lang="he-IL" dirty="0" smtClean="0"/>
              <a:t>הדמיה של טורבינת רוח</a:t>
            </a:r>
            <a:endParaRPr lang="he-IL" dirty="0"/>
          </a:p>
        </p:txBody>
      </p:sp>
      <p:pic>
        <p:nvPicPr>
          <p:cNvPr id="1026" name="Picture 2" descr="http://www.aroundy.com/_sites/ky/posts/ahagiKS0IWS6qP9J/GFwMj9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r="19283" b="32269"/>
          <a:stretch/>
        </p:blipFill>
        <p:spPr bwMode="auto">
          <a:xfrm>
            <a:off x="1887570" y="1297147"/>
            <a:ext cx="8397403" cy="41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7362" y="5398851"/>
            <a:ext cx="80155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הדמיה </a:t>
            </a:r>
            <a:r>
              <a:rPr lang="he-IL" sz="2000" dirty="0"/>
              <a:t>של טורבינת רוח בגובה 150 מטר המתוכננת </a:t>
            </a:r>
            <a:r>
              <a:rPr lang="he-IL" sz="2000" dirty="0" smtClean="0"/>
              <a:t>להבנות, </a:t>
            </a:r>
            <a:r>
              <a:rPr lang="he-IL" sz="2000" dirty="0"/>
              <a:t>לצד טורבינות רוח קיימות בגובה 30 </a:t>
            </a:r>
            <a:r>
              <a:rPr lang="he-IL" sz="2000" dirty="0" smtClean="0"/>
              <a:t>מטר, </a:t>
            </a:r>
            <a:r>
              <a:rPr lang="he-IL" sz="2000" dirty="0"/>
              <a:t>ברכס עסניה ליד אלוני הבשן ברמת הגולן.</a:t>
            </a:r>
          </a:p>
        </p:txBody>
      </p:sp>
    </p:spTree>
    <p:extLst>
      <p:ext uri="{BB962C8B-B14F-4D97-AF65-F5344CB8AC3E}">
        <p14:creationId xmlns:p14="http://schemas.microsoft.com/office/powerpoint/2010/main" val="42855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תוצאת תמונה עבור ‪germany wind turbine distance from homes‬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60" y="457200"/>
            <a:ext cx="7490298" cy="592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6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סבון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TM03457510[[fn=סבון]]</Template>
  <TotalTime>1092</TotalTime>
  <Words>585</Words>
  <Application>Microsoft Office PowerPoint</Application>
  <PresentationFormat>מסך רחב</PresentationFormat>
  <Paragraphs>73</Paragraphs>
  <Slides>19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  <vt:variant>
        <vt:lpstr>הצגות מותאמות אישית</vt:lpstr>
      </vt:variant>
      <vt:variant>
        <vt:i4>1</vt:i4>
      </vt:variant>
    </vt:vector>
  </HeadingPairs>
  <TitlesOfParts>
    <vt:vector size="24" baseType="lpstr">
      <vt:lpstr>Arial</vt:lpstr>
      <vt:lpstr>Century Gothic</vt:lpstr>
      <vt:lpstr>Gisha</vt:lpstr>
      <vt:lpstr>סבון</vt:lpstr>
      <vt:lpstr>טורבינות רוח בעמק חרוד כנס תושבים</vt:lpstr>
      <vt:lpstr>חוות טורבינות הרוח בעמק חרוד</vt:lpstr>
      <vt:lpstr>מצגת של PowerPoint</vt:lpstr>
      <vt:lpstr>מצגת של PowerPoint</vt:lpstr>
      <vt:lpstr>מצגת של PowerPoint</vt:lpstr>
      <vt:lpstr>מאפייני הטורבינה</vt:lpstr>
      <vt:lpstr>נצפות</vt:lpstr>
      <vt:lpstr>הדמיה של טורבינת רוח</vt:lpstr>
      <vt:lpstr>מצגת של PowerPoint</vt:lpstr>
      <vt:lpstr>מצגת של PowerPoint</vt:lpstr>
      <vt:lpstr>הכנסה צפויה</vt:lpstr>
      <vt:lpstr>אז מה הבעיה עם טורבינות רוח? </vt:lpstr>
      <vt:lpstr>אז מה הבעיה עם טורבינות רוח?- המשך</vt:lpstr>
      <vt:lpstr>ההשפעות על האדם</vt:lpstr>
      <vt:lpstr>ההשפעות על הטבע והסביבה</vt:lpstr>
      <vt:lpstr>התנגדות אזורית לטורבינות הרוח</vt:lpstr>
      <vt:lpstr>אז איפה אנחנו עומדים?</vt:lpstr>
      <vt:lpstr>אז מה ניתן לעשות?</vt:lpstr>
      <vt:lpstr>תודה על ההקשבה</vt:lpstr>
      <vt:lpstr>הצגה מותאמת אישית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כנס תושבים בנושא  טורבינות הרוח</dc:title>
  <dc:creator>Liran Weinstein</dc:creator>
  <cp:lastModifiedBy>Liran Weinstein</cp:lastModifiedBy>
  <cp:revision>49</cp:revision>
  <dcterms:created xsi:type="dcterms:W3CDTF">2017-10-29T10:51:28Z</dcterms:created>
  <dcterms:modified xsi:type="dcterms:W3CDTF">2018-01-09T12:13:32Z</dcterms:modified>
</cp:coreProperties>
</file>