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718" r:id="rId1"/>
  </p:sldMasterIdLst>
  <p:notesMasterIdLst>
    <p:notesMasterId r:id="rId10"/>
  </p:notesMasterIdLst>
  <p:handoutMasterIdLst>
    <p:handoutMasterId r:id="rId11"/>
  </p:handoutMasterIdLst>
  <p:sldIdLst>
    <p:sldId id="261" r:id="rId2"/>
    <p:sldId id="265" r:id="rId3"/>
    <p:sldId id="268" r:id="rId4"/>
    <p:sldId id="269" r:id="rId5"/>
    <p:sldId id="270" r:id="rId6"/>
    <p:sldId id="271" r:id="rId7"/>
    <p:sldId id="272" r:id="rId8"/>
    <p:sldId id="267" r:id="rId9"/>
  </p:sldIdLst>
  <p:sldSz cx="9144000" cy="6858000" type="screen4x3"/>
  <p:notesSz cx="6788150" cy="9923463"/>
  <p:defaultTextStyle>
    <a:defPPr>
      <a:defRPr lang="he-IL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user" initials="u" lastIdx="6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76092"/>
    <a:srgbClr val="009641"/>
    <a:srgbClr val="F8A339"/>
    <a:srgbClr val="F66014"/>
    <a:srgbClr val="92D050"/>
    <a:srgbClr val="558ED5"/>
    <a:srgbClr val="E4EDF8"/>
    <a:srgbClr val="8EB4E3"/>
    <a:srgbClr val="C3D69B"/>
    <a:srgbClr val="E9542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סגנון ביניים 2 - הדגשה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E8B1032C-EA38-4F05-BA0D-38AFFFC7BED3}" styleName="סגנון בהיר 3 - הדגשה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9DCAF9ED-07DC-4A11-8D7F-57B35C25682E}" styleName="סגנון ביניים 1 - הדגשה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8A107856-5554-42FB-B03E-39F5DBC370BA}" styleName="סגנון ביניים 4 - הדגשה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5DA37D80-6434-44D0-A028-1B22A696006F}" styleName="סגנון בהיר 3 - הדגשה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5007" autoAdjust="0"/>
    <p:restoredTop sz="94660"/>
  </p:normalViewPr>
  <p:slideViewPr>
    <p:cSldViewPr>
      <p:cViewPr>
        <p:scale>
          <a:sx n="80" d="100"/>
          <a:sy n="80" d="100"/>
        </p:scale>
        <p:origin x="-1110" y="-3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160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עליונה 1"/>
          <p:cNvSpPr>
            <a:spLocks noGrp="1"/>
          </p:cNvSpPr>
          <p:nvPr>
            <p:ph type="hdr" sz="quarter"/>
          </p:nvPr>
        </p:nvSpPr>
        <p:spPr>
          <a:xfrm>
            <a:off x="3846619" y="1"/>
            <a:ext cx="2941532" cy="496173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he-IL"/>
          </a:p>
        </p:txBody>
      </p:sp>
      <p:sp>
        <p:nvSpPr>
          <p:cNvPr id="3" name="מציין מיקום של תאריך 2"/>
          <p:cNvSpPr>
            <a:spLocks noGrp="1"/>
          </p:cNvSpPr>
          <p:nvPr>
            <p:ph type="dt" sz="quarter" idx="1"/>
          </p:nvPr>
        </p:nvSpPr>
        <p:spPr>
          <a:xfrm>
            <a:off x="1572" y="1"/>
            <a:ext cx="2941532" cy="496173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2487559C-B302-4B18-B697-55F9E668D761}" type="datetimeFigureOut">
              <a:rPr lang="he-IL" smtClean="0"/>
              <a:pPr/>
              <a:t>כ"ב/שבט/תשע"ט</a:t>
            </a:fld>
            <a:endParaRPr lang="he-IL"/>
          </a:p>
        </p:txBody>
      </p:sp>
      <p:sp>
        <p:nvSpPr>
          <p:cNvPr id="4" name="מציין מיקום של כותרת תחתונה 3"/>
          <p:cNvSpPr>
            <a:spLocks noGrp="1"/>
          </p:cNvSpPr>
          <p:nvPr>
            <p:ph type="ftr" sz="quarter" idx="2"/>
          </p:nvPr>
        </p:nvSpPr>
        <p:spPr>
          <a:xfrm>
            <a:off x="3846619" y="9425569"/>
            <a:ext cx="2941532" cy="496173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he-IL"/>
          </a:p>
        </p:txBody>
      </p:sp>
      <p:sp>
        <p:nvSpPr>
          <p:cNvPr id="5" name="מציין מיקום של מספר שקופית 4"/>
          <p:cNvSpPr>
            <a:spLocks noGrp="1"/>
          </p:cNvSpPr>
          <p:nvPr>
            <p:ph type="sldNum" sz="quarter" idx="3"/>
          </p:nvPr>
        </p:nvSpPr>
        <p:spPr>
          <a:xfrm>
            <a:off x="1572" y="9425569"/>
            <a:ext cx="2941532" cy="496173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01C40DC6-9920-4F71-A476-B904EF76B003}" type="slidenum">
              <a:rPr lang="he-IL" smtClean="0"/>
              <a:pPr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67329484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3846619" y="1"/>
            <a:ext cx="2941532" cy="496173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he-IL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1572" y="1"/>
            <a:ext cx="2941532" cy="496173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DCA26CCC-6ED7-47AA-B111-7273A0AFB841}" type="datetimeFigureOut">
              <a:rPr lang="he-IL" smtClean="0"/>
              <a:pPr/>
              <a:t>כ"ב/שבט/תשע"ט</a:t>
            </a:fld>
            <a:endParaRPr lang="he-IL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4400" y="744538"/>
            <a:ext cx="4959350" cy="3721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he-IL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8815" y="4713645"/>
            <a:ext cx="5430520" cy="4465559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e-I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3846619" y="9425569"/>
            <a:ext cx="2941532" cy="496173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he-I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1572" y="9425569"/>
            <a:ext cx="2941532" cy="496173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CCDAE300-BB40-4434-B1D1-5C530CDE9922}" type="slidenum">
              <a:rPr lang="he-IL" smtClean="0"/>
              <a:pPr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9481275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jpe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רי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קבוצה 4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9144000" cy="6858004"/>
          </a:xfrm>
        </p:grpSpPr>
        <p:pic>
          <p:nvPicPr>
            <p:cNvPr id="3" name="Picture 2"/>
            <p:cNvPicPr/>
            <p:nvPr/>
          </p:nvPicPr>
          <p:blipFill>
            <a:blip r:embed="rId2" cstate="print">
              <a:lum bright="7000"/>
            </a:blip>
            <a:srcRect l="78983" t="39090"/>
            <a:stretch>
              <a:fillRect/>
            </a:stretch>
          </p:blipFill>
          <p:spPr bwMode="auto">
            <a:xfrm rot="5400000">
              <a:off x="1142998" y="-1142998"/>
              <a:ext cx="6858004" cy="9144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softEdge rad="127000"/>
            </a:effectLst>
          </p:spPr>
        </p:pic>
        <p:pic>
          <p:nvPicPr>
            <p:cNvPr id="4" name="Picture 4" descr="q:\docs\מצגות\לוגוים\Clalit_New_Logo-01-01.jpg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DFDFD"/>
                </a:clrFrom>
                <a:clrTo>
                  <a:srgbClr val="FDFDFD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6741618" y="6021288"/>
              <a:ext cx="2402382" cy="8367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" name="Picture 8" descr="q:\docs\judy\לוגויים\מחוייבים.jpg"/>
            <p:cNvPicPr>
              <a:picLocks noChangeAspect="1" noChangeArrowheads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78561" y="98499"/>
              <a:ext cx="1829143" cy="102624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6" name="מציין מיקום של תאריך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E7E6606-5643-4FAA-9612-5DB59C67E70D}" type="datetimeFigureOut">
              <a:rPr lang="he-IL" smtClean="0"/>
              <a:pPr/>
              <a:t>כ"ב/שבט/תשע"ט</a:t>
            </a:fld>
            <a:endParaRPr lang="he-IL"/>
          </a:p>
        </p:txBody>
      </p:sp>
      <p:sp>
        <p:nvSpPr>
          <p:cNvPr id="7" name="מציין מיקום של כותרת תחתונה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he-IL"/>
          </a:p>
        </p:txBody>
      </p:sp>
      <p:sp>
        <p:nvSpPr>
          <p:cNvPr id="8" name="מציין מיקום של מספר שקופית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C27D974-9D1D-4D1E-9A3E-AE47B2FA3EEE}" type="slidenum">
              <a:rPr lang="he-IL" smtClean="0"/>
              <a:pPr/>
              <a:t>‹#›</a:t>
            </a:fld>
            <a:endParaRPr lang="he-IL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רי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6ACE04D-7900-4581-A9A2-CBA3D8FC336E}" type="datetimeFigureOut">
              <a:rPr lang="he-IL" smtClean="0"/>
              <a:pPr/>
              <a:t>כ"ב/שבט/תשע"ט</a:t>
            </a:fld>
            <a:endParaRPr lang="he-IL"/>
          </a:p>
        </p:txBody>
      </p:sp>
      <p:sp>
        <p:nvSpPr>
          <p:cNvPr id="3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he-IL"/>
          </a:p>
        </p:txBody>
      </p:sp>
      <p:sp>
        <p:nvSpPr>
          <p:cNvPr id="4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C27D974-9D1D-4D1E-9A3E-AE47B2FA3EEE}" type="slidenum">
              <a:rPr lang="he-IL" smtClean="0"/>
              <a:pPr/>
              <a:t>‹#›</a:t>
            </a:fld>
            <a:endParaRPr lang="he-IL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 dirty="0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 dirty="0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ACE04D-7900-4581-A9A2-CBA3D8FC336E}" type="datetimeFigureOut">
              <a:rPr lang="he-IL" smtClean="0"/>
              <a:pPr/>
              <a:t>כ"ב/שבט/תשע"ט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27D974-9D1D-4D1E-9A3E-AE47B2FA3EEE}" type="slidenum">
              <a:rPr lang="he-IL" smtClean="0"/>
              <a:pPr/>
              <a:t>‹#›</a:t>
            </a:fld>
            <a:endParaRPr lang="he-IL"/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14" b="3309"/>
          <a:stretch/>
        </p:blipFill>
        <p:spPr bwMode="auto">
          <a:xfrm>
            <a:off x="-36512" y="-1"/>
            <a:ext cx="9180512" cy="6858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7533115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שקופית כותר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כותרת משנה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e-IL" smtClean="0"/>
              <a:t>לחץ כדי לערוך סגנון כותרת משנה של תבנית בסיס</a:t>
            </a:r>
            <a:endParaRPr lang="he-IL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AAC86D-B069-4E70-A34E-32B325B97C38}" type="datetimeFigureOut">
              <a:rPr lang="he-IL" smtClean="0"/>
              <a:pPr/>
              <a:t>כ"ב/שבט/תשע"ט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27D974-9D1D-4D1E-9A3E-AE47B2FA3EEE}" type="slidenum">
              <a:rPr lang="he-IL" smtClean="0"/>
              <a:pPr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4376851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3568" y="0"/>
            <a:ext cx="8257964" cy="764704"/>
          </a:xfrm>
        </p:spPr>
        <p:txBody>
          <a:bodyPr/>
          <a:lstStyle>
            <a:lvl1pPr algn="r">
              <a:defRPr b="1">
                <a:solidFill>
                  <a:srgbClr val="002060"/>
                </a:solidFill>
                <a:cs typeface="+mn-cs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he-I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4860" y="1700808"/>
            <a:ext cx="8819628" cy="4425355"/>
          </a:xfrm>
        </p:spPr>
        <p:txBody>
          <a:bodyPr/>
          <a:lstStyle>
            <a:lvl1pPr>
              <a:defRPr>
                <a:cs typeface="+mn-cs"/>
              </a:defRPr>
            </a:lvl1pPr>
            <a:lvl2pPr>
              <a:defRPr>
                <a:cs typeface="+mn-cs"/>
              </a:defRPr>
            </a:lvl2pPr>
            <a:lvl3pPr>
              <a:defRPr>
                <a:cs typeface="+mn-cs"/>
              </a:defRPr>
            </a:lvl3pPr>
            <a:lvl4pPr>
              <a:defRPr>
                <a:cs typeface="+mn-cs"/>
              </a:defRPr>
            </a:lvl4pPr>
            <a:lvl5pPr>
              <a:defRPr>
                <a:cs typeface="+mn-cs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e-IL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ACE04D-7900-4581-A9A2-CBA3D8FC336E}" type="datetimeFigureOut">
              <a:rPr lang="he-IL" smtClean="0"/>
              <a:pPr/>
              <a:t>כ"ב/שבט/תשע"ט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52401" y="6160219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 b="1"/>
            </a:lvl1pPr>
          </a:lstStyle>
          <a:p>
            <a:fld id="{47F53CED-ADA6-467B-B07A-38433B380949}" type="slidenum">
              <a:rPr lang="he-IL" smtClean="0"/>
              <a:pPr/>
              <a:t>‹#›</a:t>
            </a:fld>
            <a:endParaRPr lang="he-IL"/>
          </a:p>
        </p:txBody>
      </p:sp>
      <p:pic>
        <p:nvPicPr>
          <p:cNvPr id="17" name="Picture 2" descr="\\clalit\dfs$\USERS\SigalDr\מצגות\רקעים\Clalit_New_Logo-01-01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689"/>
          <a:stretch/>
        </p:blipFill>
        <p:spPr bwMode="auto">
          <a:xfrm>
            <a:off x="7092280" y="6237312"/>
            <a:ext cx="2031017" cy="5893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מציין מיקום טקסט 7"/>
          <p:cNvSpPr>
            <a:spLocks noGrp="1"/>
          </p:cNvSpPr>
          <p:nvPr>
            <p:ph type="body" sz="quarter" idx="13"/>
          </p:nvPr>
        </p:nvSpPr>
        <p:spPr>
          <a:xfrm>
            <a:off x="1763713" y="1484313"/>
            <a:ext cx="5832475" cy="1081087"/>
          </a:xfrm>
        </p:spPr>
        <p:txBody>
          <a:bodyPr/>
          <a:lstStyle>
            <a:lvl1pPr>
              <a:defRPr sz="2400"/>
            </a:lvl1pPr>
          </a:lstStyle>
          <a:p>
            <a:pPr lvl="0"/>
            <a:r>
              <a:rPr lang="he-IL" dirty="0" smtClean="0"/>
              <a:t>לחץ כדי לערוך סגנונות טקסט של תבנית בסיס</a:t>
            </a:r>
          </a:p>
          <a:p>
            <a:pPr lvl="1"/>
            <a:r>
              <a:rPr lang="he-IL" dirty="0" smtClean="0"/>
              <a:t>רמה שנייה</a:t>
            </a:r>
          </a:p>
          <a:p>
            <a:pPr lvl="2"/>
            <a:r>
              <a:rPr lang="he-IL" dirty="0" smtClean="0"/>
              <a:t>רמה שלישית</a:t>
            </a:r>
          </a:p>
          <a:p>
            <a:pPr lvl="3"/>
            <a:r>
              <a:rPr lang="he-IL" dirty="0" smtClean="0"/>
              <a:t>רמה רביעית</a:t>
            </a:r>
          </a:p>
          <a:p>
            <a:pPr lvl="4"/>
            <a:r>
              <a:rPr lang="he-IL" dirty="0" smtClean="0"/>
              <a:t>רמה חמישית</a:t>
            </a:r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283722034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3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מציין מיקום של כותרת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he-IL" smtClean="0"/>
              <a:t>לחץ כדי לערוך סגנון כותרת של תבנית בסיס</a:t>
            </a:r>
          </a:p>
        </p:txBody>
      </p:sp>
      <p:sp>
        <p:nvSpPr>
          <p:cNvPr id="1027" name="מציין מיקום טקסט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fld id="{E6ACE04D-7900-4581-A9A2-CBA3D8FC336E}" type="datetimeFigureOut">
              <a:rPr lang="he-IL" smtClean="0"/>
              <a:pPr/>
              <a:t>כ"ב/שבט/תשע"ט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fld id="{CC27D974-9D1D-4D1E-9A3E-AE47B2FA3EEE}" type="slidenum">
              <a:rPr lang="he-IL" smtClean="0"/>
              <a:pPr/>
              <a:t>‹#›</a:t>
            </a:fld>
            <a:endParaRPr lang="he-IL"/>
          </a:p>
        </p:txBody>
      </p:sp>
      <p:grpSp>
        <p:nvGrpSpPr>
          <p:cNvPr id="1031" name="קבוצה 6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9144000" cy="6858004"/>
          </a:xfrm>
        </p:grpSpPr>
        <p:pic>
          <p:nvPicPr>
            <p:cNvPr id="8" name="Picture 2"/>
            <p:cNvPicPr/>
            <p:nvPr/>
          </p:nvPicPr>
          <p:blipFill>
            <a:blip r:embed="rId7" cstate="print">
              <a:lum bright="7000"/>
            </a:blip>
            <a:srcRect l="78983" t="39090"/>
            <a:stretch>
              <a:fillRect/>
            </a:stretch>
          </p:blipFill>
          <p:spPr bwMode="auto">
            <a:xfrm rot="5400000">
              <a:off x="1142998" y="-1142998"/>
              <a:ext cx="6858004" cy="9144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softEdge rad="127000"/>
            </a:effectLst>
          </p:spPr>
        </p:pic>
        <p:pic>
          <p:nvPicPr>
            <p:cNvPr id="1033" name="Picture 4" descr="q:\docs\מצגות\לוגוים\Clalit_New_Logo-01-01.jpg"/>
            <p:cNvPicPr>
              <a:picLocks noChangeAspect="1" noChangeArrowheads="1"/>
            </p:cNvPicPr>
            <p:nvPr/>
          </p:nvPicPr>
          <p:blipFill>
            <a:blip r:embed="rId8" cstate="print">
              <a:clrChange>
                <a:clrFrom>
                  <a:srgbClr val="FDFDFD"/>
                </a:clrFrom>
                <a:clrTo>
                  <a:srgbClr val="FDFDFD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6741618" y="6021288"/>
              <a:ext cx="2402382" cy="8367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34" name="Picture 8" descr="q:\docs\judy\לוגויים\מחוייבים.jpg"/>
            <p:cNvPicPr>
              <a:picLocks noChangeAspect="1" noChangeArrowheads="1"/>
            </p:cNvPicPr>
            <p:nvPr/>
          </p:nvPicPr>
          <p:blipFill>
            <a:blip r:embed="rId9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78561" y="98499"/>
              <a:ext cx="1829143" cy="102624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9" r:id="rId1"/>
    <p:sldLayoutId id="2147483720" r:id="rId2"/>
    <p:sldLayoutId id="2147483721" r:id="rId3"/>
    <p:sldLayoutId id="2147483722" r:id="rId4"/>
    <p:sldLayoutId id="2147483667" r:id="rId5"/>
  </p:sldLayoutIdLst>
  <p:transition/>
  <p:txStyles>
    <p:titleStyle>
      <a:lvl1pPr algn="ctr" rtl="1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1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Times New Roman" pitchFamily="18" charset="0"/>
        </a:defRPr>
      </a:lvl2pPr>
      <a:lvl3pPr algn="ctr" rtl="1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Times New Roman" pitchFamily="18" charset="0"/>
        </a:defRPr>
      </a:lvl3pPr>
      <a:lvl4pPr algn="ctr" rtl="1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Times New Roman" pitchFamily="18" charset="0"/>
        </a:defRPr>
      </a:lvl4pPr>
      <a:lvl5pPr algn="ctr" rtl="1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Times New Roman" pitchFamily="18" charset="0"/>
        </a:defRPr>
      </a:lvl5pPr>
      <a:lvl6pPr marL="457200" algn="ctr" rtl="1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Times New Roman" pitchFamily="18" charset="0"/>
        </a:defRPr>
      </a:lvl6pPr>
      <a:lvl7pPr marL="914400" algn="ctr" rtl="1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Times New Roman" pitchFamily="18" charset="0"/>
        </a:defRPr>
      </a:lvl7pPr>
      <a:lvl8pPr marL="1371600" algn="ctr" rtl="1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Times New Roman" pitchFamily="18" charset="0"/>
        </a:defRPr>
      </a:lvl8pPr>
      <a:lvl9pPr marL="1828800" algn="ctr" rtl="1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Times New Roman" pitchFamily="18" charset="0"/>
        </a:defRPr>
      </a:lvl9pPr>
    </p:titleStyle>
    <p:bodyStyle>
      <a:lvl1pPr marL="342900" indent="-342900" algn="r" rtl="1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rtl="1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rtl="1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rtl="1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rtl="1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e-IL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כותרת 1"/>
          <p:cNvSpPr txBox="1">
            <a:spLocks/>
          </p:cNvSpPr>
          <p:nvPr/>
        </p:nvSpPr>
        <p:spPr bwMode="auto">
          <a:xfrm>
            <a:off x="685800" y="1700808"/>
            <a:ext cx="7772400" cy="18722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1" eaLnBrk="1" fontAlgn="base" hangingPunct="1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1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cs typeface="Times New Roman" pitchFamily="18" charset="0"/>
              </a:defRPr>
            </a:lvl2pPr>
            <a:lvl3pPr algn="ctr" rtl="1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cs typeface="Times New Roman" pitchFamily="18" charset="0"/>
              </a:defRPr>
            </a:lvl3pPr>
            <a:lvl4pPr algn="ctr" rtl="1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cs typeface="Times New Roman" pitchFamily="18" charset="0"/>
              </a:defRPr>
            </a:lvl4pPr>
            <a:lvl5pPr algn="ctr" rtl="1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cs typeface="Times New Roman" pitchFamily="18" charset="0"/>
              </a:defRPr>
            </a:lvl5pPr>
            <a:lvl6pPr marL="457200" algn="ctr" rtl="1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cs typeface="Times New Roman" pitchFamily="18" charset="0"/>
              </a:defRPr>
            </a:lvl6pPr>
            <a:lvl7pPr marL="914400" algn="ctr" rtl="1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cs typeface="Times New Roman" pitchFamily="18" charset="0"/>
              </a:defRPr>
            </a:lvl7pPr>
            <a:lvl8pPr marL="1371600" algn="ctr" rtl="1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cs typeface="Times New Roman" pitchFamily="18" charset="0"/>
              </a:defRPr>
            </a:lvl8pPr>
            <a:lvl9pPr marL="1828800" algn="ctr" rtl="1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cs typeface="Times New Roman" pitchFamily="18" charset="0"/>
              </a:defRPr>
            </a:lvl9pPr>
          </a:lstStyle>
          <a:p>
            <a:r>
              <a:rPr lang="he-IL" sz="4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תאור</a:t>
            </a:r>
            <a:r>
              <a:rPr lang="he-IL" sz="4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 משלוח בקשות מרפאה דרך </a:t>
            </a:r>
            <a:r>
              <a:rPr lang="he-IL" sz="4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האפלקציה</a:t>
            </a:r>
            <a:endParaRPr lang="he-IL" sz="4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+mn-ea"/>
              <a:cs typeface="+mn-cs"/>
            </a:endParaRPr>
          </a:p>
        </p:txBody>
      </p:sp>
      <p:sp>
        <p:nvSpPr>
          <p:cNvPr id="8" name="כותרת משנה 2"/>
          <p:cNvSpPr txBox="1">
            <a:spLocks/>
          </p:cNvSpPr>
          <p:nvPr/>
        </p:nvSpPr>
        <p:spPr bwMode="auto">
          <a:xfrm>
            <a:off x="1371600" y="3886200"/>
            <a:ext cx="6400800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r" rtl="1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r" rtl="1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r" rtl="1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r" rtl="1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r" rtl="1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41822590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מלבן 3"/>
          <p:cNvSpPr/>
          <p:nvPr/>
        </p:nvSpPr>
        <p:spPr>
          <a:xfrm>
            <a:off x="663641" y="188640"/>
            <a:ext cx="8120319" cy="10464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he-IL" dirty="0">
                <a:solidFill>
                  <a:srgbClr val="002060"/>
                </a:solidFill>
              </a:rPr>
              <a:t> 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he-IL" b="1" u="sng" dirty="0" smtClean="0">
                <a:solidFill>
                  <a:srgbClr val="009641"/>
                </a:solidFill>
              </a:rPr>
              <a:t>להלן תאור תהליך משלוח בקשות למרפאה דרך האפליקציה </a:t>
            </a:r>
            <a:r>
              <a:rPr lang="he-IL" dirty="0" smtClean="0">
                <a:solidFill>
                  <a:srgbClr val="002060"/>
                </a:solidFill>
              </a:rPr>
              <a:t>: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lang="he-IL" sz="800" dirty="0" smtClean="0">
              <a:solidFill>
                <a:srgbClr val="002060"/>
              </a:solidFill>
            </a:endParaRPr>
          </a:p>
          <a:p>
            <a:pPr marL="285750" lvl="0" indent="-285750" fontAlgn="base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ü"/>
            </a:pPr>
            <a:r>
              <a:rPr lang="he-IL" dirty="0" smtClean="0">
                <a:solidFill>
                  <a:srgbClr val="002060"/>
                </a:solidFill>
              </a:rPr>
              <a:t>לחץ על יישומון "כללית" בנייד. </a:t>
            </a:r>
          </a:p>
        </p:txBody>
      </p:sp>
      <p:pic>
        <p:nvPicPr>
          <p:cNvPr id="1026" name="Picture 2" descr="Q:\docs\תוכנת אל תור\הסבר איך שולחים בקשה דרך האפליקציה\Screenshot_20170308-125547.pn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4979"/>
          <a:stretch/>
        </p:blipFill>
        <p:spPr bwMode="auto">
          <a:xfrm>
            <a:off x="2915816" y="1628800"/>
            <a:ext cx="3857625" cy="3087584"/>
          </a:xfrm>
          <a:prstGeom prst="rect">
            <a:avLst/>
          </a:prstGeom>
          <a:noFill/>
          <a:ln>
            <a:solidFill>
              <a:srgbClr val="376092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מלבן 3"/>
          <p:cNvSpPr/>
          <p:nvPr/>
        </p:nvSpPr>
        <p:spPr>
          <a:xfrm>
            <a:off x="663641" y="188640"/>
            <a:ext cx="8120319" cy="10464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he-IL" dirty="0">
                <a:solidFill>
                  <a:srgbClr val="002060"/>
                </a:solidFill>
              </a:rPr>
              <a:t> 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he-IL" b="1" u="sng" dirty="0" err="1" smtClean="0">
                <a:solidFill>
                  <a:srgbClr val="009641"/>
                </a:solidFill>
              </a:rPr>
              <a:t>תהלן</a:t>
            </a:r>
            <a:r>
              <a:rPr lang="he-IL" b="1" u="sng" dirty="0" smtClean="0">
                <a:solidFill>
                  <a:srgbClr val="009641"/>
                </a:solidFill>
              </a:rPr>
              <a:t> </a:t>
            </a:r>
            <a:r>
              <a:rPr lang="he-IL" b="1" u="sng" dirty="0" err="1" smtClean="0">
                <a:solidFill>
                  <a:srgbClr val="009641"/>
                </a:solidFill>
              </a:rPr>
              <a:t>תאור</a:t>
            </a:r>
            <a:r>
              <a:rPr lang="he-IL" b="1" u="sng" dirty="0" smtClean="0">
                <a:solidFill>
                  <a:srgbClr val="009641"/>
                </a:solidFill>
              </a:rPr>
              <a:t> תהליך משלוח בקשות למרפאה דרך האפליקציה </a:t>
            </a:r>
            <a:r>
              <a:rPr lang="he-IL" dirty="0" smtClean="0">
                <a:solidFill>
                  <a:srgbClr val="002060"/>
                </a:solidFill>
              </a:rPr>
              <a:t>: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lang="he-IL" sz="800" dirty="0" smtClean="0">
              <a:solidFill>
                <a:srgbClr val="002060"/>
              </a:solidFill>
            </a:endParaRPr>
          </a:p>
          <a:p>
            <a:pPr marL="285750" lvl="0" indent="-285750" fontAlgn="base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ü"/>
            </a:pPr>
            <a:r>
              <a:rPr lang="he-IL" dirty="0" smtClean="0">
                <a:solidFill>
                  <a:srgbClr val="002060"/>
                </a:solidFill>
              </a:rPr>
              <a:t>לחץ על "שירותים דיגיטליים" </a:t>
            </a:r>
          </a:p>
        </p:txBody>
      </p:sp>
      <p:pic>
        <p:nvPicPr>
          <p:cNvPr id="2050" name="Picture 2" descr="Q:\docs\תוכנת אל תור\הסבר איך שולחים בקשה דרך האפליקציה\Screenshot_20170308-125613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1412776"/>
            <a:ext cx="2432869" cy="4325100"/>
          </a:xfrm>
          <a:prstGeom prst="rect">
            <a:avLst/>
          </a:prstGeom>
          <a:noFill/>
          <a:ln>
            <a:solidFill>
              <a:srgbClr val="376092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5642096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מלבן 3"/>
          <p:cNvSpPr/>
          <p:nvPr/>
        </p:nvSpPr>
        <p:spPr>
          <a:xfrm>
            <a:off x="663641" y="188640"/>
            <a:ext cx="8120319" cy="10464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he-IL" dirty="0">
                <a:solidFill>
                  <a:srgbClr val="002060"/>
                </a:solidFill>
              </a:rPr>
              <a:t> 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he-IL" b="1" u="sng" dirty="0" smtClean="0">
                <a:solidFill>
                  <a:srgbClr val="009641"/>
                </a:solidFill>
              </a:rPr>
              <a:t>להלן תאור תהליך משלוח בקשות למרפאה דרך האפליקציה </a:t>
            </a:r>
            <a:r>
              <a:rPr lang="he-IL" dirty="0" smtClean="0">
                <a:solidFill>
                  <a:srgbClr val="002060"/>
                </a:solidFill>
              </a:rPr>
              <a:t>: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lang="he-IL" sz="800" dirty="0" smtClean="0">
              <a:solidFill>
                <a:srgbClr val="002060"/>
              </a:solidFill>
            </a:endParaRPr>
          </a:p>
          <a:p>
            <a:pPr marL="285750" lvl="0" indent="-285750" fontAlgn="base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ü"/>
            </a:pPr>
            <a:r>
              <a:rPr lang="he-IL" dirty="0" smtClean="0">
                <a:solidFill>
                  <a:srgbClr val="002060"/>
                </a:solidFill>
              </a:rPr>
              <a:t>לחץ על </a:t>
            </a:r>
            <a:r>
              <a:rPr lang="he-IL" dirty="0" err="1" smtClean="0">
                <a:solidFill>
                  <a:srgbClr val="002060"/>
                </a:solidFill>
              </a:rPr>
              <a:t>איקון</a:t>
            </a:r>
            <a:r>
              <a:rPr lang="he-IL" dirty="0" smtClean="0">
                <a:solidFill>
                  <a:srgbClr val="002060"/>
                </a:solidFill>
              </a:rPr>
              <a:t> "בקשות למרפאה" </a:t>
            </a:r>
          </a:p>
        </p:txBody>
      </p:sp>
      <p:pic>
        <p:nvPicPr>
          <p:cNvPr id="3074" name="Picture 2" descr="Q:\docs\תוכנת אל תור\הסבר איך שולחים בקשה דרך האפליקציה\Screenshot_20170308-125629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3349" y="1412776"/>
            <a:ext cx="2720901" cy="4837157"/>
          </a:xfrm>
          <a:prstGeom prst="rect">
            <a:avLst/>
          </a:prstGeom>
          <a:noFill/>
          <a:ln>
            <a:solidFill>
              <a:srgbClr val="376092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0293851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מלבן 3"/>
          <p:cNvSpPr/>
          <p:nvPr/>
        </p:nvSpPr>
        <p:spPr>
          <a:xfrm>
            <a:off x="663641" y="188640"/>
            <a:ext cx="8120319" cy="1600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he-IL" dirty="0">
                <a:solidFill>
                  <a:srgbClr val="002060"/>
                </a:solidFill>
              </a:rPr>
              <a:t> 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he-IL" b="1" u="sng" dirty="0" smtClean="0">
                <a:solidFill>
                  <a:srgbClr val="009641"/>
                </a:solidFill>
              </a:rPr>
              <a:t>להלן תאור תהליך משלוח בקשות למרפאה דרך האפליקציה </a:t>
            </a:r>
            <a:r>
              <a:rPr lang="he-IL" dirty="0" smtClean="0">
                <a:solidFill>
                  <a:srgbClr val="002060"/>
                </a:solidFill>
              </a:rPr>
              <a:t>: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lang="he-IL" sz="800" dirty="0" smtClean="0">
              <a:solidFill>
                <a:srgbClr val="002060"/>
              </a:solidFill>
            </a:endParaRPr>
          </a:p>
          <a:p>
            <a:pPr marL="285750" lvl="0" indent="-285750" fontAlgn="base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ü"/>
            </a:pPr>
            <a:r>
              <a:rPr lang="he-IL" dirty="0" smtClean="0">
                <a:solidFill>
                  <a:srgbClr val="002060"/>
                </a:solidFill>
              </a:rPr>
              <a:t>מלא ת.ז. כולל סיפרת ביקורת</a:t>
            </a:r>
          </a:p>
          <a:p>
            <a:pPr marL="285750" lvl="0" indent="-285750" fontAlgn="base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ü"/>
            </a:pPr>
            <a:r>
              <a:rPr lang="he-IL" dirty="0" smtClean="0">
                <a:solidFill>
                  <a:srgbClr val="002060"/>
                </a:solidFill>
              </a:rPr>
              <a:t>מלא שנת לידה ( 4 ספרות )</a:t>
            </a:r>
          </a:p>
          <a:p>
            <a:pPr marL="285750" lvl="0" indent="-285750" fontAlgn="base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ü"/>
            </a:pPr>
            <a:r>
              <a:rPr lang="he-IL" dirty="0" smtClean="0">
                <a:solidFill>
                  <a:srgbClr val="002060"/>
                </a:solidFill>
              </a:rPr>
              <a:t>לחץ על "כניסה"</a:t>
            </a:r>
          </a:p>
        </p:txBody>
      </p:sp>
      <p:pic>
        <p:nvPicPr>
          <p:cNvPr id="4098" name="Picture 2" descr="Q:\docs\תוכנת אל תור\הסבר איך שולחים בקשה דרך האפליקציה\Screenshot_20170308-125636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3551" y="1455202"/>
            <a:ext cx="2854554" cy="5074762"/>
          </a:xfrm>
          <a:prstGeom prst="rect">
            <a:avLst/>
          </a:prstGeom>
          <a:noFill/>
          <a:ln>
            <a:solidFill>
              <a:srgbClr val="376092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7903067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מלבן 3"/>
          <p:cNvSpPr/>
          <p:nvPr/>
        </p:nvSpPr>
        <p:spPr>
          <a:xfrm>
            <a:off x="663641" y="188640"/>
            <a:ext cx="8120319" cy="10464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he-IL" dirty="0">
                <a:solidFill>
                  <a:srgbClr val="002060"/>
                </a:solidFill>
              </a:rPr>
              <a:t> 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he-IL" b="1" u="sng" dirty="0" smtClean="0">
                <a:solidFill>
                  <a:srgbClr val="009641"/>
                </a:solidFill>
              </a:rPr>
              <a:t>להלן תאור תהליך משלוח בקשות למרפאה דרך האפליקציה </a:t>
            </a:r>
            <a:r>
              <a:rPr lang="he-IL" dirty="0" smtClean="0">
                <a:solidFill>
                  <a:srgbClr val="002060"/>
                </a:solidFill>
              </a:rPr>
              <a:t>: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lang="he-IL" sz="800" dirty="0" smtClean="0">
              <a:solidFill>
                <a:srgbClr val="002060"/>
              </a:solidFill>
            </a:endParaRPr>
          </a:p>
          <a:p>
            <a:pPr marL="285750" lvl="0" indent="-285750" fontAlgn="base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ü"/>
            </a:pPr>
            <a:r>
              <a:rPr lang="he-IL" dirty="0" smtClean="0">
                <a:solidFill>
                  <a:srgbClr val="002060"/>
                </a:solidFill>
              </a:rPr>
              <a:t>לחץ על הבקשה הרצויה</a:t>
            </a:r>
          </a:p>
        </p:txBody>
      </p:sp>
      <p:pic>
        <p:nvPicPr>
          <p:cNvPr id="5122" name="Picture 2" descr="Q:\docs\תוכנת אל תור\הסבר איך שולחים בקשה דרך האפליקציה\Screenshot_20170308-125701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1" y="1249813"/>
            <a:ext cx="3080941" cy="54772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מלבן 1"/>
          <p:cNvSpPr/>
          <p:nvPr/>
        </p:nvSpPr>
        <p:spPr>
          <a:xfrm>
            <a:off x="6237595" y="5373216"/>
            <a:ext cx="257314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lvl="0" indent="-285750" fontAlgn="base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ü"/>
            </a:pPr>
            <a:r>
              <a:rPr lang="he-IL" dirty="0">
                <a:solidFill>
                  <a:srgbClr val="002060"/>
                </a:solidFill>
              </a:rPr>
              <a:t>לחץ על "שליחת בקשה"</a:t>
            </a:r>
          </a:p>
        </p:txBody>
      </p:sp>
    </p:spTree>
    <p:extLst>
      <p:ext uri="{BB962C8B-B14F-4D97-AF65-F5344CB8AC3E}">
        <p14:creationId xmlns:p14="http://schemas.microsoft.com/office/powerpoint/2010/main" val="408006127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מלבן 3"/>
          <p:cNvSpPr/>
          <p:nvPr/>
        </p:nvSpPr>
        <p:spPr>
          <a:xfrm>
            <a:off x="663641" y="188640"/>
            <a:ext cx="8120319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he-IL" dirty="0">
                <a:solidFill>
                  <a:srgbClr val="002060"/>
                </a:solidFill>
              </a:rPr>
              <a:t> 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he-IL" b="1" u="sng" dirty="0" smtClean="0">
                <a:solidFill>
                  <a:srgbClr val="009641"/>
                </a:solidFill>
              </a:rPr>
              <a:t>להלן תאור תהליך משלוח בקשות למרפאה דרך האפליקציה </a:t>
            </a:r>
            <a:r>
              <a:rPr lang="he-IL" dirty="0" smtClean="0">
                <a:solidFill>
                  <a:srgbClr val="002060"/>
                </a:solidFill>
              </a:rPr>
              <a:t>: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lang="he-IL" sz="800" dirty="0" smtClean="0">
              <a:solidFill>
                <a:srgbClr val="002060"/>
              </a:solidFill>
            </a:endParaRPr>
          </a:p>
          <a:p>
            <a:pPr marL="285750" lvl="0" indent="-285750" fontAlgn="base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ü"/>
            </a:pPr>
            <a:r>
              <a:rPr lang="he-IL" dirty="0" smtClean="0">
                <a:solidFill>
                  <a:srgbClr val="002060"/>
                </a:solidFill>
              </a:rPr>
              <a:t>בבקשת "הפניה לבדיקות תקופתיות" ניתן לרשום מלל פרוט</a:t>
            </a:r>
          </a:p>
          <a:p>
            <a:pPr marL="285750" lvl="0" indent="-285750" fontAlgn="base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ü"/>
            </a:pPr>
            <a:r>
              <a:rPr lang="he-IL" dirty="0" smtClean="0">
                <a:solidFill>
                  <a:srgbClr val="002060"/>
                </a:solidFill>
              </a:rPr>
              <a:t>לחץ על "שליחת בקשה"</a:t>
            </a:r>
          </a:p>
        </p:txBody>
      </p:sp>
      <p:pic>
        <p:nvPicPr>
          <p:cNvPr id="6146" name="Picture 2" descr="Q:\docs\תוכנת אל תור\הסבר איך שולחים בקשה דרך האפליקציה\Screenshot_20170308-125723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1" y="1484784"/>
            <a:ext cx="2909922" cy="5173195"/>
          </a:xfrm>
          <a:prstGeom prst="rect">
            <a:avLst/>
          </a:prstGeom>
          <a:noFill/>
          <a:ln>
            <a:solidFill>
              <a:srgbClr val="376092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1908445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תמונה 3" descr="clalit_x_509665-c2_5-1 - Copy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6512" y="-79870"/>
            <a:ext cx="9225137" cy="6937869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כותרת 1"/>
          <p:cNvSpPr>
            <a:spLocks noGrp="1"/>
          </p:cNvSpPr>
          <p:nvPr>
            <p:ph type="ctrTitle"/>
          </p:nvPr>
        </p:nvSpPr>
        <p:spPr>
          <a:xfrm>
            <a:off x="827584" y="2420888"/>
            <a:ext cx="7772400" cy="1584176"/>
          </a:xfrm>
        </p:spPr>
        <p:txBody>
          <a:bodyPr/>
          <a:lstStyle/>
          <a:p>
            <a:pPr algn="ctr"/>
            <a:r>
              <a:rPr lang="he-IL" sz="4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פעולת השליחה הסתיימה </a:t>
            </a:r>
            <a:br>
              <a:rPr lang="he-IL" sz="4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</a:br>
            <a:r>
              <a:rPr lang="he-IL" sz="4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והבקשה נשלחה למרפאה  !</a:t>
            </a:r>
            <a:br>
              <a:rPr lang="he-IL" sz="4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</a:br>
            <a:r>
              <a:rPr lang="he-IL" sz="4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/>
            </a:r>
            <a:br>
              <a:rPr lang="he-IL" sz="4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</a:br>
            <a:r>
              <a:rPr lang="he-IL" sz="4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פשוט וקל לשפר את השירות</a:t>
            </a:r>
            <a:r>
              <a:rPr lang="he-IL" sz="4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/>
            </a:r>
            <a:br>
              <a:rPr lang="he-IL" sz="4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</a:br>
            <a:endParaRPr lang="en-US" sz="48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עפולה - תוכניות אב 2016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ערכת נושא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עפולה - תוכניות אב 2016</Template>
  <TotalTime>3727</TotalTime>
  <Words>134</Words>
  <Application>Microsoft Office PowerPoint</Application>
  <PresentationFormat>‫הצגה על המסך (4:3)</PresentationFormat>
  <Paragraphs>30</Paragraphs>
  <Slides>8</Slides>
  <Notes>0</Notes>
  <HiddenSlides>0</HiddenSlides>
  <MMClips>0</MMClips>
  <ScaleCrop>false</ScaleCrop>
  <HeadingPairs>
    <vt:vector size="4" baseType="variant">
      <vt:variant>
        <vt:lpstr>ערכת נושא</vt:lpstr>
      </vt:variant>
      <vt:variant>
        <vt:i4>1</vt:i4>
      </vt:variant>
      <vt:variant>
        <vt:lpstr>כותרות שקופיות</vt:lpstr>
      </vt:variant>
      <vt:variant>
        <vt:i4>8</vt:i4>
      </vt:variant>
    </vt:vector>
  </HeadingPairs>
  <TitlesOfParts>
    <vt:vector size="9" baseType="lpstr">
      <vt:lpstr>עפולה - תוכניות אב 2016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פעולת השליחה הסתיימה  והבקשה נשלחה למרפאה  !  פשוט וקל לשפר את השירות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Havi Inbar</dc:creator>
  <cp:lastModifiedBy>תומר אוחנה</cp:lastModifiedBy>
  <cp:revision>672</cp:revision>
  <cp:lastPrinted>2016-10-31T14:29:44Z</cp:lastPrinted>
  <dcterms:created xsi:type="dcterms:W3CDTF">2015-07-26T14:30:29Z</dcterms:created>
  <dcterms:modified xsi:type="dcterms:W3CDTF">2019-01-28T13:57:00Z</dcterms:modified>
</cp:coreProperties>
</file>