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9" r:id="rId3"/>
    <p:sldId id="260" r:id="rId4"/>
    <p:sldId id="261" r:id="rId5"/>
    <p:sldId id="262" r:id="rId6"/>
    <p:sldId id="263" r:id="rId7"/>
    <p:sldId id="264" r:id="rId8"/>
    <p:sldId id="268"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_tradnl" smtClean="0"/>
              <a:t>Clic para editar título</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51B0B4C4-9B66-4277-B10A-E29EF6401D6E}" type="datetimeFigureOut">
              <a:rPr lang="es-ES" altLang="he-IL"/>
              <a:pPr>
                <a:defRPr/>
              </a:pPr>
              <a:t>04/09/2017</a:t>
            </a:fld>
            <a:endParaRPr lang="es-ES" altLang="he-I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407DBF76-3D8A-4992-A389-C021D53EB3C8}" type="slidenum">
              <a:rPr lang="es-ES" altLang="he-IL"/>
              <a:pPr>
                <a:defRPr/>
              </a:pPr>
              <a:t>‹#›</a:t>
            </a:fld>
            <a:endParaRPr lang="es-ES" altLang="he-IL"/>
          </a:p>
        </p:txBody>
      </p:sp>
    </p:spTree>
    <p:extLst>
      <p:ext uri="{BB962C8B-B14F-4D97-AF65-F5344CB8AC3E}">
        <p14:creationId xmlns:p14="http://schemas.microsoft.com/office/powerpoint/2010/main" val="2394208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14E31F67-C490-442A-A4DD-80E592EFFF1A}" type="datetimeFigureOut">
              <a:rPr lang="es-ES" altLang="he-IL"/>
              <a:pPr>
                <a:defRPr/>
              </a:pPr>
              <a:t>04/09/2017</a:t>
            </a:fld>
            <a:endParaRPr lang="es-ES" altLang="he-I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3B7C2D65-B6D2-4EF4-9591-BA4DE3BD65D0}" type="slidenum">
              <a:rPr lang="es-ES" altLang="he-IL"/>
              <a:pPr>
                <a:defRPr/>
              </a:pPr>
              <a:t>‹#›</a:t>
            </a:fld>
            <a:endParaRPr lang="es-ES" altLang="he-IL"/>
          </a:p>
        </p:txBody>
      </p:sp>
    </p:spTree>
    <p:extLst>
      <p:ext uri="{BB962C8B-B14F-4D97-AF65-F5344CB8AC3E}">
        <p14:creationId xmlns:p14="http://schemas.microsoft.com/office/powerpoint/2010/main" val="170611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3C6D1058-3C7B-421A-A081-D131EFC52495}" type="datetimeFigureOut">
              <a:rPr lang="es-ES" altLang="he-IL"/>
              <a:pPr>
                <a:defRPr/>
              </a:pPr>
              <a:t>04/09/2017</a:t>
            </a:fld>
            <a:endParaRPr lang="es-ES" altLang="he-I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EE6AB8E-430A-406C-8ACF-94CBAA63DFDF}" type="slidenum">
              <a:rPr lang="es-ES" altLang="he-IL"/>
              <a:pPr>
                <a:defRPr/>
              </a:pPr>
              <a:t>‹#›</a:t>
            </a:fld>
            <a:endParaRPr lang="es-ES" altLang="he-IL"/>
          </a:p>
        </p:txBody>
      </p:sp>
    </p:spTree>
    <p:extLst>
      <p:ext uri="{BB962C8B-B14F-4D97-AF65-F5344CB8AC3E}">
        <p14:creationId xmlns:p14="http://schemas.microsoft.com/office/powerpoint/2010/main" val="8913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9B44806-CD22-4271-9A72-F15F06E10B48}" type="datetimeFigureOut">
              <a:rPr lang="es-ES" altLang="he-IL"/>
              <a:pPr>
                <a:defRPr/>
              </a:pPr>
              <a:t>04/09/2017</a:t>
            </a:fld>
            <a:endParaRPr lang="es-ES" altLang="he-I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0D23A7C4-9A8B-40A4-8F67-07C3C1C2CE2F}" type="slidenum">
              <a:rPr lang="es-ES" altLang="he-IL"/>
              <a:pPr>
                <a:defRPr/>
              </a:pPr>
              <a:t>‹#›</a:t>
            </a:fld>
            <a:endParaRPr lang="es-ES" altLang="he-IL"/>
          </a:p>
        </p:txBody>
      </p:sp>
    </p:spTree>
    <p:extLst>
      <p:ext uri="{BB962C8B-B14F-4D97-AF65-F5344CB8AC3E}">
        <p14:creationId xmlns:p14="http://schemas.microsoft.com/office/powerpoint/2010/main" val="129207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_tradnl" smtClean="0"/>
              <a:t>Clic para editar título</a:t>
            </a:r>
            <a:endParaRPr lang="es-ES"/>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627F815C-FE7A-44C9-859C-F9DA5E84316D}" type="datetimeFigureOut">
              <a:rPr lang="es-ES" altLang="he-IL"/>
              <a:pPr>
                <a:defRPr/>
              </a:pPr>
              <a:t>04/09/2017</a:t>
            </a:fld>
            <a:endParaRPr lang="es-ES" altLang="he-IL"/>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A7863E4E-6DB3-48DE-A4B7-6C01A41A04E6}" type="slidenum">
              <a:rPr lang="es-ES" altLang="he-IL"/>
              <a:pPr>
                <a:defRPr/>
              </a:pPr>
              <a:t>‹#›</a:t>
            </a:fld>
            <a:endParaRPr lang="es-ES" altLang="he-IL"/>
          </a:p>
        </p:txBody>
      </p:sp>
    </p:spTree>
    <p:extLst>
      <p:ext uri="{BB962C8B-B14F-4D97-AF65-F5344CB8AC3E}">
        <p14:creationId xmlns:p14="http://schemas.microsoft.com/office/powerpoint/2010/main" val="135254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9F2C39D9-0977-43AF-AAFF-E5434BC5A7A1}" type="datetimeFigureOut">
              <a:rPr lang="es-ES" altLang="he-IL"/>
              <a:pPr>
                <a:defRPr/>
              </a:pPr>
              <a:t>04/09/2017</a:t>
            </a:fld>
            <a:endParaRPr lang="es-ES" altLang="he-I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1A76636B-FAE1-4DA2-85B1-AC71FE7EE573}" type="slidenum">
              <a:rPr lang="es-ES" altLang="he-IL"/>
              <a:pPr>
                <a:defRPr/>
              </a:pPr>
              <a:t>‹#›</a:t>
            </a:fld>
            <a:endParaRPr lang="es-ES" altLang="he-IL"/>
          </a:p>
        </p:txBody>
      </p:sp>
    </p:spTree>
    <p:extLst>
      <p:ext uri="{BB962C8B-B14F-4D97-AF65-F5344CB8AC3E}">
        <p14:creationId xmlns:p14="http://schemas.microsoft.com/office/powerpoint/2010/main" val="159655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_tradnl" smtClean="0"/>
              <a:t>Clic para editar título</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1B383142-375F-418E-8373-FD323358022F}" type="datetimeFigureOut">
              <a:rPr lang="es-ES" altLang="he-IL"/>
              <a:pPr>
                <a:defRPr/>
              </a:pPr>
              <a:t>04/09/2017</a:t>
            </a:fld>
            <a:endParaRPr lang="es-ES" altLang="he-IL"/>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A02DBBD7-D960-4767-B415-37D3C0A9FC10}" type="slidenum">
              <a:rPr lang="es-ES" altLang="he-IL"/>
              <a:pPr>
                <a:defRPr/>
              </a:pPr>
              <a:t>‹#›</a:t>
            </a:fld>
            <a:endParaRPr lang="es-ES" altLang="he-IL"/>
          </a:p>
        </p:txBody>
      </p:sp>
    </p:spTree>
    <p:extLst>
      <p:ext uri="{BB962C8B-B14F-4D97-AF65-F5344CB8AC3E}">
        <p14:creationId xmlns:p14="http://schemas.microsoft.com/office/powerpoint/2010/main" val="366021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C6A30C36-FD7C-4395-AF5D-FC0506446AC0}" type="datetimeFigureOut">
              <a:rPr lang="es-ES" altLang="he-IL"/>
              <a:pPr>
                <a:defRPr/>
              </a:pPr>
              <a:t>04/09/2017</a:t>
            </a:fld>
            <a:endParaRPr lang="es-ES" altLang="he-IL"/>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35C48BDC-6059-4E20-BB01-943D37A1AA43}" type="slidenum">
              <a:rPr lang="es-ES" altLang="he-IL"/>
              <a:pPr>
                <a:defRPr/>
              </a:pPr>
              <a:t>‹#›</a:t>
            </a:fld>
            <a:endParaRPr lang="es-ES" altLang="he-IL"/>
          </a:p>
        </p:txBody>
      </p:sp>
    </p:spTree>
    <p:extLst>
      <p:ext uri="{BB962C8B-B14F-4D97-AF65-F5344CB8AC3E}">
        <p14:creationId xmlns:p14="http://schemas.microsoft.com/office/powerpoint/2010/main" val="225850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7E94198D-38C5-4FD0-B730-49689F4ADCA3}" type="datetimeFigureOut">
              <a:rPr lang="es-ES" altLang="he-IL"/>
              <a:pPr>
                <a:defRPr/>
              </a:pPr>
              <a:t>04/09/2017</a:t>
            </a:fld>
            <a:endParaRPr lang="es-ES" altLang="he-IL"/>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8B52A683-DDCB-4892-9CA8-A4BC846B0898}" type="slidenum">
              <a:rPr lang="es-ES" altLang="he-IL"/>
              <a:pPr>
                <a:defRPr/>
              </a:pPr>
              <a:t>‹#›</a:t>
            </a:fld>
            <a:endParaRPr lang="es-ES" altLang="he-IL"/>
          </a:p>
        </p:txBody>
      </p:sp>
    </p:spTree>
    <p:extLst>
      <p:ext uri="{BB962C8B-B14F-4D97-AF65-F5344CB8AC3E}">
        <p14:creationId xmlns:p14="http://schemas.microsoft.com/office/powerpoint/2010/main" val="371205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_tradnl" smtClean="0"/>
              <a:t>Clic para editar título</a:t>
            </a:r>
            <a:endParaRPr lang="es-ES"/>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ABCFC73D-D302-4B02-8086-04C73B1E2460}" type="datetimeFigureOut">
              <a:rPr lang="es-ES" altLang="he-IL"/>
              <a:pPr>
                <a:defRPr/>
              </a:pPr>
              <a:t>04/09/2017</a:t>
            </a:fld>
            <a:endParaRPr lang="es-ES" altLang="he-I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2C856331-A4E9-4EFF-9931-BBB3E007BDF0}" type="slidenum">
              <a:rPr lang="es-ES" altLang="he-IL"/>
              <a:pPr>
                <a:defRPr/>
              </a:pPr>
              <a:t>‹#›</a:t>
            </a:fld>
            <a:endParaRPr lang="es-ES" altLang="he-IL"/>
          </a:p>
        </p:txBody>
      </p:sp>
    </p:spTree>
    <p:extLst>
      <p:ext uri="{BB962C8B-B14F-4D97-AF65-F5344CB8AC3E}">
        <p14:creationId xmlns:p14="http://schemas.microsoft.com/office/powerpoint/2010/main" val="152679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_tradnl" smtClean="0"/>
              <a:t>Clic para editar título</a:t>
            </a:r>
            <a:endParaRPr lang="es-ES"/>
          </a:p>
        </p:txBody>
      </p:sp>
      <p:sp>
        <p:nvSpPr>
          <p:cNvPr id="3" name="Marcador de imagen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9ADD104-5F92-40F0-B807-0FB450F36ABD}" type="datetimeFigureOut">
              <a:rPr lang="es-ES" altLang="he-IL"/>
              <a:pPr>
                <a:defRPr/>
              </a:pPr>
              <a:t>04/09/2017</a:t>
            </a:fld>
            <a:endParaRPr lang="es-ES" altLang="he-IL"/>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D58B1FD1-E9D7-4B9C-A168-F74B587FE9DD}" type="slidenum">
              <a:rPr lang="es-ES" altLang="he-IL"/>
              <a:pPr>
                <a:defRPr/>
              </a:pPr>
              <a:t>‹#›</a:t>
            </a:fld>
            <a:endParaRPr lang="es-ES" altLang="he-IL"/>
          </a:p>
        </p:txBody>
      </p:sp>
    </p:spTree>
    <p:extLst>
      <p:ext uri="{BB962C8B-B14F-4D97-AF65-F5344CB8AC3E}">
        <p14:creationId xmlns:p14="http://schemas.microsoft.com/office/powerpoint/2010/main" val="35663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he-IL" smtClean="0"/>
              <a:t>Clic para editar título</a:t>
            </a:r>
            <a:endParaRPr lang="es-ES" altLang="he-IL" smtClean="0"/>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he-IL" smtClean="0"/>
              <a:t>Haga clic para modificar el estilo de texto del patrón</a:t>
            </a:r>
          </a:p>
          <a:p>
            <a:pPr lvl="1"/>
            <a:r>
              <a:rPr lang="es-ES_tradnl" altLang="he-IL" smtClean="0"/>
              <a:t>Segundo nivel</a:t>
            </a:r>
          </a:p>
          <a:p>
            <a:pPr lvl="2"/>
            <a:r>
              <a:rPr lang="es-ES_tradnl" altLang="he-IL" smtClean="0"/>
              <a:t>Tercer nivel</a:t>
            </a:r>
          </a:p>
          <a:p>
            <a:pPr lvl="3"/>
            <a:r>
              <a:rPr lang="es-ES_tradnl" altLang="he-IL" smtClean="0"/>
              <a:t>Cuarto nivel</a:t>
            </a:r>
          </a:p>
          <a:p>
            <a:pPr lvl="4"/>
            <a:r>
              <a:rPr lang="es-ES_tradnl" altLang="he-IL" smtClean="0"/>
              <a:t>Quinto nivel</a:t>
            </a:r>
            <a:endParaRPr lang="es-ES" altLang="he-IL" smtClean="0"/>
          </a:p>
        </p:txBody>
      </p:sp>
      <p:sp>
        <p:nvSpPr>
          <p:cNvPr id="4" name="Marcador de fecha 3"/>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pPr>
              <a:defRPr/>
            </a:pPr>
            <a:fld id="{3E936323-92BF-41C5-BBCC-8B13C16DCCF1}" type="datetimeFigureOut">
              <a:rPr lang="es-ES" altLang="he-IL"/>
              <a:pPr>
                <a:defRPr/>
              </a:pPr>
              <a:t>04/09/2017</a:t>
            </a:fld>
            <a:endParaRPr lang="es-ES" altLang="he-IL"/>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es-ES"/>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A62588DF-8C07-481F-91F6-8B10AC96EFD5}" type="slidenum">
              <a:rPr lang="es-ES" altLang="he-IL"/>
              <a:pPr>
                <a:defRPr/>
              </a:pPr>
              <a:t>‹#›</a:t>
            </a:fld>
            <a:endParaRPr lang="es-ES" altLang="he-IL"/>
          </a:p>
        </p:txBody>
      </p:sp>
    </p:spTree>
    <p:extLst>
      <p:ext uri="{BB962C8B-B14F-4D97-AF65-F5344CB8AC3E}">
        <p14:creationId xmlns:p14="http://schemas.microsoft.com/office/powerpoint/2010/main" val="4169283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S PGothic" panose="020B0600070205080204" pitchFamily="34" charset="-128"/>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mailto:daliae@eyz.org.i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ayal@mhk.co.il" TargetMode="External"/><Relationship Id="rId2" Type="http://schemas.openxmlformats.org/officeDocument/2006/relationships/hyperlink" Target="mailto:daliae@eyz.org.il" TargetMode="Externa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69401" y="5850732"/>
            <a:ext cx="1498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CuadroTexto 2"/>
          <p:cNvSpPr txBox="1">
            <a:spLocks noChangeArrowheads="1"/>
          </p:cNvSpPr>
          <p:nvPr/>
        </p:nvSpPr>
        <p:spPr bwMode="auto">
          <a:xfrm>
            <a:off x="4017964" y="760414"/>
            <a:ext cx="665003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rtl="0" fontAlgn="base">
              <a:spcBef>
                <a:spcPct val="0"/>
              </a:spcBef>
              <a:spcAft>
                <a:spcPct val="0"/>
              </a:spcAft>
            </a:pPr>
            <a:r>
              <a:rPr lang="he-IL" altLang="he-IL" sz="4000" b="1" dirty="0">
                <a:solidFill>
                  <a:srgbClr val="FFC000"/>
                </a:solidFill>
                <a:latin typeface="Arial" panose="020B0604020202020204" pitchFamily="34" charset="0"/>
                <a:cs typeface="Arial" panose="020B0604020202020204" pitchFamily="34" charset="0"/>
              </a:rPr>
              <a:t>יזמות וחדשנות </a:t>
            </a:r>
          </a:p>
          <a:p>
            <a:pPr algn="ctr" rtl="0" fontAlgn="base">
              <a:spcBef>
                <a:spcPct val="0"/>
              </a:spcBef>
              <a:spcAft>
                <a:spcPct val="0"/>
              </a:spcAft>
            </a:pPr>
            <a:r>
              <a:rPr lang="he-IL" altLang="he-IL" sz="4000" b="1" dirty="0">
                <a:solidFill>
                  <a:srgbClr val="FFC000"/>
                </a:solidFill>
                <a:latin typeface="Arial" panose="020B0604020202020204" pitchFamily="34" charset="0"/>
                <a:cs typeface="Arial" panose="020B0604020202020204" pitchFamily="34" charset="0"/>
              </a:rPr>
              <a:t>במרחב הקהילתי</a:t>
            </a:r>
          </a:p>
          <a:p>
            <a:pPr algn="ctr" rtl="0" fontAlgn="base">
              <a:spcBef>
                <a:spcPct val="0"/>
              </a:spcBef>
              <a:spcAft>
                <a:spcPct val="0"/>
              </a:spcAft>
            </a:pPr>
            <a:endParaRPr lang="he-IL" altLang="he-IL" sz="4000" b="1" dirty="0">
              <a:solidFill>
                <a:srgbClr val="FFC000"/>
              </a:solidFill>
              <a:latin typeface="Arial" panose="020B0604020202020204" pitchFamily="34" charset="0"/>
              <a:cs typeface="Arial" panose="020B0604020202020204" pitchFamily="34" charset="0"/>
            </a:endParaRPr>
          </a:p>
          <a:p>
            <a:pPr algn="ctr" rtl="0" fontAlgn="base">
              <a:spcBef>
                <a:spcPct val="0"/>
              </a:spcBef>
              <a:spcAft>
                <a:spcPct val="0"/>
              </a:spcAft>
            </a:pPr>
            <a:r>
              <a:rPr lang="he-IL" altLang="he-IL" sz="4000" b="1" dirty="0">
                <a:solidFill>
                  <a:srgbClr val="FFC000"/>
                </a:solidFill>
                <a:latin typeface="Arial" panose="020B0604020202020204" pitchFamily="34" charset="0"/>
                <a:cs typeface="Arial" panose="020B0604020202020204" pitchFamily="34" charset="0"/>
              </a:rPr>
              <a:t>תכנית מיוחדת ליזמים </a:t>
            </a:r>
            <a:endParaRPr lang="he-IL" altLang="he-IL" sz="4000" b="1" dirty="0" smtClean="0">
              <a:solidFill>
                <a:srgbClr val="FFC000"/>
              </a:solidFill>
              <a:latin typeface="Arial" panose="020B0604020202020204" pitchFamily="34" charset="0"/>
              <a:cs typeface="Arial" panose="020B0604020202020204" pitchFamily="34" charset="0"/>
            </a:endParaRPr>
          </a:p>
          <a:p>
            <a:pPr algn="ctr" rtl="0" fontAlgn="base">
              <a:spcBef>
                <a:spcPct val="0"/>
              </a:spcBef>
              <a:spcAft>
                <a:spcPct val="0"/>
              </a:spcAft>
            </a:pPr>
            <a:r>
              <a:rPr lang="he-IL" altLang="he-IL" sz="4000" b="1" dirty="0" smtClean="0">
                <a:solidFill>
                  <a:srgbClr val="FFC000"/>
                </a:solidFill>
                <a:latin typeface="Arial" panose="020B0604020202020204" pitchFamily="34" charset="0"/>
                <a:cs typeface="Arial" panose="020B0604020202020204" pitchFamily="34" charset="0"/>
              </a:rPr>
              <a:t>חברתיים </a:t>
            </a:r>
            <a:r>
              <a:rPr lang="he-IL" altLang="he-IL" sz="4000" b="1" dirty="0">
                <a:solidFill>
                  <a:srgbClr val="FFC000"/>
                </a:solidFill>
                <a:latin typeface="Arial" panose="020B0604020202020204" pitchFamily="34" charset="0"/>
                <a:cs typeface="Arial" panose="020B0604020202020204" pitchFamily="34" charset="0"/>
              </a:rPr>
              <a:t>בקהילה</a:t>
            </a:r>
            <a:endParaRPr lang="es-ES" altLang="he-IL" sz="4000" dirty="0">
              <a:solidFill>
                <a:srgbClr val="FFC000"/>
              </a:solidFill>
              <a:cs typeface="Arial" panose="020B0604020202020204" pitchFamily="34" charset="0"/>
            </a:endParaRPr>
          </a:p>
        </p:txBody>
      </p:sp>
      <p:pic>
        <p:nvPicPr>
          <p:cNvPr id="2052"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1800" y="6027739"/>
            <a:ext cx="2463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5451566"/>
            <a:ext cx="1036320" cy="11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תמונה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1691" y="5651863"/>
            <a:ext cx="1539853" cy="95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62994" y="4476206"/>
            <a:ext cx="5286103" cy="923330"/>
          </a:xfrm>
          <a:prstGeom prst="rect">
            <a:avLst/>
          </a:prstGeom>
          <a:noFill/>
        </p:spPr>
        <p:txBody>
          <a:bodyPr wrap="square" rtlCol="1">
            <a:spAutoFit/>
          </a:bodyPr>
          <a:lstStyle/>
          <a:p>
            <a:r>
              <a:rPr lang="he-IL" b="1" dirty="0" smtClean="0">
                <a:solidFill>
                  <a:schemeClr val="accent4">
                    <a:lumMod val="60000"/>
                    <a:lumOff val="40000"/>
                  </a:schemeClr>
                </a:solidFill>
                <a:ea typeface="Calibri" panose="020F0502020204030204" pitchFamily="34" charset="0"/>
              </a:rPr>
              <a:t>שיתוף פעולה של מחלקת </a:t>
            </a:r>
            <a:r>
              <a:rPr lang="he-IL" b="1" dirty="0">
                <a:solidFill>
                  <a:schemeClr val="accent4">
                    <a:lumMod val="60000"/>
                    <a:lumOff val="40000"/>
                  </a:schemeClr>
                </a:solidFill>
                <a:ea typeface="Calibri" panose="020F0502020204030204" pitchFamily="34" charset="0"/>
              </a:rPr>
              <a:t>ישובים במועצה</a:t>
            </a:r>
            <a:r>
              <a:rPr lang="he-IL" dirty="0">
                <a:solidFill>
                  <a:schemeClr val="accent4">
                    <a:lumMod val="60000"/>
                    <a:lumOff val="40000"/>
                  </a:schemeClr>
                </a:solidFill>
                <a:ea typeface="Calibri" panose="020F0502020204030204" pitchFamily="34" charset="0"/>
              </a:rPr>
              <a:t> </a:t>
            </a:r>
            <a:r>
              <a:rPr lang="he-IL" dirty="0" smtClean="0">
                <a:solidFill>
                  <a:schemeClr val="accent4">
                    <a:lumMod val="60000"/>
                    <a:lumOff val="40000"/>
                  </a:schemeClr>
                </a:solidFill>
                <a:ea typeface="Calibri" panose="020F0502020204030204" pitchFamily="34" charset="0"/>
              </a:rPr>
              <a:t>מתחם </a:t>
            </a:r>
            <a:r>
              <a:rPr lang="es-ES_tradnl" b="1" dirty="0">
                <a:solidFill>
                  <a:schemeClr val="accent4">
                    <a:lumMod val="60000"/>
                    <a:lumOff val="40000"/>
                  </a:schemeClr>
                </a:solidFill>
                <a:ea typeface="Calibri" panose="020F0502020204030204" pitchFamily="34" charset="0"/>
                <a:cs typeface="Arial" panose="020B0604020202020204" pitchFamily="34" charset="0"/>
              </a:rPr>
              <a:t>OpenValley</a:t>
            </a:r>
            <a:r>
              <a:rPr lang="he-IL" b="1" dirty="0">
                <a:solidFill>
                  <a:schemeClr val="accent4">
                    <a:lumMod val="60000"/>
                    <a:lumOff val="40000"/>
                  </a:schemeClr>
                </a:solidFill>
                <a:ea typeface="Calibri" panose="020F0502020204030204" pitchFamily="34" charset="0"/>
              </a:rPr>
              <a:t> </a:t>
            </a:r>
            <a:r>
              <a:rPr lang="he-IL" dirty="0">
                <a:solidFill>
                  <a:schemeClr val="accent4">
                    <a:lumMod val="60000"/>
                    <a:lumOff val="40000"/>
                  </a:schemeClr>
                </a:solidFill>
                <a:ea typeface="Calibri" panose="020F0502020204030204" pitchFamily="34" charset="0"/>
              </a:rPr>
              <a:t>ברמת ישי , חברת </a:t>
            </a:r>
            <a:r>
              <a:rPr lang="en-US" b="1" dirty="0">
                <a:solidFill>
                  <a:schemeClr val="accent4">
                    <a:lumMod val="60000"/>
                    <a:lumOff val="40000"/>
                  </a:schemeClr>
                </a:solidFill>
                <a:ea typeface="Calibri" panose="020F0502020204030204" pitchFamily="34" charset="0"/>
                <a:cs typeface="Arial" panose="020B0604020202020204" pitchFamily="34" charset="0"/>
              </a:rPr>
              <a:t>IDEA</a:t>
            </a:r>
            <a:r>
              <a:rPr lang="he-IL" dirty="0">
                <a:solidFill>
                  <a:schemeClr val="accent4">
                    <a:lumMod val="60000"/>
                    <a:lumOff val="40000"/>
                  </a:schemeClr>
                </a:solidFill>
                <a:ea typeface="Calibri" panose="020F0502020204030204" pitchFamily="34" charset="0"/>
              </a:rPr>
              <a:t> המתמחה </a:t>
            </a:r>
            <a:endParaRPr lang="he-IL" dirty="0" smtClean="0">
              <a:solidFill>
                <a:schemeClr val="accent4">
                  <a:lumMod val="60000"/>
                  <a:lumOff val="40000"/>
                </a:schemeClr>
              </a:solidFill>
              <a:ea typeface="Calibri" panose="020F0502020204030204" pitchFamily="34" charset="0"/>
            </a:endParaRPr>
          </a:p>
          <a:p>
            <a:r>
              <a:rPr lang="he-IL" dirty="0" err="1" smtClean="0">
                <a:solidFill>
                  <a:schemeClr val="accent4">
                    <a:lumMod val="60000"/>
                    <a:lumOff val="40000"/>
                  </a:schemeClr>
                </a:solidFill>
                <a:ea typeface="Calibri" panose="020F0502020204030204" pitchFamily="34" charset="0"/>
              </a:rPr>
              <a:t>בהנגשת</a:t>
            </a:r>
            <a:r>
              <a:rPr lang="he-IL" dirty="0" smtClean="0">
                <a:solidFill>
                  <a:schemeClr val="accent4">
                    <a:lumMod val="60000"/>
                    <a:lumOff val="40000"/>
                  </a:schemeClr>
                </a:solidFill>
                <a:ea typeface="Calibri" panose="020F0502020204030204" pitchFamily="34" charset="0"/>
              </a:rPr>
              <a:t> </a:t>
            </a:r>
            <a:r>
              <a:rPr lang="he-IL" dirty="0">
                <a:solidFill>
                  <a:schemeClr val="accent4">
                    <a:lumMod val="60000"/>
                    <a:lumOff val="40000"/>
                  </a:schemeClr>
                </a:solidFill>
                <a:ea typeface="Calibri" panose="020F0502020204030204" pitchFamily="34" charset="0"/>
              </a:rPr>
              <a:t>ידע וחדשנות  </a:t>
            </a:r>
            <a:r>
              <a:rPr lang="he-IL" b="1" dirty="0">
                <a:solidFill>
                  <a:schemeClr val="accent4">
                    <a:lumMod val="60000"/>
                    <a:lumOff val="40000"/>
                  </a:schemeClr>
                </a:solidFill>
                <a:ea typeface="Calibri" panose="020F0502020204030204" pitchFamily="34" charset="0"/>
              </a:rPr>
              <a:t>ומעברים בעמק</a:t>
            </a:r>
            <a:r>
              <a:rPr lang="he-IL" dirty="0">
                <a:solidFill>
                  <a:schemeClr val="accent4">
                    <a:lumMod val="60000"/>
                    <a:lumOff val="40000"/>
                  </a:schemeClr>
                </a:solidFill>
                <a:ea typeface="Calibri" panose="020F0502020204030204" pitchFamily="34" charset="0"/>
              </a:rPr>
              <a:t>, </a:t>
            </a:r>
            <a:endParaRPr lang="en-US" dirty="0">
              <a:solidFill>
                <a:schemeClr val="accent4">
                  <a:lumMod val="60000"/>
                  <a:lumOff val="40000"/>
                </a:schemeClr>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0541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Agrupar 9"/>
          <p:cNvGrpSpPr>
            <a:grpSpLocks/>
          </p:cNvGrpSpPr>
          <p:nvPr/>
        </p:nvGrpSpPr>
        <p:grpSpPr bwMode="auto">
          <a:xfrm>
            <a:off x="1524000" y="0"/>
            <a:ext cx="8897938" cy="7156450"/>
            <a:chOff x="0" y="-1"/>
            <a:chExt cx="8897420" cy="7156522"/>
          </a:xfrm>
        </p:grpSpPr>
        <p:pic>
          <p:nvPicPr>
            <p:cNvPr id="3077"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726056" cy="21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57721"/>
              <a:ext cx="3911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ector recto 8"/>
            <p:cNvCxnSpPr/>
            <p:nvPr/>
          </p:nvCxnSpPr>
          <p:spPr>
            <a:xfrm>
              <a:off x="8897420" y="-1"/>
              <a:ext cx="0" cy="56515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75" name="Rectángulo 2"/>
          <p:cNvSpPr>
            <a:spLocks noChangeArrowheads="1"/>
          </p:cNvSpPr>
          <p:nvPr/>
        </p:nvSpPr>
        <p:spPr bwMode="auto">
          <a:xfrm>
            <a:off x="1866900" y="566739"/>
            <a:ext cx="79835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rtl="0" fontAlgn="base">
              <a:spcBef>
                <a:spcPct val="0"/>
              </a:spcBef>
              <a:spcAft>
                <a:spcPct val="0"/>
              </a:spcAft>
            </a:pPr>
            <a:r>
              <a:rPr lang="en-US" altLang="he-IL" sz="2800" b="1" dirty="0">
                <a:solidFill>
                  <a:srgbClr val="FFC000"/>
                </a:solidFill>
                <a:cs typeface="Arial" panose="020B0604020202020204" pitchFamily="34" charset="0"/>
              </a:rPr>
              <a:t>Start-up Nation- </a:t>
            </a:r>
            <a:r>
              <a:rPr lang="he-IL" altLang="he-IL" sz="2800" b="1" dirty="0">
                <a:solidFill>
                  <a:srgbClr val="FFC000"/>
                </a:solidFill>
                <a:cs typeface="Arial" panose="020B0604020202020204" pitchFamily="34" charset="0"/>
              </a:rPr>
              <a:t>ישראל</a:t>
            </a:r>
            <a:r>
              <a:rPr lang="en-US" altLang="he-IL" sz="2800" b="1" dirty="0">
                <a:solidFill>
                  <a:srgbClr val="FFC000"/>
                </a:solidFill>
                <a:cs typeface="Arial" panose="020B0604020202020204" pitchFamily="34" charset="0"/>
              </a:rPr>
              <a:t/>
            </a:r>
            <a:br>
              <a:rPr lang="en-US" altLang="he-IL" sz="2800" b="1" dirty="0">
                <a:solidFill>
                  <a:srgbClr val="FFC000"/>
                </a:solidFill>
                <a:cs typeface="Arial" panose="020B0604020202020204" pitchFamily="34" charset="0"/>
              </a:rPr>
            </a:br>
            <a:endParaRPr lang="es-ES" altLang="he-IL" sz="2800" b="1" dirty="0">
              <a:solidFill>
                <a:srgbClr val="FFC000"/>
              </a:solidFill>
              <a:cs typeface="Arial" panose="020B0604020202020204" pitchFamily="34" charset="0"/>
            </a:endParaRPr>
          </a:p>
        </p:txBody>
      </p:sp>
      <p:sp>
        <p:nvSpPr>
          <p:cNvPr id="3076" name="Rectángulo 1"/>
          <p:cNvSpPr>
            <a:spLocks noChangeArrowheads="1"/>
          </p:cNvSpPr>
          <p:nvPr/>
        </p:nvSpPr>
        <p:spPr bwMode="auto">
          <a:xfrm>
            <a:off x="1651001" y="1573213"/>
            <a:ext cx="8894763"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lnSpc>
                <a:spcPct val="150000"/>
              </a:lnSpc>
              <a:spcBef>
                <a:spcPct val="0"/>
              </a:spcBef>
              <a:spcAft>
                <a:spcPct val="0"/>
              </a:spcAft>
            </a:pPr>
            <a:r>
              <a:rPr lang="he-IL" altLang="he-IL" dirty="0">
                <a:solidFill>
                  <a:srgbClr val="7F7F7F"/>
                </a:solidFill>
                <a:latin typeface="Arial" panose="020B0604020202020204" pitchFamily="34" charset="0"/>
                <a:cs typeface="Arial" panose="020B0604020202020204" pitchFamily="34" charset="0"/>
              </a:rPr>
              <a:t>מדינת ישראל מיצבה את עצמה בעולם כמובילה בתחום היזמות והחדשנות, מגוון וכמות הרעיונות היוצאים מהמדינה, המתפתחים לחברות הזנק הוא עצום. אנו חוזים בסצנה שלמה סביב עולם היזמות-חממות, מאיצים, קהילות של סטארט-אפים, מתחמי עבודה ועוד</a:t>
            </a:r>
          </a:p>
          <a:p>
            <a:pPr fontAlgn="base">
              <a:lnSpc>
                <a:spcPct val="150000"/>
              </a:lnSpc>
              <a:spcBef>
                <a:spcPct val="0"/>
              </a:spcBef>
              <a:spcAft>
                <a:spcPct val="0"/>
              </a:spcAft>
            </a:pPr>
            <a:endParaRPr lang="he-IL" altLang="he-IL" dirty="0">
              <a:solidFill>
                <a:srgbClr val="7F7F7F"/>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r>
              <a:rPr lang="he-IL" altLang="he-IL" dirty="0">
                <a:solidFill>
                  <a:srgbClr val="7F7F7F"/>
                </a:solidFill>
                <a:latin typeface="Arial" panose="020B0604020202020204" pitchFamily="34" charset="0"/>
                <a:cs typeface="Arial" panose="020B0604020202020204" pitchFamily="34" charset="0"/>
              </a:rPr>
              <a:t>ברמה הבינ״ל אנו נמצאים בעידן של הפרעה (</a:t>
            </a:r>
            <a:r>
              <a:rPr lang="en-US" altLang="he-IL" dirty="0">
                <a:solidFill>
                  <a:srgbClr val="7F7F7F"/>
                </a:solidFill>
                <a:latin typeface="Arial" panose="020B0604020202020204" pitchFamily="34" charset="0"/>
                <a:cs typeface="Arial" panose="020B0604020202020204" pitchFamily="34" charset="0"/>
              </a:rPr>
              <a:t>Disruption</a:t>
            </a:r>
            <a:r>
              <a:rPr lang="he-IL" altLang="he-IL" dirty="0">
                <a:solidFill>
                  <a:srgbClr val="7F7F7F"/>
                </a:solidFill>
                <a:latin typeface="Arial" panose="020B0604020202020204" pitchFamily="34" charset="0"/>
                <a:cs typeface="Arial" panose="020B0604020202020204" pitchFamily="34" charset="0"/>
              </a:rPr>
              <a:t>), זהו עידן בו המבנים המסורתיים מתפרקים, הטכנולוגיה ומודלים חברתיים וארגוניים חדשים הופכים סדרי עולם.</a:t>
            </a:r>
          </a:p>
          <a:p>
            <a:pPr fontAlgn="base">
              <a:lnSpc>
                <a:spcPct val="150000"/>
              </a:lnSpc>
              <a:spcBef>
                <a:spcPct val="0"/>
              </a:spcBef>
              <a:spcAft>
                <a:spcPct val="0"/>
              </a:spcAft>
            </a:pPr>
            <a:endParaRPr lang="he-IL" altLang="he-IL" dirty="0">
              <a:solidFill>
                <a:srgbClr val="5B9BD5"/>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r>
              <a:rPr lang="he-IL" altLang="he-IL" dirty="0">
                <a:solidFill>
                  <a:srgbClr val="7F7F7F"/>
                </a:solidFill>
                <a:latin typeface="Arial" panose="020B0604020202020204" pitchFamily="34" charset="0"/>
                <a:cs typeface="Arial" panose="020B0604020202020204" pitchFamily="34" charset="0"/>
              </a:rPr>
              <a:t>מה יש במבנה החברתי/תרבותי ובהון האנושי בישראל אשר מייצרים ערך מוסף אדיר בתחום זה?</a:t>
            </a:r>
            <a:r>
              <a:rPr lang="he-IL" altLang="he-IL" dirty="0">
                <a:solidFill>
                  <a:srgbClr val="5B9BD5"/>
                </a:solidFill>
                <a:latin typeface="Arial" panose="020B0604020202020204" pitchFamily="34" charset="0"/>
                <a:cs typeface="Arial" panose="020B0604020202020204" pitchFamily="34" charset="0"/>
              </a:rPr>
              <a:t> ו</a:t>
            </a:r>
            <a:r>
              <a:rPr lang="he-IL" altLang="he-IL" b="1" dirty="0">
                <a:solidFill>
                  <a:srgbClr val="5B9BD5"/>
                </a:solidFill>
                <a:latin typeface="Arial" panose="020B0604020202020204" pitchFamily="34" charset="0"/>
                <a:cs typeface="Arial" panose="020B0604020202020204" pitchFamily="34" charset="0"/>
              </a:rPr>
              <a:t>מה לחיים בקהילה ולכל זה????</a:t>
            </a:r>
            <a:endParaRPr lang="es-ES" altLang="he-IL" b="1" dirty="0">
              <a:solidFill>
                <a:srgbClr val="5B9BD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464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ángulo 2"/>
          <p:cNvSpPr>
            <a:spLocks noChangeArrowheads="1"/>
          </p:cNvSpPr>
          <p:nvPr/>
        </p:nvSpPr>
        <p:spPr bwMode="auto">
          <a:xfrm>
            <a:off x="1866900" y="568326"/>
            <a:ext cx="798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rtl="0" fontAlgn="base">
              <a:spcBef>
                <a:spcPct val="0"/>
              </a:spcBef>
              <a:spcAft>
                <a:spcPct val="0"/>
              </a:spcAft>
            </a:pPr>
            <a:r>
              <a:rPr lang="he-IL" altLang="he-IL" sz="2800" b="1">
                <a:solidFill>
                  <a:srgbClr val="FFC000"/>
                </a:solidFill>
                <a:cs typeface="Arial" panose="020B0604020202020204" pitchFamily="34" charset="0"/>
              </a:rPr>
              <a:t>יזמות וחיים בקהילה</a:t>
            </a:r>
            <a:endParaRPr lang="es-ES" altLang="he-IL" sz="2800" b="1">
              <a:solidFill>
                <a:srgbClr val="FFC000"/>
              </a:solidFill>
              <a:cs typeface="Arial" panose="020B0604020202020204" pitchFamily="34" charset="0"/>
            </a:endParaRPr>
          </a:p>
        </p:txBody>
      </p:sp>
      <p:sp>
        <p:nvSpPr>
          <p:cNvPr id="4099" name="Rectángulo 1"/>
          <p:cNvSpPr>
            <a:spLocks noChangeArrowheads="1"/>
          </p:cNvSpPr>
          <p:nvPr/>
        </p:nvSpPr>
        <p:spPr bwMode="auto">
          <a:xfrm>
            <a:off x="1651001" y="1457325"/>
            <a:ext cx="8894763" cy="457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lnSpc>
                <a:spcPct val="90000"/>
              </a:lnSpc>
              <a:spcBef>
                <a:spcPct val="0"/>
              </a:spcBef>
              <a:spcAft>
                <a:spcPct val="0"/>
              </a:spcAft>
            </a:pPr>
            <a:r>
              <a:rPr lang="he-IL" altLang="he-IL" dirty="0">
                <a:solidFill>
                  <a:srgbClr val="7F7F7F"/>
                </a:solidFill>
                <a:latin typeface="Arial" panose="020B0604020202020204" pitchFamily="34" charset="0"/>
                <a:cs typeface="Arial" panose="020B0604020202020204" pitchFamily="34" charset="0"/>
              </a:rPr>
              <a:t>כמועצה, אנו מאמינים כי המפתח קיים בקרב תושבים בעלי יכולות חלימה ויצירה אשר חשים בתהליכי השינוי, מזהים פתרונות חדשניים, פתוחים ללמידה ומונעים מהשראה ומהאפשרות לפתח מוצרים ותהליכים אשר ישפרו או ישכללו את חיי התושבים ביישוביהם ובמועצה.</a:t>
            </a:r>
          </a:p>
          <a:p>
            <a:pPr fontAlgn="base">
              <a:lnSpc>
                <a:spcPct val="90000"/>
              </a:lnSpc>
              <a:spcBef>
                <a:spcPct val="0"/>
              </a:spcBef>
              <a:spcAft>
                <a:spcPct val="0"/>
              </a:spcAft>
            </a:pPr>
            <a:endParaRPr lang="he-IL" altLang="he-IL" dirty="0">
              <a:solidFill>
                <a:srgbClr val="7F7F7F"/>
              </a:solidFill>
              <a:latin typeface="Arial" panose="020B0604020202020204" pitchFamily="34" charset="0"/>
              <a:cs typeface="Arial" panose="020B0604020202020204" pitchFamily="34" charset="0"/>
            </a:endParaRPr>
          </a:p>
          <a:p>
            <a:pPr fontAlgn="base">
              <a:lnSpc>
                <a:spcPct val="90000"/>
              </a:lnSpc>
              <a:spcBef>
                <a:spcPct val="0"/>
              </a:spcBef>
              <a:spcAft>
                <a:spcPct val="0"/>
              </a:spcAft>
            </a:pPr>
            <a:r>
              <a:rPr lang="he-IL" altLang="he-IL" dirty="0">
                <a:solidFill>
                  <a:srgbClr val="7F7F7F"/>
                </a:solidFill>
                <a:latin typeface="Arial" panose="020B0604020202020204" pitchFamily="34" charset="0"/>
                <a:cs typeface="Arial" panose="020B0604020202020204" pitchFamily="34" charset="0"/>
              </a:rPr>
              <a:t>אז חשבנו, ניתחנו, הרהרנו, שוב בחננו אפשרויות ולבסוף בנינו שיתוף פעולה עם שני ארגונים אשר חרטו על דגלם ׳ליווי אנשים וארגונים בתהליכי יצירה והטמעת חדשנות ׳</a:t>
            </a:r>
          </a:p>
          <a:p>
            <a:pPr fontAlgn="base">
              <a:lnSpc>
                <a:spcPct val="90000"/>
              </a:lnSpc>
              <a:spcBef>
                <a:spcPct val="0"/>
              </a:spcBef>
              <a:spcAft>
                <a:spcPct val="0"/>
              </a:spcAft>
            </a:pPr>
            <a:endParaRPr lang="he-IL" altLang="he-IL" dirty="0">
              <a:solidFill>
                <a:srgbClr val="7F7F7F"/>
              </a:solidFill>
              <a:latin typeface="Arial" panose="020B0604020202020204" pitchFamily="34" charset="0"/>
              <a:cs typeface="Arial" panose="020B0604020202020204" pitchFamily="34" charset="0"/>
            </a:endParaRPr>
          </a:p>
          <a:p>
            <a:pPr fontAlgn="base">
              <a:lnSpc>
                <a:spcPct val="90000"/>
              </a:lnSpc>
              <a:spcBef>
                <a:spcPct val="0"/>
              </a:spcBef>
              <a:spcAft>
                <a:spcPct val="0"/>
              </a:spcAft>
            </a:pPr>
            <a:endParaRPr lang="he-IL" altLang="he-IL" dirty="0">
              <a:solidFill>
                <a:srgbClr val="7F7F7F"/>
              </a:solidFill>
              <a:latin typeface="Arial" panose="020B0604020202020204" pitchFamily="34" charset="0"/>
              <a:cs typeface="Arial" panose="020B0604020202020204" pitchFamily="34" charset="0"/>
            </a:endParaRPr>
          </a:p>
          <a:p>
            <a:pPr fontAlgn="base">
              <a:lnSpc>
                <a:spcPct val="90000"/>
              </a:lnSpc>
              <a:spcBef>
                <a:spcPct val="0"/>
              </a:spcBef>
              <a:spcAft>
                <a:spcPct val="0"/>
              </a:spcAft>
            </a:pPr>
            <a:r>
              <a:rPr lang="he-IL" altLang="he-IL" dirty="0">
                <a:solidFill>
                  <a:srgbClr val="7F7F7F"/>
                </a:solidFill>
                <a:latin typeface="Arial" panose="020B0604020202020204" pitchFamily="34" charset="0"/>
                <a:cs typeface="Arial" panose="020B0604020202020204" pitchFamily="34" charset="0"/>
              </a:rPr>
              <a:t>מתחם </a:t>
            </a:r>
            <a:r>
              <a:rPr lang="es-ES_tradnl" altLang="he-IL" b="1" dirty="0">
                <a:solidFill>
                  <a:srgbClr val="7F7F7F"/>
                </a:solidFill>
                <a:cs typeface="Arial" panose="020B0604020202020204" pitchFamily="34" charset="0"/>
              </a:rPr>
              <a:t>OpenValley </a:t>
            </a:r>
            <a:r>
              <a:rPr lang="he-IL" altLang="he-IL" dirty="0">
                <a:solidFill>
                  <a:srgbClr val="7F7F7F"/>
                </a:solidFill>
                <a:latin typeface="Arial" panose="020B0604020202020204" pitchFamily="34" charset="0"/>
                <a:cs typeface="Arial" panose="020B0604020202020204" pitchFamily="34" charset="0"/>
              </a:rPr>
              <a:t>הינו בית של יזמות ברוח של הדדיות, פתיחות ושיתופי פעולה עם אנשי מקצוע מתחומים רבים ומגוונים, השוכנים יחד בסביבה יצירתית ומעוצבת שבה מתקיים באופן תדיר שיח מקצועי מגוון. </a:t>
            </a:r>
          </a:p>
          <a:p>
            <a:pPr fontAlgn="base">
              <a:lnSpc>
                <a:spcPct val="90000"/>
              </a:lnSpc>
              <a:spcBef>
                <a:spcPct val="0"/>
              </a:spcBef>
              <a:spcAft>
                <a:spcPct val="0"/>
              </a:spcAft>
            </a:pPr>
            <a:endParaRPr lang="es-ES_tradnl" altLang="he-IL" dirty="0">
              <a:solidFill>
                <a:srgbClr val="7F7F7F"/>
              </a:solidFill>
              <a:latin typeface="Arial" panose="020B0604020202020204" pitchFamily="34" charset="0"/>
              <a:cs typeface="Arial" panose="020B0604020202020204" pitchFamily="34" charset="0"/>
            </a:endParaRPr>
          </a:p>
          <a:p>
            <a:pPr fontAlgn="base">
              <a:lnSpc>
                <a:spcPct val="90000"/>
              </a:lnSpc>
              <a:spcBef>
                <a:spcPct val="0"/>
              </a:spcBef>
              <a:spcAft>
                <a:spcPct val="0"/>
              </a:spcAft>
            </a:pPr>
            <a:r>
              <a:rPr lang="he-IL" altLang="he-IL" dirty="0">
                <a:solidFill>
                  <a:srgbClr val="7F7F7F"/>
                </a:solidFill>
                <a:latin typeface="Arial" panose="020B0604020202020204" pitchFamily="34" charset="0"/>
                <a:cs typeface="Arial" panose="020B0604020202020204" pitchFamily="34" charset="0"/>
              </a:rPr>
              <a:t>חברת אידאה </a:t>
            </a:r>
            <a:r>
              <a:rPr lang="he-IL" altLang="he-IL" b="1" dirty="0">
                <a:solidFill>
                  <a:srgbClr val="7F7F7F"/>
                </a:solidFill>
                <a:latin typeface="Arial" panose="020B0604020202020204" pitchFamily="34" charset="0"/>
                <a:cs typeface="Arial" panose="020B0604020202020204" pitchFamily="34" charset="0"/>
              </a:rPr>
              <a:t>IDEA</a:t>
            </a:r>
            <a:r>
              <a:rPr lang="he-IL" altLang="he-IL" dirty="0">
                <a:solidFill>
                  <a:srgbClr val="7F7F7F"/>
                </a:solidFill>
                <a:latin typeface="Arial" panose="020B0604020202020204" pitchFamily="34" charset="0"/>
                <a:cs typeface="Arial" panose="020B0604020202020204" pitchFamily="34" charset="0"/>
              </a:rPr>
              <a:t> </a:t>
            </a:r>
            <a:r>
              <a:rPr lang="en-US" altLang="he-IL" dirty="0">
                <a:solidFill>
                  <a:srgbClr val="7F7F7F"/>
                </a:solidFill>
                <a:latin typeface="Arial" panose="020B0604020202020204" pitchFamily="34" charset="0"/>
                <a:cs typeface="Arial" panose="020B0604020202020204" pitchFamily="34" charset="0"/>
              </a:rPr>
              <a:t>-</a:t>
            </a:r>
            <a:r>
              <a:rPr lang="he-IL" altLang="he-IL" dirty="0">
                <a:solidFill>
                  <a:srgbClr val="7F7F7F"/>
                </a:solidFill>
                <a:latin typeface="Arial" panose="020B0604020202020204" pitchFamily="34" charset="0"/>
                <a:cs typeface="Arial" panose="020B0604020202020204" pitchFamily="34" charset="0"/>
              </a:rPr>
              <a:t> </a:t>
            </a:r>
            <a:r>
              <a:rPr lang="he-IL" altLang="he-IL" dirty="0" err="1">
                <a:solidFill>
                  <a:srgbClr val="7F7F7F"/>
                </a:solidFill>
                <a:latin typeface="Arial" panose="020B0604020202020204" pitchFamily="34" charset="0"/>
                <a:cs typeface="Arial" panose="020B0604020202020204" pitchFamily="34" charset="0"/>
              </a:rPr>
              <a:t>International</a:t>
            </a:r>
            <a:r>
              <a:rPr lang="he-IL" altLang="he-IL" dirty="0">
                <a:solidFill>
                  <a:srgbClr val="7F7F7F"/>
                </a:solidFill>
                <a:latin typeface="Arial" panose="020B0604020202020204" pitchFamily="34" charset="0"/>
                <a:cs typeface="Arial" panose="020B0604020202020204" pitchFamily="34" charset="0"/>
              </a:rPr>
              <a:t> </a:t>
            </a:r>
            <a:r>
              <a:rPr lang="he-IL" altLang="he-IL" dirty="0" err="1">
                <a:solidFill>
                  <a:srgbClr val="7F7F7F"/>
                </a:solidFill>
                <a:latin typeface="Arial" panose="020B0604020202020204" pitchFamily="34" charset="0"/>
                <a:cs typeface="Arial" panose="020B0604020202020204" pitchFamily="34" charset="0"/>
              </a:rPr>
              <a:t>Development</a:t>
            </a:r>
            <a:r>
              <a:rPr lang="he-IL" altLang="he-IL" dirty="0">
                <a:solidFill>
                  <a:srgbClr val="7F7F7F"/>
                </a:solidFill>
                <a:latin typeface="Arial" panose="020B0604020202020204" pitchFamily="34" charset="0"/>
                <a:cs typeface="Arial" panose="020B0604020202020204" pitchFamily="34" charset="0"/>
              </a:rPr>
              <a:t> </a:t>
            </a:r>
            <a:r>
              <a:rPr lang="he-IL" altLang="he-IL" dirty="0" err="1">
                <a:solidFill>
                  <a:srgbClr val="7F7F7F"/>
                </a:solidFill>
                <a:latin typeface="Arial" panose="020B0604020202020204" pitchFamily="34" charset="0"/>
                <a:cs typeface="Arial" panose="020B0604020202020204" pitchFamily="34" charset="0"/>
              </a:rPr>
              <a:t>Acceletor</a:t>
            </a:r>
            <a:r>
              <a:rPr lang="en-US" altLang="he-IL" dirty="0">
                <a:solidFill>
                  <a:srgbClr val="7F7F7F"/>
                </a:solidFill>
                <a:latin typeface="Arial" panose="020B0604020202020204" pitchFamily="34" charset="0"/>
                <a:cs typeface="Arial" panose="020B0604020202020204" pitchFamily="34" charset="0"/>
              </a:rPr>
              <a:t> </a:t>
            </a:r>
            <a:r>
              <a:rPr lang="he-IL" altLang="he-IL" dirty="0">
                <a:solidFill>
                  <a:srgbClr val="7F7F7F"/>
                </a:solidFill>
                <a:latin typeface="Arial" panose="020B0604020202020204" pitchFamily="34" charset="0"/>
                <a:cs typeface="Arial" panose="020B0604020202020204" pitchFamily="34" charset="0"/>
              </a:rPr>
              <a:t>הינה חברה המתמחה בהנגשה של ידע וניסיון בתהליכי חדשנות מהמרחב הבינ״ל לצרכים מקומיים ובליווי ארגונים בבניית תשתיות ארגוניות מבוססות חדשנות ושיתוף. </a:t>
            </a:r>
          </a:p>
          <a:p>
            <a:pPr fontAlgn="base">
              <a:lnSpc>
                <a:spcPct val="90000"/>
              </a:lnSpc>
              <a:spcBef>
                <a:spcPct val="0"/>
              </a:spcBef>
              <a:spcAft>
                <a:spcPct val="0"/>
              </a:spcAft>
            </a:pPr>
            <a:endParaRPr lang="he-IL" altLang="he-IL" dirty="0">
              <a:solidFill>
                <a:srgbClr val="7F7F7F"/>
              </a:solidFill>
              <a:latin typeface="Arial" panose="020B0604020202020204" pitchFamily="34" charset="0"/>
              <a:cs typeface="Arial" panose="020B0604020202020204" pitchFamily="34" charset="0"/>
            </a:endParaRPr>
          </a:p>
          <a:p>
            <a:pPr fontAlgn="base">
              <a:lnSpc>
                <a:spcPct val="90000"/>
              </a:lnSpc>
              <a:spcBef>
                <a:spcPct val="0"/>
              </a:spcBef>
              <a:spcAft>
                <a:spcPct val="0"/>
              </a:spcAft>
              <a:buFont typeface="Arial" panose="020B0604020202020204" pitchFamily="34" charset="0"/>
              <a:buChar char="•"/>
            </a:pPr>
            <a:r>
              <a:rPr lang="he-IL" altLang="he-IL" b="1" dirty="0" smtClean="0">
                <a:solidFill>
                  <a:srgbClr val="7F7F7F"/>
                </a:solidFill>
                <a:latin typeface="Arial" panose="020B0604020202020204" pitchFamily="34" charset="0"/>
                <a:cs typeface="Arial" panose="020B0604020202020204" pitchFamily="34" charset="0"/>
              </a:rPr>
              <a:t>ליוזמה גם  שותפה מעברים </a:t>
            </a:r>
            <a:r>
              <a:rPr lang="he-IL" altLang="he-IL" b="1" dirty="0">
                <a:solidFill>
                  <a:srgbClr val="7F7F7F"/>
                </a:solidFill>
                <a:latin typeface="Arial" panose="020B0604020202020204" pitchFamily="34" charset="0"/>
                <a:cs typeface="Arial" panose="020B0604020202020204" pitchFamily="34" charset="0"/>
              </a:rPr>
              <a:t>בעמק- מרכז תעסוקה קהילתי למגזר </a:t>
            </a:r>
            <a:r>
              <a:rPr lang="he-IL" altLang="he-IL" b="1" dirty="0" smtClean="0">
                <a:solidFill>
                  <a:srgbClr val="7F7F7F"/>
                </a:solidFill>
                <a:latin typeface="Arial" panose="020B0604020202020204" pitchFamily="34" charset="0"/>
                <a:cs typeface="Arial" panose="020B0604020202020204" pitchFamily="34" charset="0"/>
              </a:rPr>
              <a:t>הכפרי אשר תלווה את התהליך בסיומו.</a:t>
            </a:r>
            <a:endParaRPr lang="he-IL" altLang="he-IL" b="1" dirty="0">
              <a:solidFill>
                <a:srgbClr val="7F7F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293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ángulo 2"/>
          <p:cNvSpPr>
            <a:spLocks noChangeArrowheads="1"/>
          </p:cNvSpPr>
          <p:nvPr/>
        </p:nvSpPr>
        <p:spPr bwMode="auto">
          <a:xfrm>
            <a:off x="1866900" y="1"/>
            <a:ext cx="798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rtl="0" fontAlgn="base">
              <a:spcBef>
                <a:spcPct val="0"/>
              </a:spcBef>
              <a:spcAft>
                <a:spcPct val="0"/>
              </a:spcAft>
            </a:pPr>
            <a:r>
              <a:rPr lang="he-IL" altLang="he-IL" sz="2800" b="1" dirty="0">
                <a:solidFill>
                  <a:srgbClr val="FFC000"/>
                </a:solidFill>
                <a:cs typeface="Arial" panose="020B0604020202020204" pitchFamily="34" charset="0"/>
              </a:rPr>
              <a:t>מה צפוי לכם בתהליך?</a:t>
            </a:r>
            <a:endParaRPr lang="es-ES" altLang="he-IL" sz="2800" b="1" dirty="0">
              <a:solidFill>
                <a:srgbClr val="FFC000"/>
              </a:solidFill>
              <a:cs typeface="Arial" panose="020B0604020202020204" pitchFamily="34" charset="0"/>
            </a:endParaRPr>
          </a:p>
        </p:txBody>
      </p:sp>
      <p:sp>
        <p:nvSpPr>
          <p:cNvPr id="5123" name="Rectángulo 1"/>
          <p:cNvSpPr>
            <a:spLocks noChangeArrowheads="1"/>
          </p:cNvSpPr>
          <p:nvPr/>
        </p:nvSpPr>
        <p:spPr bwMode="auto">
          <a:xfrm>
            <a:off x="1524000" y="523875"/>
            <a:ext cx="9144000"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lnSpc>
                <a:spcPct val="90000"/>
              </a:lnSpc>
              <a:spcBef>
                <a:spcPct val="0"/>
              </a:spcBef>
              <a:spcAft>
                <a:spcPct val="0"/>
              </a:spcAft>
              <a:buFont typeface="Wingdings" panose="05000000000000000000" pitchFamily="2" charset="2"/>
              <a:buChar char="ü"/>
            </a:pPr>
            <a:r>
              <a:rPr lang="he-IL" altLang="he-IL" b="1" dirty="0">
                <a:solidFill>
                  <a:srgbClr val="7F7F7F"/>
                </a:solidFill>
                <a:latin typeface="Arial" panose="020B0604020202020204" pitchFamily="34" charset="0"/>
                <a:cs typeface="Arial" panose="020B0604020202020204" pitchFamily="34" charset="0"/>
              </a:rPr>
              <a:t>הכרות וקבלת השראה מהקסם המיוחד של ישראל</a:t>
            </a:r>
            <a:r>
              <a:rPr lang="en-US" altLang="he-IL" dirty="0">
                <a:solidFill>
                  <a:srgbClr val="7F7F7F"/>
                </a:solidFill>
                <a:cs typeface="Arial" panose="020B0604020202020204" pitchFamily="34" charset="0"/>
              </a:rPr>
              <a:t/>
            </a:r>
            <a:br>
              <a:rPr lang="en-US" altLang="he-IL" dirty="0">
                <a:solidFill>
                  <a:srgbClr val="7F7F7F"/>
                </a:solidFill>
                <a:cs typeface="Arial" panose="020B0604020202020204" pitchFamily="34" charset="0"/>
              </a:rPr>
            </a:br>
            <a:r>
              <a:rPr lang="he-IL" altLang="he-IL" dirty="0">
                <a:solidFill>
                  <a:srgbClr val="7F7F7F"/>
                </a:solidFill>
                <a:latin typeface="Arial" panose="020B0604020202020204" pitchFamily="34" charset="0"/>
                <a:cs typeface="Arial" panose="020B0604020202020204" pitchFamily="34" charset="0"/>
              </a:rPr>
              <a:t>נגלה את האקו-</a:t>
            </a:r>
            <a:r>
              <a:rPr lang="he-IL" altLang="he-IL" dirty="0" err="1">
                <a:solidFill>
                  <a:srgbClr val="7F7F7F"/>
                </a:solidFill>
                <a:latin typeface="Arial" panose="020B0604020202020204" pitchFamily="34" charset="0"/>
                <a:cs typeface="Arial" panose="020B0604020202020204" pitchFamily="34" charset="0"/>
              </a:rPr>
              <a:t>סיסטם</a:t>
            </a:r>
            <a:r>
              <a:rPr lang="he-IL" altLang="he-IL" dirty="0">
                <a:solidFill>
                  <a:srgbClr val="7F7F7F"/>
                </a:solidFill>
                <a:latin typeface="Arial" panose="020B0604020202020204" pitchFamily="34" charset="0"/>
                <a:cs typeface="Arial" panose="020B0604020202020204" pitchFamily="34" charset="0"/>
              </a:rPr>
              <a:t> המיוחד של ישראל בתחום היזמות והחדשנות אשר מוביל לכל כך הרבה פריצות דרך טכנולוגיות בעולם</a:t>
            </a:r>
            <a:r>
              <a:rPr lang="en-US" altLang="he-IL" dirty="0">
                <a:solidFill>
                  <a:srgbClr val="7F7F7F"/>
                </a:solidFill>
                <a:latin typeface="Arial" panose="020B0604020202020204" pitchFamily="34" charset="0"/>
                <a:cs typeface="Arial" panose="020B0604020202020204" pitchFamily="34" charset="0"/>
              </a:rPr>
              <a:t/>
            </a:r>
            <a:br>
              <a:rPr lang="en-US" altLang="he-IL" dirty="0">
                <a:solidFill>
                  <a:srgbClr val="7F7F7F"/>
                </a:solidFill>
                <a:latin typeface="Arial" panose="020B0604020202020204" pitchFamily="34" charset="0"/>
                <a:cs typeface="Arial" panose="020B0604020202020204" pitchFamily="34" charset="0"/>
              </a:rPr>
            </a:br>
            <a:endParaRPr lang="en-US" altLang="he-IL" dirty="0">
              <a:solidFill>
                <a:srgbClr val="7F7F7F"/>
              </a:solidFill>
              <a:latin typeface="Arial" panose="020B0604020202020204" pitchFamily="34" charset="0"/>
              <a:cs typeface="Arial" panose="020B0604020202020204" pitchFamily="34" charset="0"/>
            </a:endParaRPr>
          </a:p>
          <a:p>
            <a:pPr fontAlgn="base">
              <a:spcBef>
                <a:spcPct val="0"/>
              </a:spcBef>
              <a:spcAft>
                <a:spcPct val="0"/>
              </a:spcAft>
              <a:buFont typeface="Wingdings" panose="05000000000000000000" pitchFamily="2" charset="2"/>
              <a:buChar char="ü"/>
            </a:pPr>
            <a:r>
              <a:rPr lang="he-IL" altLang="he-IL" b="1" dirty="0">
                <a:solidFill>
                  <a:srgbClr val="7F7F7F"/>
                </a:solidFill>
                <a:latin typeface="Arial" panose="020B0604020202020204" pitchFamily="34" charset="0"/>
                <a:cs typeface="Arial" panose="020B0604020202020204" pitchFamily="34" charset="0"/>
              </a:rPr>
              <a:t>חשיפה </a:t>
            </a:r>
            <a:r>
              <a:rPr lang="he-IL" altLang="he-IL" b="1" dirty="0" err="1">
                <a:solidFill>
                  <a:srgbClr val="7F7F7F"/>
                </a:solidFill>
                <a:latin typeface="Arial" panose="020B0604020202020204" pitchFamily="34" charset="0"/>
                <a:cs typeface="Arial" panose="020B0604020202020204" pitchFamily="34" charset="0"/>
              </a:rPr>
              <a:t>לפרקטיקות</a:t>
            </a:r>
            <a:r>
              <a:rPr lang="he-IL" altLang="he-IL" b="1" dirty="0">
                <a:solidFill>
                  <a:srgbClr val="7F7F7F"/>
                </a:solidFill>
                <a:latin typeface="Arial" panose="020B0604020202020204" pitchFamily="34" charset="0"/>
                <a:cs typeface="Arial" panose="020B0604020202020204" pitchFamily="34" charset="0"/>
              </a:rPr>
              <a:t> הטובות ביותר ממובילי התעשייה בישראל</a:t>
            </a:r>
            <a:r>
              <a:rPr lang="en-US" altLang="he-IL" dirty="0">
                <a:solidFill>
                  <a:srgbClr val="7F7F7F"/>
                </a:solidFill>
                <a:latin typeface="Arial" panose="020B0604020202020204" pitchFamily="34" charset="0"/>
                <a:cs typeface="Arial" panose="020B0604020202020204" pitchFamily="34" charset="0"/>
              </a:rPr>
              <a:t/>
            </a:r>
            <a:br>
              <a:rPr lang="en-US" altLang="he-IL" dirty="0">
                <a:solidFill>
                  <a:srgbClr val="7F7F7F"/>
                </a:solidFill>
                <a:latin typeface="Arial" panose="020B0604020202020204" pitchFamily="34" charset="0"/>
                <a:cs typeface="Arial" panose="020B0604020202020204" pitchFamily="34" charset="0"/>
              </a:rPr>
            </a:br>
            <a:r>
              <a:rPr lang="he-IL" altLang="he-IL" dirty="0">
                <a:solidFill>
                  <a:srgbClr val="7F7F7F"/>
                </a:solidFill>
                <a:latin typeface="Arial" panose="020B0604020202020204" pitchFamily="34" charset="0"/>
                <a:cs typeface="Arial" panose="020B0604020202020204" pitchFamily="34" charset="0"/>
              </a:rPr>
              <a:t>נכיר את עולם היזמות, נפגש עם חברות שעשו את זה בגדול וכן עם יזמים ומשקיעים מובילים</a:t>
            </a:r>
            <a:r>
              <a:rPr lang="en-US" altLang="he-IL" dirty="0">
                <a:solidFill>
                  <a:srgbClr val="7F7F7F"/>
                </a:solidFill>
                <a:latin typeface="Arial" panose="020B0604020202020204" pitchFamily="34" charset="0"/>
                <a:cs typeface="Arial" panose="020B0604020202020204" pitchFamily="34" charset="0"/>
              </a:rPr>
              <a:t/>
            </a:r>
            <a:br>
              <a:rPr lang="en-US" altLang="he-IL" dirty="0">
                <a:solidFill>
                  <a:srgbClr val="7F7F7F"/>
                </a:solidFill>
                <a:latin typeface="Arial" panose="020B0604020202020204" pitchFamily="34" charset="0"/>
                <a:cs typeface="Arial" panose="020B0604020202020204" pitchFamily="34" charset="0"/>
              </a:rPr>
            </a:br>
            <a:endParaRPr lang="en-US" altLang="he-IL" dirty="0">
              <a:solidFill>
                <a:srgbClr val="7F7F7F"/>
              </a:solidFill>
              <a:latin typeface="Arial" panose="020B0604020202020204" pitchFamily="34" charset="0"/>
              <a:cs typeface="Arial" panose="020B0604020202020204" pitchFamily="34" charset="0"/>
            </a:endParaRPr>
          </a:p>
          <a:p>
            <a:pPr fontAlgn="base">
              <a:spcBef>
                <a:spcPct val="0"/>
              </a:spcBef>
              <a:spcAft>
                <a:spcPct val="0"/>
              </a:spcAft>
              <a:buFont typeface="Wingdings" panose="05000000000000000000" pitchFamily="2" charset="2"/>
              <a:buChar char="ü"/>
            </a:pPr>
            <a:r>
              <a:rPr lang="he-IL" altLang="he-IL" b="1" dirty="0">
                <a:solidFill>
                  <a:srgbClr val="7F7F7F"/>
                </a:solidFill>
                <a:latin typeface="Arial" panose="020B0604020202020204" pitchFamily="34" charset="0"/>
                <a:cs typeface="Arial" panose="020B0604020202020204" pitchFamily="34" charset="0"/>
              </a:rPr>
              <a:t>הבנה מה היא תרבות של יזמות וחדשנות</a:t>
            </a:r>
            <a:r>
              <a:rPr lang="en-US" altLang="he-IL" dirty="0">
                <a:solidFill>
                  <a:srgbClr val="7F7F7F"/>
                </a:solidFill>
                <a:latin typeface="Arial" panose="020B0604020202020204" pitchFamily="34" charset="0"/>
                <a:cs typeface="Arial" panose="020B0604020202020204" pitchFamily="34" charset="0"/>
              </a:rPr>
              <a:t/>
            </a:r>
            <a:br>
              <a:rPr lang="en-US" altLang="he-IL" dirty="0">
                <a:solidFill>
                  <a:srgbClr val="7F7F7F"/>
                </a:solidFill>
                <a:latin typeface="Arial" panose="020B0604020202020204" pitchFamily="34" charset="0"/>
                <a:cs typeface="Arial" panose="020B0604020202020204" pitchFamily="34" charset="0"/>
              </a:rPr>
            </a:br>
            <a:r>
              <a:rPr lang="he-IL" altLang="he-IL" dirty="0">
                <a:solidFill>
                  <a:srgbClr val="7F7F7F"/>
                </a:solidFill>
                <a:latin typeface="Arial" panose="020B0604020202020204" pitchFamily="34" charset="0"/>
                <a:cs typeface="Arial" panose="020B0604020202020204" pitchFamily="34" charset="0"/>
              </a:rPr>
              <a:t>נחשף למאפייני התרבות המיוחדים של חברות סטרט-אפ, מה מייחד אותן? מה מאפיין תרבות כזו? איך מייצרים תרבות של יזמות וחדשנות בעולם החברתי</a:t>
            </a:r>
            <a:r>
              <a:rPr lang="en-US" altLang="he-IL" dirty="0">
                <a:solidFill>
                  <a:srgbClr val="7F7F7F"/>
                </a:solidFill>
                <a:latin typeface="Arial" panose="020B0604020202020204" pitchFamily="34" charset="0"/>
                <a:cs typeface="Arial" panose="020B0604020202020204" pitchFamily="34" charset="0"/>
              </a:rPr>
              <a:t/>
            </a:r>
            <a:br>
              <a:rPr lang="en-US" altLang="he-IL" dirty="0">
                <a:solidFill>
                  <a:srgbClr val="7F7F7F"/>
                </a:solidFill>
                <a:latin typeface="Arial" panose="020B0604020202020204" pitchFamily="34" charset="0"/>
                <a:cs typeface="Arial" panose="020B0604020202020204" pitchFamily="34" charset="0"/>
              </a:rPr>
            </a:br>
            <a:endParaRPr lang="en-US" altLang="he-IL" dirty="0">
              <a:solidFill>
                <a:srgbClr val="7F7F7F"/>
              </a:solidFill>
              <a:latin typeface="Arial" panose="020B0604020202020204" pitchFamily="34" charset="0"/>
              <a:cs typeface="Arial" panose="020B0604020202020204" pitchFamily="34" charset="0"/>
            </a:endParaRPr>
          </a:p>
          <a:p>
            <a:pPr fontAlgn="base">
              <a:spcBef>
                <a:spcPct val="0"/>
              </a:spcBef>
              <a:spcAft>
                <a:spcPct val="0"/>
              </a:spcAft>
              <a:buFont typeface="Wingdings" panose="05000000000000000000" pitchFamily="2" charset="2"/>
              <a:buChar char="ü"/>
            </a:pPr>
            <a:r>
              <a:rPr lang="he-IL" altLang="he-IL" b="1" dirty="0">
                <a:solidFill>
                  <a:srgbClr val="7F7F7F"/>
                </a:solidFill>
                <a:latin typeface="Arial" panose="020B0604020202020204" pitchFamily="34" charset="0"/>
                <a:cs typeface="Arial" panose="020B0604020202020204" pitchFamily="34" charset="0"/>
              </a:rPr>
              <a:t> התבוננות יחדיו על מה צופן העתיד?</a:t>
            </a:r>
            <a:r>
              <a:rPr lang="en-US" altLang="he-IL" dirty="0">
                <a:solidFill>
                  <a:srgbClr val="7F7F7F"/>
                </a:solidFill>
                <a:latin typeface="Arial" panose="020B0604020202020204" pitchFamily="34" charset="0"/>
                <a:cs typeface="Arial" panose="020B0604020202020204" pitchFamily="34" charset="0"/>
              </a:rPr>
              <a:t/>
            </a:r>
            <a:br>
              <a:rPr lang="en-US" altLang="he-IL" dirty="0">
                <a:solidFill>
                  <a:srgbClr val="7F7F7F"/>
                </a:solidFill>
                <a:latin typeface="Arial" panose="020B0604020202020204" pitchFamily="34" charset="0"/>
                <a:cs typeface="Arial" panose="020B0604020202020204" pitchFamily="34" charset="0"/>
              </a:rPr>
            </a:br>
            <a:r>
              <a:rPr lang="he-IL" altLang="he-IL" dirty="0">
                <a:solidFill>
                  <a:srgbClr val="7F7F7F"/>
                </a:solidFill>
                <a:latin typeface="Arial" panose="020B0604020202020204" pitchFamily="34" charset="0"/>
                <a:cs typeface="Arial" panose="020B0604020202020204" pitchFamily="34" charset="0"/>
              </a:rPr>
              <a:t>איך חושבים קדימה? איך מזהים ומאפיינים את הטרנדים החדשים בעולם וכיצד מובילים תהליך חשיבה מחוץ לפרדיגמות המוכרות</a:t>
            </a:r>
          </a:p>
          <a:p>
            <a:pPr fontAlgn="base">
              <a:spcBef>
                <a:spcPct val="0"/>
              </a:spcBef>
              <a:spcAft>
                <a:spcPct val="0"/>
              </a:spcAft>
              <a:buFont typeface="Wingdings" panose="05000000000000000000" pitchFamily="2" charset="2"/>
              <a:buChar char="ü"/>
            </a:pPr>
            <a:endParaRPr lang="en-US" altLang="he-IL" dirty="0">
              <a:solidFill>
                <a:srgbClr val="7F7F7F"/>
              </a:solidFill>
              <a:latin typeface="Arial" panose="020B0604020202020204" pitchFamily="34" charset="0"/>
              <a:cs typeface="Arial" panose="020B0604020202020204" pitchFamily="34" charset="0"/>
            </a:endParaRPr>
          </a:p>
          <a:p>
            <a:pPr fontAlgn="base">
              <a:spcBef>
                <a:spcPct val="0"/>
              </a:spcBef>
              <a:spcAft>
                <a:spcPct val="0"/>
              </a:spcAft>
              <a:buFont typeface="Wingdings" panose="05000000000000000000" pitchFamily="2" charset="2"/>
              <a:buChar char="ü"/>
            </a:pPr>
            <a:r>
              <a:rPr lang="he-IL" altLang="he-IL" b="1" dirty="0">
                <a:solidFill>
                  <a:srgbClr val="7F7F7F"/>
                </a:solidFill>
                <a:latin typeface="Arial" panose="020B0604020202020204" pitchFamily="34" charset="0"/>
                <a:cs typeface="Arial" panose="020B0604020202020204" pitchFamily="34" charset="0"/>
              </a:rPr>
              <a:t>יצירת רעיונות ובניית תכנית עבודה למימושם</a:t>
            </a:r>
            <a:r>
              <a:rPr lang="en-US" altLang="he-IL" dirty="0">
                <a:solidFill>
                  <a:srgbClr val="7F7F7F"/>
                </a:solidFill>
                <a:latin typeface="Arial" panose="020B0604020202020204" pitchFamily="34" charset="0"/>
                <a:cs typeface="Arial" panose="020B0604020202020204" pitchFamily="34" charset="0"/>
              </a:rPr>
              <a:t/>
            </a:r>
            <a:br>
              <a:rPr lang="en-US" altLang="he-IL" dirty="0">
                <a:solidFill>
                  <a:srgbClr val="7F7F7F"/>
                </a:solidFill>
                <a:latin typeface="Arial" panose="020B0604020202020204" pitchFamily="34" charset="0"/>
                <a:cs typeface="Arial" panose="020B0604020202020204" pitchFamily="34" charset="0"/>
              </a:rPr>
            </a:br>
            <a:r>
              <a:rPr lang="he-IL" altLang="he-IL" dirty="0">
                <a:solidFill>
                  <a:srgbClr val="7F7F7F"/>
                </a:solidFill>
                <a:latin typeface="Arial" panose="020B0604020202020204" pitchFamily="34" charset="0"/>
                <a:cs typeface="Arial" panose="020B0604020202020204" pitchFamily="34" charset="0"/>
              </a:rPr>
              <a:t>חיבור בין מקורות השראה, החלומות שלנו והמציאות אותה אנו חיים- מה אנו יכולים לעשות בחיינו כדי לקדם את הקהילות בהן אנו חיים לעבר פעילויות ותהליכים חדשניים </a:t>
            </a:r>
            <a:r>
              <a:rPr lang="he-IL" altLang="he-IL" dirty="0" err="1">
                <a:solidFill>
                  <a:srgbClr val="7F7F7F"/>
                </a:solidFill>
                <a:latin typeface="Arial" panose="020B0604020202020204" pitchFamily="34" charset="0"/>
                <a:cs typeface="Arial" panose="020B0604020202020204" pitchFamily="34" charset="0"/>
              </a:rPr>
              <a:t>ורלוונטים</a:t>
            </a:r>
            <a:r>
              <a:rPr lang="he-IL" altLang="he-IL" dirty="0">
                <a:solidFill>
                  <a:srgbClr val="7F7F7F"/>
                </a:solidFill>
                <a:latin typeface="Arial" panose="020B0604020202020204" pitchFamily="34" charset="0"/>
                <a:cs typeface="Arial" panose="020B0604020202020204" pitchFamily="34" charset="0"/>
              </a:rPr>
              <a:t> לכלל החברים בקהילה</a:t>
            </a:r>
          </a:p>
          <a:p>
            <a:pPr fontAlgn="base">
              <a:spcBef>
                <a:spcPct val="0"/>
              </a:spcBef>
              <a:spcAft>
                <a:spcPct val="0"/>
              </a:spcAft>
              <a:buFont typeface="Wingdings" panose="05000000000000000000" pitchFamily="2" charset="2"/>
              <a:buChar char="ü"/>
            </a:pPr>
            <a:endParaRPr lang="he-IL" altLang="he-IL" dirty="0">
              <a:solidFill>
                <a:srgbClr val="7F7F7F"/>
              </a:solidFill>
              <a:latin typeface="Arial" panose="020B0604020202020204" pitchFamily="34" charset="0"/>
              <a:cs typeface="Arial" panose="020B0604020202020204" pitchFamily="34" charset="0"/>
            </a:endParaRPr>
          </a:p>
          <a:p>
            <a:pPr fontAlgn="base">
              <a:spcBef>
                <a:spcPct val="0"/>
              </a:spcBef>
              <a:spcAft>
                <a:spcPct val="0"/>
              </a:spcAft>
              <a:buFont typeface="Wingdings" panose="05000000000000000000" pitchFamily="2" charset="2"/>
              <a:buChar char="ü"/>
            </a:pPr>
            <a:r>
              <a:rPr lang="he-IL" altLang="he-IL" b="1" dirty="0">
                <a:solidFill>
                  <a:srgbClr val="7F7F7F"/>
                </a:solidFill>
                <a:latin typeface="Arial" panose="020B0604020202020204" pitchFamily="34" charset="0"/>
                <a:cs typeface="Arial" panose="020B0604020202020204" pitchFamily="34" charset="0"/>
              </a:rPr>
              <a:t>ליווי מקצועי בתהליך מימוש רעיון, מן </a:t>
            </a:r>
            <a:r>
              <a:rPr lang="he-IL" altLang="he-IL" b="1" dirty="0" smtClean="0">
                <a:solidFill>
                  <a:srgbClr val="7F7F7F"/>
                </a:solidFill>
                <a:latin typeface="Arial" panose="020B0604020202020204" pitchFamily="34" charset="0"/>
                <a:cs typeface="Arial" panose="020B0604020202020204" pitchFamily="34" charset="0"/>
              </a:rPr>
              <a:t>הכוח </a:t>
            </a:r>
            <a:r>
              <a:rPr lang="he-IL" altLang="he-IL" b="1" dirty="0">
                <a:solidFill>
                  <a:srgbClr val="7F7F7F"/>
                </a:solidFill>
                <a:latin typeface="Arial" panose="020B0604020202020204" pitchFamily="34" charset="0"/>
                <a:cs typeface="Arial" panose="020B0604020202020204" pitchFamily="34" charset="0"/>
              </a:rPr>
              <a:t>אל הפועל</a:t>
            </a:r>
            <a:r>
              <a:rPr lang="en-US" altLang="he-IL" b="1" dirty="0">
                <a:solidFill>
                  <a:srgbClr val="7F7F7F"/>
                </a:solidFill>
                <a:latin typeface="Arial" panose="020B0604020202020204" pitchFamily="34" charset="0"/>
                <a:cs typeface="Arial" panose="020B0604020202020204" pitchFamily="34" charset="0"/>
              </a:rPr>
              <a:t/>
            </a:r>
            <a:br>
              <a:rPr lang="en-US" altLang="he-IL" b="1" dirty="0">
                <a:solidFill>
                  <a:srgbClr val="7F7F7F"/>
                </a:solidFill>
                <a:latin typeface="Arial" panose="020B0604020202020204" pitchFamily="34" charset="0"/>
                <a:cs typeface="Arial" panose="020B0604020202020204" pitchFamily="34" charset="0"/>
              </a:rPr>
            </a:br>
            <a:endParaRPr lang="he-IL" altLang="he-IL" b="1" dirty="0">
              <a:solidFill>
                <a:srgbClr val="7F7F7F"/>
              </a:solidFill>
              <a:latin typeface="Arial" panose="020B0604020202020204" pitchFamily="34" charset="0"/>
              <a:cs typeface="Arial" panose="020B0604020202020204" pitchFamily="34" charset="0"/>
            </a:endParaRPr>
          </a:p>
          <a:p>
            <a:pPr fontAlgn="base">
              <a:spcBef>
                <a:spcPct val="0"/>
              </a:spcBef>
              <a:spcAft>
                <a:spcPct val="0"/>
              </a:spcAft>
              <a:buFont typeface="Wingdings" panose="05000000000000000000" pitchFamily="2" charset="2"/>
              <a:buChar char="ü"/>
            </a:pPr>
            <a:r>
              <a:rPr lang="he-IL" altLang="he-IL" b="1" dirty="0">
                <a:solidFill>
                  <a:srgbClr val="7F7F7F"/>
                </a:solidFill>
                <a:latin typeface="Arial" panose="020B0604020202020204" pitchFamily="34" charset="0"/>
                <a:cs typeface="Arial" panose="020B0604020202020204" pitchFamily="34" charset="0"/>
              </a:rPr>
              <a:t>הרחבת הרשת </a:t>
            </a:r>
            <a:r>
              <a:rPr lang="he-IL" altLang="he-IL" b="1" dirty="0" smtClean="0">
                <a:solidFill>
                  <a:srgbClr val="7F7F7F"/>
                </a:solidFill>
                <a:latin typeface="Arial" panose="020B0604020202020204" pitchFamily="34" charset="0"/>
                <a:cs typeface="Arial" panose="020B0604020202020204" pitchFamily="34" charset="0"/>
              </a:rPr>
              <a:t>המקצועית </a:t>
            </a:r>
            <a:r>
              <a:rPr lang="he-IL" altLang="he-IL" b="1" dirty="0">
                <a:solidFill>
                  <a:srgbClr val="7F7F7F"/>
                </a:solidFill>
                <a:latin typeface="Arial" panose="020B0604020202020204" pitchFamily="34" charset="0"/>
                <a:cs typeface="Arial" panose="020B0604020202020204" pitchFamily="34" charset="0"/>
              </a:rPr>
              <a:t>בארץ והעולם</a:t>
            </a:r>
            <a:endParaRPr lang="es-ES" altLang="he-IL" b="1" dirty="0">
              <a:solidFill>
                <a:srgbClr val="7F7F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457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23967" y="1520236"/>
            <a:ext cx="9427210" cy="4546736"/>
          </a:xfrm>
          <a:prstGeom prst="rect">
            <a:avLst/>
          </a:prstGeom>
          <a:solidFill>
            <a:schemeClr val="bg2">
              <a:lumMod val="25000"/>
              <a:alpha val="7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rtl="0" fontAlgn="base">
              <a:spcBef>
                <a:spcPct val="0"/>
              </a:spcBef>
              <a:spcAft>
                <a:spcPct val="0"/>
              </a:spcAft>
              <a:defRPr/>
            </a:pPr>
            <a:r>
              <a:rPr lang="he-IL" altLang="he-IL" sz="3500" dirty="0" smtClean="0">
                <a:solidFill>
                  <a:srgbClr val="FFC000"/>
                </a:solidFill>
                <a:latin typeface="Arial" panose="020B0604020202020204" pitchFamily="34" charset="0"/>
                <a:cs typeface="Arial" panose="020B0604020202020204" pitchFamily="34" charset="0"/>
              </a:rPr>
              <a:t>חדשנות </a:t>
            </a:r>
            <a:r>
              <a:rPr lang="he-IL" altLang="he-IL" sz="3500" dirty="0">
                <a:solidFill>
                  <a:srgbClr val="FFC000"/>
                </a:solidFill>
                <a:latin typeface="Arial" panose="020B0604020202020204" pitchFamily="34" charset="0"/>
                <a:cs typeface="Arial" panose="020B0604020202020204" pitchFamily="34" charset="0"/>
              </a:rPr>
              <a:t>קהילתית </a:t>
            </a:r>
          </a:p>
          <a:p>
            <a:pPr algn="ctr" rtl="0" fontAlgn="base">
              <a:spcBef>
                <a:spcPct val="0"/>
              </a:spcBef>
              <a:spcAft>
                <a:spcPct val="0"/>
              </a:spcAft>
              <a:defRPr/>
            </a:pPr>
            <a:r>
              <a:rPr lang="he-IL" altLang="he-IL" sz="3500" dirty="0">
                <a:solidFill>
                  <a:srgbClr val="FFC000"/>
                </a:solidFill>
                <a:latin typeface="Arial" panose="020B0604020202020204" pitchFamily="34" charset="0"/>
                <a:cs typeface="Arial" panose="020B0604020202020204" pitchFamily="34" charset="0"/>
              </a:rPr>
              <a:t>ברוח אומת הסטארט-אפ</a:t>
            </a:r>
          </a:p>
          <a:p>
            <a:pPr algn="ctr" rtl="0" fontAlgn="base">
              <a:spcBef>
                <a:spcPct val="0"/>
              </a:spcBef>
              <a:spcAft>
                <a:spcPct val="0"/>
              </a:spcAft>
              <a:defRPr/>
            </a:pPr>
            <a:r>
              <a:rPr lang="he-IL" altLang="he-IL" sz="3500" b="1" u="sng" dirty="0">
                <a:solidFill>
                  <a:srgbClr val="FFC000"/>
                </a:solidFill>
                <a:latin typeface="Arial" panose="020B0604020202020204" pitchFamily="34" charset="0"/>
                <a:cs typeface="Arial" panose="020B0604020202020204" pitchFamily="34" charset="0"/>
              </a:rPr>
              <a:t>מבנה התכנית</a:t>
            </a:r>
            <a:endParaRPr lang="es-ES" altLang="he-IL" sz="3500" u="sng" dirty="0">
              <a:solidFill>
                <a:srgbClr val="FFFFFF"/>
              </a:solidFill>
              <a:cs typeface="Arial" panose="020B0604020202020204" pitchFamily="34" charset="0"/>
            </a:endParaRPr>
          </a:p>
        </p:txBody>
      </p:sp>
      <p:pic>
        <p:nvPicPr>
          <p:cNvPr id="6146" name="Imagen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4399" y="2045653"/>
            <a:ext cx="28702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691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478243899"/>
              </p:ext>
            </p:extLst>
          </p:nvPr>
        </p:nvGraphicFramePr>
        <p:xfrm>
          <a:off x="1612900" y="424960"/>
          <a:ext cx="8600045" cy="505310"/>
        </p:xfrm>
        <a:graphic>
          <a:graphicData uri="http://schemas.openxmlformats.org/drawingml/2006/table">
            <a:tbl>
              <a:tblPr firstRow="1" bandRow="1">
                <a:tableStyleId>{35758FB7-9AC5-4552-8A53-C91805E547FA}</a:tableStyleId>
              </a:tblPr>
              <a:tblGrid>
                <a:gridCol w="8600045">
                  <a:extLst>
                    <a:ext uri="{9D8B030D-6E8A-4147-A177-3AD203B41FA5}">
                      <a16:colId xmlns:a16="http://schemas.microsoft.com/office/drawing/2014/main" val="20000"/>
                    </a:ext>
                  </a:extLst>
                </a:gridCol>
              </a:tblGrid>
              <a:tr h="505310">
                <a:tc>
                  <a:txBody>
                    <a:bodyPr/>
                    <a:lstStyle/>
                    <a:p>
                      <a:pPr algn="ctr"/>
                      <a:r>
                        <a:rPr lang="he-IL" sz="2000" dirty="0" smtClean="0"/>
                        <a:t>מבנה התהליך המקצועי</a:t>
                      </a:r>
                      <a:endParaRPr lang="es-ES" sz="2000" dirty="0"/>
                    </a:p>
                  </a:txBody>
                  <a:tcPr/>
                </a:tc>
                <a:extLst>
                  <a:ext uri="{0D108BD9-81ED-4DB2-BD59-A6C34878D82A}">
                    <a16:rowId xmlns:a16="http://schemas.microsoft.com/office/drawing/2014/main" val="10000"/>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933042750"/>
              </p:ext>
            </p:extLst>
          </p:nvPr>
        </p:nvGraphicFramePr>
        <p:xfrm>
          <a:off x="3759201" y="990492"/>
          <a:ext cx="5318161" cy="1447909"/>
        </p:xfrm>
        <a:graphic>
          <a:graphicData uri="http://schemas.openxmlformats.org/drawingml/2006/table">
            <a:tbl>
              <a:tblPr firstRow="1" bandRow="1">
                <a:tableStyleId>{775DCB02-9BB8-47FD-8907-85C794F793BA}</a:tableStyleId>
              </a:tblPr>
              <a:tblGrid>
                <a:gridCol w="5318161">
                  <a:extLst>
                    <a:ext uri="{9D8B030D-6E8A-4147-A177-3AD203B41FA5}">
                      <a16:colId xmlns:a16="http://schemas.microsoft.com/office/drawing/2014/main" val="20000"/>
                    </a:ext>
                  </a:extLst>
                </a:gridCol>
              </a:tblGrid>
              <a:tr h="1447909">
                <a:tc>
                  <a:txBody>
                    <a:bodyPr/>
                    <a:lstStyle/>
                    <a:p>
                      <a:pPr algn="ctr"/>
                      <a:r>
                        <a:rPr lang="he-IL" sz="1600" dirty="0" smtClean="0"/>
                        <a:t>השראה וכניסה ראשונה לתפיסה תודעתית של </a:t>
                      </a:r>
                    </a:p>
                    <a:p>
                      <a:pPr algn="ctr"/>
                      <a:r>
                        <a:rPr lang="he-IL" sz="1600" dirty="0" smtClean="0"/>
                        <a:t>מודלים חברתיים וקהילתיים בארץ ובעולם</a:t>
                      </a:r>
                    </a:p>
                    <a:p>
                      <a:pPr marL="0" marR="0" indent="0" algn="ctr" defTabSz="685800" rtl="0" eaLnBrk="1" fontAlgn="auto" latinLnBrk="0" hangingPunct="1">
                        <a:lnSpc>
                          <a:spcPct val="100000"/>
                        </a:lnSpc>
                        <a:spcBef>
                          <a:spcPts val="0"/>
                        </a:spcBef>
                        <a:spcAft>
                          <a:spcPts val="0"/>
                        </a:spcAft>
                        <a:buClrTx/>
                        <a:buSzTx/>
                        <a:buFontTx/>
                        <a:buNone/>
                        <a:tabLst/>
                        <a:defRPr/>
                      </a:pPr>
                      <a:r>
                        <a:rPr lang="he-IL" sz="1200" dirty="0" smtClean="0"/>
                        <a:t>ללמוד מהטובים-</a:t>
                      </a:r>
                      <a:r>
                        <a:rPr lang="he-IL" sz="1200" baseline="0" dirty="0" smtClean="0"/>
                        <a:t> סיפורי הצלחה...</a:t>
                      </a:r>
                    </a:p>
                    <a:p>
                      <a:pPr marL="0" marR="0" indent="0" algn="ctr" defTabSz="685800" rtl="0" eaLnBrk="1" fontAlgn="auto" latinLnBrk="0" hangingPunct="1">
                        <a:lnSpc>
                          <a:spcPct val="100000"/>
                        </a:lnSpc>
                        <a:spcBef>
                          <a:spcPts val="0"/>
                        </a:spcBef>
                        <a:spcAft>
                          <a:spcPts val="0"/>
                        </a:spcAft>
                        <a:buClrTx/>
                        <a:buSzTx/>
                        <a:buFontTx/>
                        <a:buNone/>
                        <a:tabLst/>
                        <a:defRPr/>
                      </a:pPr>
                      <a:r>
                        <a:rPr lang="he-IL" sz="1200" baseline="0" dirty="0" smtClean="0"/>
                        <a:t>במהלך הסדנה תכירו פרוייקטים קהילתיים פורצי דרך ברחבי העולם ומספר דוגמאות מעוררות השראה בישראל</a:t>
                      </a:r>
                      <a:endParaRPr lang="es-ES" sz="1200" dirty="0" smtClean="0"/>
                    </a:p>
                  </a:txBody>
                  <a:tcPr/>
                </a:tc>
                <a:extLst>
                  <a:ext uri="{0D108BD9-81ED-4DB2-BD59-A6C34878D82A}">
                    <a16:rowId xmlns:a16="http://schemas.microsoft.com/office/drawing/2014/main" val="10000"/>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791035900"/>
              </p:ext>
            </p:extLst>
          </p:nvPr>
        </p:nvGraphicFramePr>
        <p:xfrm>
          <a:off x="1612900" y="1022034"/>
          <a:ext cx="2032000" cy="1416367"/>
        </p:xfrm>
        <a:graphic>
          <a:graphicData uri="http://schemas.openxmlformats.org/drawingml/2006/table">
            <a:tbl>
              <a:tblPr firstRow="1" bandRow="1">
                <a:tableStyleId>{69C7853C-536D-4A76-A0AE-DD22124D55A5}</a:tableStyleId>
              </a:tblPr>
              <a:tblGrid>
                <a:gridCol w="2032000">
                  <a:extLst>
                    <a:ext uri="{9D8B030D-6E8A-4147-A177-3AD203B41FA5}">
                      <a16:colId xmlns:a16="http://schemas.microsoft.com/office/drawing/2014/main" val="20000"/>
                    </a:ext>
                  </a:extLst>
                </a:gridCol>
              </a:tblGrid>
              <a:tr h="1416367">
                <a:tc>
                  <a:txBody>
                    <a:bodyPr/>
                    <a:lstStyle/>
                    <a:p>
                      <a:pPr algn="ctr"/>
                      <a:endParaRPr lang="he-IL" sz="1200" dirty="0" smtClean="0"/>
                    </a:p>
                    <a:p>
                      <a:pPr algn="ctr"/>
                      <a:r>
                        <a:rPr lang="he-IL" sz="1200" dirty="0" smtClean="0"/>
                        <a:t>סדנת</a:t>
                      </a:r>
                      <a:r>
                        <a:rPr lang="he-IL" sz="1200" baseline="0" dirty="0" smtClean="0"/>
                        <a:t> פתיחה</a:t>
                      </a:r>
                      <a:r>
                        <a:rPr lang="he-IL" sz="1200" dirty="0" smtClean="0"/>
                        <a:t> במתחם</a:t>
                      </a:r>
                      <a:endParaRPr lang="es-ES_tradnl" sz="1200" dirty="0" smtClean="0"/>
                    </a:p>
                    <a:p>
                      <a:pPr algn="ctr"/>
                      <a:r>
                        <a:rPr lang="he-IL" sz="1200" dirty="0" smtClean="0"/>
                        <a:t> </a:t>
                      </a:r>
                      <a:r>
                        <a:rPr lang="es-ES_tradnl" sz="1200" dirty="0" smtClean="0"/>
                        <a:t>OpenValley</a:t>
                      </a:r>
                    </a:p>
                  </a:txBody>
                  <a:tcPr/>
                </a:tc>
                <a:extLst>
                  <a:ext uri="{0D108BD9-81ED-4DB2-BD59-A6C34878D82A}">
                    <a16:rowId xmlns:a16="http://schemas.microsoft.com/office/drawing/2014/main" val="10000"/>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739673165"/>
              </p:ext>
            </p:extLst>
          </p:nvPr>
        </p:nvGraphicFramePr>
        <p:xfrm>
          <a:off x="3759201" y="2556218"/>
          <a:ext cx="5315946" cy="847382"/>
        </p:xfrm>
        <a:graphic>
          <a:graphicData uri="http://schemas.openxmlformats.org/drawingml/2006/table">
            <a:tbl>
              <a:tblPr firstRow="1" bandRow="1">
                <a:tableStyleId>{284E427A-3D55-4303-BF80-6455036E1DE7}</a:tableStyleId>
              </a:tblPr>
              <a:tblGrid>
                <a:gridCol w="5315946">
                  <a:extLst>
                    <a:ext uri="{9D8B030D-6E8A-4147-A177-3AD203B41FA5}">
                      <a16:colId xmlns:a16="http://schemas.microsoft.com/office/drawing/2014/main" val="20000"/>
                    </a:ext>
                  </a:extLst>
                </a:gridCol>
              </a:tblGrid>
              <a:tr h="847382">
                <a:tc>
                  <a:txBody>
                    <a:bodyPr/>
                    <a:lstStyle/>
                    <a:p>
                      <a:pPr algn="ctr"/>
                      <a:r>
                        <a:rPr lang="he-IL" sz="1600" dirty="0" err="1" smtClean="0"/>
                        <a:t>האקטון</a:t>
                      </a:r>
                      <a:r>
                        <a:rPr lang="he-IL" sz="1600" dirty="0" smtClean="0"/>
                        <a:t> עמק יזרעאל</a:t>
                      </a:r>
                      <a:r>
                        <a:rPr lang="he-IL" sz="1600" baseline="0" dirty="0" smtClean="0"/>
                        <a:t> לחדשנות קהילתית </a:t>
                      </a:r>
                    </a:p>
                  </a:txBody>
                  <a:tcPr/>
                </a:tc>
                <a:extLst>
                  <a:ext uri="{0D108BD9-81ED-4DB2-BD59-A6C34878D82A}">
                    <a16:rowId xmlns:a16="http://schemas.microsoft.com/office/drawing/2014/main" val="10000"/>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61771983"/>
              </p:ext>
            </p:extLst>
          </p:nvPr>
        </p:nvGraphicFramePr>
        <p:xfrm>
          <a:off x="3759202" y="3538552"/>
          <a:ext cx="5343673" cy="822960"/>
        </p:xfrm>
        <a:graphic>
          <a:graphicData uri="http://schemas.openxmlformats.org/drawingml/2006/table">
            <a:tbl>
              <a:tblPr firstRow="1" bandRow="1">
                <a:tableStyleId>{08FB837D-C827-4EFA-A057-4D05807E0F7C}</a:tableStyleId>
              </a:tblPr>
              <a:tblGrid>
                <a:gridCol w="5343673">
                  <a:extLst>
                    <a:ext uri="{9D8B030D-6E8A-4147-A177-3AD203B41FA5}">
                      <a16:colId xmlns:a16="http://schemas.microsoft.com/office/drawing/2014/main" val="20000"/>
                    </a:ext>
                  </a:extLst>
                </a:gridCol>
              </a:tblGrid>
              <a:tr h="8229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e-IL" sz="1600" dirty="0" smtClean="0"/>
                        <a:t>תהליך ליווי מקצועי</a:t>
                      </a:r>
                      <a:r>
                        <a:rPr lang="he-IL" sz="1600" baseline="0" dirty="0" smtClean="0"/>
                        <a:t> מכוון תוצאות אחת לחודש</a:t>
                      </a:r>
                    </a:p>
                    <a:p>
                      <a:pPr algn="ctr"/>
                      <a:r>
                        <a:rPr lang="en-US" sz="1600" baseline="0" dirty="0" smtClean="0"/>
                        <a:t>IDEA</a:t>
                      </a:r>
                      <a:r>
                        <a:rPr lang="he-IL" sz="1600" baseline="0" dirty="0" smtClean="0"/>
                        <a:t>מודל </a:t>
                      </a:r>
                    </a:p>
                  </a:txBody>
                  <a:tcPr/>
                </a:tc>
                <a:extLst>
                  <a:ext uri="{0D108BD9-81ED-4DB2-BD59-A6C34878D82A}">
                    <a16:rowId xmlns:a16="http://schemas.microsoft.com/office/drawing/2014/main" val="10000"/>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978105752"/>
              </p:ext>
            </p:extLst>
          </p:nvPr>
        </p:nvGraphicFramePr>
        <p:xfrm>
          <a:off x="3759202" y="4483151"/>
          <a:ext cx="5364939" cy="822960"/>
        </p:xfrm>
        <a:graphic>
          <a:graphicData uri="http://schemas.openxmlformats.org/drawingml/2006/table">
            <a:tbl>
              <a:tblPr firstRow="1" bandRow="1">
                <a:tableStyleId>{284E427A-3D55-4303-BF80-6455036E1DE7}</a:tableStyleId>
              </a:tblPr>
              <a:tblGrid>
                <a:gridCol w="5364939">
                  <a:extLst>
                    <a:ext uri="{9D8B030D-6E8A-4147-A177-3AD203B41FA5}">
                      <a16:colId xmlns:a16="http://schemas.microsoft.com/office/drawing/2014/main" val="20000"/>
                    </a:ext>
                  </a:extLst>
                </a:gridCol>
              </a:tblGrid>
              <a:tr h="578453">
                <a:tc>
                  <a:txBody>
                    <a:bodyPr/>
                    <a:lstStyle/>
                    <a:p>
                      <a:pPr algn="ctr" rtl="1"/>
                      <a:endParaRPr lang="he-IL" sz="1600" dirty="0" smtClean="0"/>
                    </a:p>
                    <a:p>
                      <a:pPr algn="ctr" rtl="1"/>
                      <a:r>
                        <a:rPr lang="he-IL" sz="1600" dirty="0" smtClean="0"/>
                        <a:t>פרזנטציות</a:t>
                      </a:r>
                      <a:r>
                        <a:rPr lang="he-IL" sz="1600" baseline="0" dirty="0" smtClean="0"/>
                        <a:t> ליזמים ומשקיעים מובילים מהמועצה</a:t>
                      </a:r>
                    </a:p>
                    <a:p>
                      <a:pPr algn="ctr"/>
                      <a:endParaRPr lang="he-IL" sz="1600" baseline="0" dirty="0" smtClean="0"/>
                    </a:p>
                  </a:txBody>
                  <a:tcPr/>
                </a:tc>
                <a:extLst>
                  <a:ext uri="{0D108BD9-81ED-4DB2-BD59-A6C34878D82A}">
                    <a16:rowId xmlns:a16="http://schemas.microsoft.com/office/drawing/2014/main" val="10000"/>
                  </a:ext>
                </a:extLst>
              </a:tr>
            </a:tbl>
          </a:graphicData>
        </a:graphic>
      </p:graphicFrame>
      <p:graphicFrame>
        <p:nvGraphicFramePr>
          <p:cNvPr id="21" name="Tabla 20"/>
          <p:cNvGraphicFramePr>
            <a:graphicFrameLocks noGrp="1"/>
          </p:cNvGraphicFramePr>
          <p:nvPr/>
        </p:nvGraphicFramePr>
        <p:xfrm>
          <a:off x="9124141" y="999451"/>
          <a:ext cx="1078171" cy="1438950"/>
        </p:xfrm>
        <a:graphic>
          <a:graphicData uri="http://schemas.openxmlformats.org/drawingml/2006/table">
            <a:tbl>
              <a:tblPr firstRow="1" bandRow="1">
                <a:tableStyleId>{69C7853C-536D-4A76-A0AE-DD22124D55A5}</a:tableStyleId>
              </a:tblPr>
              <a:tblGrid>
                <a:gridCol w="1078171">
                  <a:extLst>
                    <a:ext uri="{9D8B030D-6E8A-4147-A177-3AD203B41FA5}">
                      <a16:colId xmlns:a16="http://schemas.microsoft.com/office/drawing/2014/main" val="20000"/>
                    </a:ext>
                  </a:extLst>
                </a:gridCol>
              </a:tblGrid>
              <a:tr h="1438950">
                <a:tc>
                  <a:txBody>
                    <a:bodyPr/>
                    <a:lstStyle/>
                    <a:p>
                      <a:pPr algn="ctr"/>
                      <a:r>
                        <a:rPr lang="he-IL" sz="1200" b="1" dirty="0" smtClean="0"/>
                        <a:t>שלב 1</a:t>
                      </a:r>
                      <a:endParaRPr lang="es-ES" sz="1200" b="0" dirty="0"/>
                    </a:p>
                  </a:txBody>
                  <a:tcPr/>
                </a:tc>
                <a:extLst>
                  <a:ext uri="{0D108BD9-81ED-4DB2-BD59-A6C34878D82A}">
                    <a16:rowId xmlns:a16="http://schemas.microsoft.com/office/drawing/2014/main" val="10000"/>
                  </a:ext>
                </a:extLst>
              </a:tr>
            </a:tbl>
          </a:graphicData>
        </a:graphic>
      </p:graphicFrame>
      <p:graphicFrame>
        <p:nvGraphicFramePr>
          <p:cNvPr id="22" name="Tabla 21"/>
          <p:cNvGraphicFramePr>
            <a:graphicFrameLocks noGrp="1"/>
          </p:cNvGraphicFramePr>
          <p:nvPr/>
        </p:nvGraphicFramePr>
        <p:xfrm>
          <a:off x="9189650" y="2588274"/>
          <a:ext cx="1023295" cy="815327"/>
        </p:xfrm>
        <a:graphic>
          <a:graphicData uri="http://schemas.openxmlformats.org/drawingml/2006/table">
            <a:tbl>
              <a:tblPr firstRow="1" bandRow="1">
                <a:tableStyleId>{69C7853C-536D-4A76-A0AE-DD22124D55A5}</a:tableStyleId>
              </a:tblPr>
              <a:tblGrid>
                <a:gridCol w="1023295">
                  <a:extLst>
                    <a:ext uri="{9D8B030D-6E8A-4147-A177-3AD203B41FA5}">
                      <a16:colId xmlns:a16="http://schemas.microsoft.com/office/drawing/2014/main" val="20000"/>
                    </a:ext>
                  </a:extLst>
                </a:gridCol>
              </a:tblGrid>
              <a:tr h="815327">
                <a:tc>
                  <a:txBody>
                    <a:bodyPr/>
                    <a:lstStyle/>
                    <a:p>
                      <a:pPr algn="ctr"/>
                      <a:r>
                        <a:rPr lang="he-IL" sz="1200" dirty="0" smtClean="0"/>
                        <a:t>שלב 2</a:t>
                      </a:r>
                      <a:endParaRPr lang="es-ES" sz="1200" b="0" dirty="0"/>
                    </a:p>
                  </a:txBody>
                  <a:tcPr/>
                </a:tc>
                <a:extLst>
                  <a:ext uri="{0D108BD9-81ED-4DB2-BD59-A6C34878D82A}">
                    <a16:rowId xmlns:a16="http://schemas.microsoft.com/office/drawing/2014/main" val="10000"/>
                  </a:ext>
                </a:extLst>
              </a:tr>
            </a:tbl>
          </a:graphicData>
        </a:graphic>
      </p:graphicFrame>
      <p:graphicFrame>
        <p:nvGraphicFramePr>
          <p:cNvPr id="23" name="Tabla 22"/>
          <p:cNvGraphicFramePr>
            <a:graphicFrameLocks noGrp="1"/>
          </p:cNvGraphicFramePr>
          <p:nvPr/>
        </p:nvGraphicFramePr>
        <p:xfrm>
          <a:off x="9155172" y="3562474"/>
          <a:ext cx="1057773" cy="799038"/>
        </p:xfrm>
        <a:graphic>
          <a:graphicData uri="http://schemas.openxmlformats.org/drawingml/2006/table">
            <a:tbl>
              <a:tblPr firstRow="1" bandRow="1">
                <a:tableStyleId>{69C7853C-536D-4A76-A0AE-DD22124D55A5}</a:tableStyleId>
              </a:tblPr>
              <a:tblGrid>
                <a:gridCol w="1057773">
                  <a:extLst>
                    <a:ext uri="{9D8B030D-6E8A-4147-A177-3AD203B41FA5}">
                      <a16:colId xmlns:a16="http://schemas.microsoft.com/office/drawing/2014/main" val="20000"/>
                    </a:ext>
                  </a:extLst>
                </a:gridCol>
              </a:tblGrid>
              <a:tr h="799038">
                <a:tc>
                  <a:txBody>
                    <a:bodyPr/>
                    <a:lstStyle/>
                    <a:p>
                      <a:pPr algn="ctr"/>
                      <a:r>
                        <a:rPr lang="he-IL" sz="1200" dirty="0" smtClean="0"/>
                        <a:t>שלב 3</a:t>
                      </a:r>
                      <a:endParaRPr lang="es-ES" sz="1200" b="0" dirty="0"/>
                    </a:p>
                  </a:txBody>
                  <a:tcPr/>
                </a:tc>
                <a:extLst>
                  <a:ext uri="{0D108BD9-81ED-4DB2-BD59-A6C34878D82A}">
                    <a16:rowId xmlns:a16="http://schemas.microsoft.com/office/drawing/2014/main" val="10000"/>
                  </a:ext>
                </a:extLst>
              </a:tr>
            </a:tbl>
          </a:graphicData>
        </a:graphic>
      </p:graphicFrame>
      <p:graphicFrame>
        <p:nvGraphicFramePr>
          <p:cNvPr id="24" name="Tabla 9"/>
          <p:cNvGraphicFramePr>
            <a:graphicFrameLocks noGrp="1"/>
          </p:cNvGraphicFramePr>
          <p:nvPr>
            <p:extLst>
              <p:ext uri="{D42A27DB-BD31-4B8C-83A1-F6EECF244321}">
                <p14:modId xmlns:p14="http://schemas.microsoft.com/office/powerpoint/2010/main" val="1552211955"/>
              </p:ext>
            </p:extLst>
          </p:nvPr>
        </p:nvGraphicFramePr>
        <p:xfrm>
          <a:off x="1612900" y="2557296"/>
          <a:ext cx="2032000" cy="846304"/>
        </p:xfrm>
        <a:graphic>
          <a:graphicData uri="http://schemas.openxmlformats.org/drawingml/2006/table">
            <a:tbl>
              <a:tblPr firstRow="1" bandRow="1">
                <a:tableStyleId>{69C7853C-536D-4A76-A0AE-DD22124D55A5}</a:tableStyleId>
              </a:tblPr>
              <a:tblGrid>
                <a:gridCol w="2032000">
                  <a:extLst>
                    <a:ext uri="{9D8B030D-6E8A-4147-A177-3AD203B41FA5}">
                      <a16:colId xmlns:a16="http://schemas.microsoft.com/office/drawing/2014/main" val="20000"/>
                    </a:ext>
                  </a:extLst>
                </a:gridCol>
              </a:tblGrid>
              <a:tr h="846304">
                <a:tc>
                  <a:txBody>
                    <a:bodyPr/>
                    <a:lstStyle/>
                    <a:p>
                      <a:pPr algn="ctr"/>
                      <a:r>
                        <a:rPr lang="he-IL" sz="1200" dirty="0" smtClean="0"/>
                        <a:t>סדנ</a:t>
                      </a:r>
                      <a:r>
                        <a:rPr lang="he-IL" sz="1200" baseline="0" dirty="0" smtClean="0"/>
                        <a:t>ה של יומיים </a:t>
                      </a:r>
                      <a:r>
                        <a:rPr lang="he-IL" sz="1200" dirty="0" smtClean="0"/>
                        <a:t>במתחם</a:t>
                      </a:r>
                      <a:endParaRPr lang="es-ES_tradnl" sz="1200" dirty="0" smtClean="0"/>
                    </a:p>
                    <a:p>
                      <a:pPr algn="ctr"/>
                      <a:r>
                        <a:rPr lang="es-ES_tradnl" sz="1200" dirty="0" smtClean="0"/>
                        <a:t>OpenValley</a:t>
                      </a:r>
                      <a:endParaRPr lang="he-IL" sz="1200" dirty="0" smtClean="0"/>
                    </a:p>
                  </a:txBody>
                  <a:tcPr/>
                </a:tc>
                <a:extLst>
                  <a:ext uri="{0D108BD9-81ED-4DB2-BD59-A6C34878D82A}">
                    <a16:rowId xmlns:a16="http://schemas.microsoft.com/office/drawing/2014/main" val="10000"/>
                  </a:ext>
                </a:extLst>
              </a:tr>
            </a:tbl>
          </a:graphicData>
        </a:graphic>
      </p:graphicFrame>
      <p:graphicFrame>
        <p:nvGraphicFramePr>
          <p:cNvPr id="25" name="Tabla 22"/>
          <p:cNvGraphicFramePr>
            <a:graphicFrameLocks noGrp="1"/>
          </p:cNvGraphicFramePr>
          <p:nvPr>
            <p:extLst>
              <p:ext uri="{D42A27DB-BD31-4B8C-83A1-F6EECF244321}">
                <p14:modId xmlns:p14="http://schemas.microsoft.com/office/powerpoint/2010/main" val="820856185"/>
              </p:ext>
            </p:extLst>
          </p:nvPr>
        </p:nvGraphicFramePr>
        <p:xfrm>
          <a:off x="1612900" y="3538552"/>
          <a:ext cx="2032000" cy="822960"/>
        </p:xfrm>
        <a:graphic>
          <a:graphicData uri="http://schemas.openxmlformats.org/drawingml/2006/table">
            <a:tbl>
              <a:tblPr firstRow="1" bandRow="1">
                <a:tableStyleId>{69C7853C-536D-4A76-A0AE-DD22124D55A5}</a:tableStyleId>
              </a:tblPr>
              <a:tblGrid>
                <a:gridCol w="2032000">
                  <a:extLst>
                    <a:ext uri="{9D8B030D-6E8A-4147-A177-3AD203B41FA5}">
                      <a16:colId xmlns:a16="http://schemas.microsoft.com/office/drawing/2014/main" val="20000"/>
                    </a:ext>
                  </a:extLst>
                </a:gridCol>
              </a:tblGrid>
              <a:tr h="822960">
                <a:tc>
                  <a:txBody>
                    <a:bodyPr/>
                    <a:lstStyle/>
                    <a:p>
                      <a:pPr algn="ctr"/>
                      <a:r>
                        <a:rPr lang="he-IL" sz="1200" dirty="0" smtClean="0"/>
                        <a:t>6 מפגשי ליווי (3-ש׳) אחת לחודש במתחם</a:t>
                      </a:r>
                      <a:endParaRPr lang="es-ES_tradnl" sz="1200" dirty="0" smtClean="0"/>
                    </a:p>
                    <a:p>
                      <a:pPr algn="ctr"/>
                      <a:r>
                        <a:rPr lang="es-ES_tradnl" sz="1200" dirty="0" err="1" smtClean="0"/>
                        <a:t>OpenValley</a:t>
                      </a:r>
                      <a:endParaRPr lang="es-ES_tradnl" sz="1200" dirty="0" smtClean="0"/>
                    </a:p>
                  </a:txBody>
                  <a:tcPr/>
                </a:tc>
                <a:extLst>
                  <a:ext uri="{0D108BD9-81ED-4DB2-BD59-A6C34878D82A}">
                    <a16:rowId xmlns:a16="http://schemas.microsoft.com/office/drawing/2014/main" val="10000"/>
                  </a:ext>
                </a:extLst>
              </a:tr>
            </a:tbl>
          </a:graphicData>
        </a:graphic>
      </p:graphicFrame>
      <p:graphicFrame>
        <p:nvGraphicFramePr>
          <p:cNvPr id="28" name="Tabla 22"/>
          <p:cNvGraphicFramePr>
            <a:graphicFrameLocks noGrp="1"/>
          </p:cNvGraphicFramePr>
          <p:nvPr/>
        </p:nvGraphicFramePr>
        <p:xfrm>
          <a:off x="9179017" y="4495834"/>
          <a:ext cx="1057773" cy="756004"/>
        </p:xfrm>
        <a:graphic>
          <a:graphicData uri="http://schemas.openxmlformats.org/drawingml/2006/table">
            <a:tbl>
              <a:tblPr firstRow="1" bandRow="1">
                <a:tableStyleId>{69C7853C-536D-4A76-A0AE-DD22124D55A5}</a:tableStyleId>
              </a:tblPr>
              <a:tblGrid>
                <a:gridCol w="1057773">
                  <a:extLst>
                    <a:ext uri="{9D8B030D-6E8A-4147-A177-3AD203B41FA5}">
                      <a16:colId xmlns:a16="http://schemas.microsoft.com/office/drawing/2014/main" val="20000"/>
                    </a:ext>
                  </a:extLst>
                </a:gridCol>
              </a:tblGrid>
              <a:tr h="756004">
                <a:tc>
                  <a:txBody>
                    <a:bodyPr/>
                    <a:lstStyle/>
                    <a:p>
                      <a:pPr algn="ctr"/>
                      <a:r>
                        <a:rPr lang="he-IL" sz="1200" dirty="0" smtClean="0"/>
                        <a:t>שלב 4</a:t>
                      </a:r>
                      <a:endParaRPr lang="es-ES" sz="1200" b="0" dirty="0"/>
                    </a:p>
                  </a:txBody>
                  <a:tcPr/>
                </a:tc>
                <a:extLst>
                  <a:ext uri="{0D108BD9-81ED-4DB2-BD59-A6C34878D82A}">
                    <a16:rowId xmlns:a16="http://schemas.microsoft.com/office/drawing/2014/main" val="10000"/>
                  </a:ext>
                </a:extLst>
              </a:tr>
            </a:tbl>
          </a:graphicData>
        </a:graphic>
      </p:graphicFrame>
      <p:graphicFrame>
        <p:nvGraphicFramePr>
          <p:cNvPr id="29" name="Tabla 9"/>
          <p:cNvGraphicFramePr>
            <a:graphicFrameLocks noGrp="1"/>
          </p:cNvGraphicFramePr>
          <p:nvPr/>
        </p:nvGraphicFramePr>
        <p:xfrm>
          <a:off x="1612900" y="4489838"/>
          <a:ext cx="2018156" cy="762000"/>
        </p:xfrm>
        <a:graphic>
          <a:graphicData uri="http://schemas.openxmlformats.org/drawingml/2006/table">
            <a:tbl>
              <a:tblPr firstRow="1" bandRow="1">
                <a:tableStyleId>{69C7853C-536D-4A76-A0AE-DD22124D55A5}</a:tableStyleId>
              </a:tblPr>
              <a:tblGrid>
                <a:gridCol w="2018156">
                  <a:extLst>
                    <a:ext uri="{9D8B030D-6E8A-4147-A177-3AD203B41FA5}">
                      <a16:colId xmlns:a16="http://schemas.microsoft.com/office/drawing/2014/main" val="20000"/>
                    </a:ext>
                  </a:extLst>
                </a:gridCol>
              </a:tblGrid>
              <a:tr h="762000">
                <a:tc>
                  <a:txBody>
                    <a:bodyPr/>
                    <a:lstStyle/>
                    <a:p>
                      <a:pPr algn="ctr"/>
                      <a:r>
                        <a:rPr lang="he-IL" sz="1200" b="1" dirty="0" smtClean="0"/>
                        <a:t>אירוע אחה״צ במתחם</a:t>
                      </a:r>
                      <a:endParaRPr lang="es-ES_tradnl" sz="1200" b="1" dirty="0" smtClean="0"/>
                    </a:p>
                    <a:p>
                      <a:pPr algn="ctr"/>
                      <a:r>
                        <a:rPr lang="es-ES_tradnl" sz="1200" dirty="0" err="1" smtClean="0"/>
                        <a:t>OpenValley</a:t>
                      </a:r>
                      <a:endParaRPr lang="es-ES_tradnl" sz="1200" dirty="0" smtClean="0"/>
                    </a:p>
                  </a:txBody>
                  <a:tcPr/>
                </a:tc>
                <a:extLst>
                  <a:ext uri="{0D108BD9-81ED-4DB2-BD59-A6C34878D82A}">
                    <a16:rowId xmlns:a16="http://schemas.microsoft.com/office/drawing/2014/main" val="10000"/>
                  </a:ext>
                </a:extLst>
              </a:tr>
            </a:tbl>
          </a:graphicData>
        </a:graphic>
      </p:graphicFrame>
      <p:graphicFrame>
        <p:nvGraphicFramePr>
          <p:cNvPr id="30" name="Tabla 22"/>
          <p:cNvGraphicFramePr>
            <a:graphicFrameLocks noGrp="1"/>
          </p:cNvGraphicFramePr>
          <p:nvPr>
            <p:extLst>
              <p:ext uri="{D42A27DB-BD31-4B8C-83A1-F6EECF244321}">
                <p14:modId xmlns:p14="http://schemas.microsoft.com/office/powerpoint/2010/main" val="2990271338"/>
              </p:ext>
            </p:extLst>
          </p:nvPr>
        </p:nvGraphicFramePr>
        <p:xfrm>
          <a:off x="9179017" y="5358940"/>
          <a:ext cx="1057773" cy="712868"/>
        </p:xfrm>
        <a:graphic>
          <a:graphicData uri="http://schemas.openxmlformats.org/drawingml/2006/table">
            <a:tbl>
              <a:tblPr firstRow="1" bandRow="1">
                <a:tableStyleId>{69C7853C-536D-4A76-A0AE-DD22124D55A5}</a:tableStyleId>
              </a:tblPr>
              <a:tblGrid>
                <a:gridCol w="1057773">
                  <a:extLst>
                    <a:ext uri="{9D8B030D-6E8A-4147-A177-3AD203B41FA5}">
                      <a16:colId xmlns:a16="http://schemas.microsoft.com/office/drawing/2014/main" val="20000"/>
                    </a:ext>
                  </a:extLst>
                </a:gridCol>
              </a:tblGrid>
              <a:tr h="712868">
                <a:tc>
                  <a:txBody>
                    <a:bodyPr/>
                    <a:lstStyle/>
                    <a:p>
                      <a:pPr algn="ctr"/>
                      <a:r>
                        <a:rPr lang="he-IL" sz="1200" b="1" dirty="0" smtClean="0"/>
                        <a:t>שלב</a:t>
                      </a:r>
                      <a:r>
                        <a:rPr lang="he-IL" sz="1200" b="1" baseline="0" dirty="0" smtClean="0"/>
                        <a:t> 5</a:t>
                      </a:r>
                      <a:endParaRPr lang="es-ES" sz="1200" b="0" dirty="0"/>
                    </a:p>
                  </a:txBody>
                  <a:tcPr/>
                </a:tc>
                <a:extLst>
                  <a:ext uri="{0D108BD9-81ED-4DB2-BD59-A6C34878D82A}">
                    <a16:rowId xmlns:a16="http://schemas.microsoft.com/office/drawing/2014/main" val="10000"/>
                  </a:ext>
                </a:extLst>
              </a:tr>
            </a:tbl>
          </a:graphicData>
        </a:graphic>
      </p:graphicFrame>
      <p:graphicFrame>
        <p:nvGraphicFramePr>
          <p:cNvPr id="31" name="Tabla 1"/>
          <p:cNvGraphicFramePr>
            <a:graphicFrameLocks noGrp="1"/>
          </p:cNvGraphicFramePr>
          <p:nvPr>
            <p:extLst>
              <p:ext uri="{D42A27DB-BD31-4B8C-83A1-F6EECF244321}">
                <p14:modId xmlns:p14="http://schemas.microsoft.com/office/powerpoint/2010/main" val="2834038297"/>
              </p:ext>
            </p:extLst>
          </p:nvPr>
        </p:nvGraphicFramePr>
        <p:xfrm>
          <a:off x="3759201" y="5379489"/>
          <a:ext cx="5364940" cy="692319"/>
        </p:xfrm>
        <a:graphic>
          <a:graphicData uri="http://schemas.openxmlformats.org/drawingml/2006/table">
            <a:tbl>
              <a:tblPr firstRow="1" bandRow="1">
                <a:tableStyleId>{775DCB02-9BB8-47FD-8907-85C794F793BA}</a:tableStyleId>
              </a:tblPr>
              <a:tblGrid>
                <a:gridCol w="5364940">
                  <a:extLst>
                    <a:ext uri="{9D8B030D-6E8A-4147-A177-3AD203B41FA5}">
                      <a16:colId xmlns:a16="http://schemas.microsoft.com/office/drawing/2014/main" val="20000"/>
                    </a:ext>
                  </a:extLst>
                </a:gridCol>
              </a:tblGrid>
              <a:tr h="692319">
                <a:tc>
                  <a:txBody>
                    <a:bodyPr/>
                    <a:lstStyle/>
                    <a:p>
                      <a:pPr algn="ctr"/>
                      <a:r>
                        <a:rPr lang="he-IL" sz="1600" baseline="0" dirty="0" smtClean="0"/>
                        <a:t>חיבור ושיתוף הציבור והוצאת המיזמים אל הפועל, המשך ליווי אחת לחודש ובמשך שנה על ידי מעברים בעמק</a:t>
                      </a:r>
                    </a:p>
                  </a:txBody>
                  <a:tcPr/>
                </a:tc>
                <a:extLst>
                  <a:ext uri="{0D108BD9-81ED-4DB2-BD59-A6C34878D82A}">
                    <a16:rowId xmlns:a16="http://schemas.microsoft.com/office/drawing/2014/main" val="10000"/>
                  </a:ext>
                </a:extLst>
              </a:tr>
            </a:tbl>
          </a:graphicData>
        </a:graphic>
      </p:graphicFrame>
      <p:graphicFrame>
        <p:nvGraphicFramePr>
          <p:cNvPr id="32" name="Tabla 9"/>
          <p:cNvGraphicFramePr>
            <a:graphicFrameLocks noGrp="1"/>
          </p:cNvGraphicFramePr>
          <p:nvPr>
            <p:extLst>
              <p:ext uri="{D42A27DB-BD31-4B8C-83A1-F6EECF244321}">
                <p14:modId xmlns:p14="http://schemas.microsoft.com/office/powerpoint/2010/main" val="3524807784"/>
              </p:ext>
            </p:extLst>
          </p:nvPr>
        </p:nvGraphicFramePr>
        <p:xfrm>
          <a:off x="1612900" y="5358940"/>
          <a:ext cx="2032000" cy="712868"/>
        </p:xfrm>
        <a:graphic>
          <a:graphicData uri="http://schemas.openxmlformats.org/drawingml/2006/table">
            <a:tbl>
              <a:tblPr firstRow="1" bandRow="1">
                <a:tableStyleId>{69C7853C-536D-4A76-A0AE-DD22124D55A5}</a:tableStyleId>
              </a:tblPr>
              <a:tblGrid>
                <a:gridCol w="2032000">
                  <a:extLst>
                    <a:ext uri="{9D8B030D-6E8A-4147-A177-3AD203B41FA5}">
                      <a16:colId xmlns:a16="http://schemas.microsoft.com/office/drawing/2014/main" val="20000"/>
                    </a:ext>
                  </a:extLst>
                </a:gridCol>
              </a:tblGrid>
              <a:tr h="712868">
                <a:tc>
                  <a:txBody>
                    <a:bodyPr/>
                    <a:lstStyle/>
                    <a:p>
                      <a:pPr algn="ctr"/>
                      <a:r>
                        <a:rPr lang="he-IL" sz="1300" b="0" dirty="0" smtClean="0"/>
                        <a:t>חיבור תושבי המועצה </a:t>
                      </a:r>
                      <a:r>
                        <a:rPr lang="he-IL" sz="1300" b="0" baseline="0" dirty="0" smtClean="0"/>
                        <a:t>לתהליך</a:t>
                      </a:r>
                      <a:endParaRPr lang="es-ES" sz="1300" b="0" dirty="0"/>
                    </a:p>
                  </a:txBody>
                  <a:tcPr marT="48204" marB="48204"/>
                </a:tc>
                <a:extLst>
                  <a:ext uri="{0D108BD9-81ED-4DB2-BD59-A6C34878D82A}">
                    <a16:rowId xmlns:a16="http://schemas.microsoft.com/office/drawing/2014/main" val="10000"/>
                  </a:ext>
                </a:extLst>
              </a:tr>
            </a:tbl>
          </a:graphicData>
        </a:graphic>
      </p:graphicFrame>
      <p:sp>
        <p:nvSpPr>
          <p:cNvPr id="4" name="TextBox 3"/>
          <p:cNvSpPr txBox="1"/>
          <p:nvPr/>
        </p:nvSpPr>
        <p:spPr>
          <a:xfrm>
            <a:off x="3707199" y="4096405"/>
            <a:ext cx="5593555" cy="276999"/>
          </a:xfrm>
          <a:prstGeom prst="rect">
            <a:avLst/>
          </a:prstGeom>
          <a:noFill/>
        </p:spPr>
        <p:txBody>
          <a:bodyPr wrap="square" rtlCol="1">
            <a:spAutoFit/>
          </a:bodyPr>
          <a:lstStyle/>
          <a:p>
            <a:pPr algn="ctr"/>
            <a:r>
              <a:rPr lang="he-IL" sz="1100" b="1" dirty="0" smtClean="0"/>
              <a:t>בתאריכים: 28/11/17, 26/12/17, 30/1/18, 27/2/18, 27/3/18, </a:t>
            </a:r>
            <a:r>
              <a:rPr lang="he-IL" sz="1100" b="1" smtClean="0"/>
              <a:t>24/4/18 בשעות </a:t>
            </a:r>
            <a:r>
              <a:rPr lang="he-IL" sz="1200" b="1" dirty="0" smtClean="0"/>
              <a:t>20:00-16:00</a:t>
            </a:r>
            <a:endParaRPr lang="he-IL" sz="1200" b="1" dirty="0"/>
          </a:p>
        </p:txBody>
      </p:sp>
      <p:sp>
        <p:nvSpPr>
          <p:cNvPr id="5" name="TextBox 4"/>
          <p:cNvSpPr txBox="1"/>
          <p:nvPr/>
        </p:nvSpPr>
        <p:spPr>
          <a:xfrm>
            <a:off x="4293326" y="3090865"/>
            <a:ext cx="3910147" cy="276999"/>
          </a:xfrm>
          <a:prstGeom prst="rect">
            <a:avLst/>
          </a:prstGeom>
          <a:noFill/>
        </p:spPr>
        <p:txBody>
          <a:bodyPr wrap="square" rtlCol="1">
            <a:spAutoFit/>
          </a:bodyPr>
          <a:lstStyle/>
          <a:p>
            <a:pPr lvl="0" defTabSz="685800"/>
            <a:r>
              <a:rPr lang="he-IL" sz="1200" b="1" dirty="0" smtClean="0"/>
              <a:t>בתאריכים: 21/11/17, 7/11/17 בין השעות 16:00-20:00</a:t>
            </a:r>
            <a:endParaRPr lang="he-IL" dirty="0"/>
          </a:p>
        </p:txBody>
      </p:sp>
      <p:sp>
        <p:nvSpPr>
          <p:cNvPr id="6" name="TextBox 5"/>
          <p:cNvSpPr txBox="1"/>
          <p:nvPr/>
        </p:nvSpPr>
        <p:spPr>
          <a:xfrm>
            <a:off x="3691679" y="2121001"/>
            <a:ext cx="5140959" cy="276999"/>
          </a:xfrm>
          <a:prstGeom prst="rect">
            <a:avLst/>
          </a:prstGeom>
          <a:noFill/>
        </p:spPr>
        <p:txBody>
          <a:bodyPr wrap="square" rtlCol="1">
            <a:spAutoFit/>
          </a:bodyPr>
          <a:lstStyle/>
          <a:p>
            <a:pPr algn="ctr"/>
            <a:r>
              <a:rPr lang="he-IL" sz="1200" b="1" dirty="0" smtClean="0"/>
              <a:t>בתאריך: 24/10/17 בין השעות 17:00-21:00</a:t>
            </a:r>
            <a:endParaRPr lang="he-IL" sz="1200" b="1" dirty="0"/>
          </a:p>
        </p:txBody>
      </p:sp>
      <p:sp>
        <p:nvSpPr>
          <p:cNvPr id="7" name="TextBox 6"/>
          <p:cNvSpPr txBox="1"/>
          <p:nvPr/>
        </p:nvSpPr>
        <p:spPr>
          <a:xfrm>
            <a:off x="3773045" y="5046683"/>
            <a:ext cx="4804898" cy="276999"/>
          </a:xfrm>
          <a:prstGeom prst="rect">
            <a:avLst/>
          </a:prstGeom>
          <a:noFill/>
        </p:spPr>
        <p:txBody>
          <a:bodyPr wrap="square" rtlCol="1">
            <a:spAutoFit/>
          </a:bodyPr>
          <a:lstStyle/>
          <a:p>
            <a:pPr algn="ctr"/>
            <a:r>
              <a:rPr lang="he-IL" sz="1200" b="1" dirty="0" smtClean="0"/>
              <a:t>בתאריך: 8/5/18  בין השעות 17:00-20:00</a:t>
            </a:r>
            <a:endParaRPr lang="he-IL" sz="1200" b="1" dirty="0"/>
          </a:p>
        </p:txBody>
      </p:sp>
    </p:spTree>
    <p:extLst>
      <p:ext uri="{BB962C8B-B14F-4D97-AF65-F5344CB8AC3E}">
        <p14:creationId xmlns:p14="http://schemas.microsoft.com/office/powerpoint/2010/main" val="1885602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1748" y="545330"/>
            <a:ext cx="9413966" cy="5733550"/>
          </a:xfrm>
          <a:prstGeom prst="rect">
            <a:avLst/>
          </a:prstGeom>
          <a:solidFill>
            <a:schemeClr val="bg2">
              <a:lumMod val="25000"/>
              <a:alpha val="7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rtl="0" fontAlgn="base">
              <a:spcBef>
                <a:spcPct val="0"/>
              </a:spcBef>
              <a:spcAft>
                <a:spcPct val="0"/>
              </a:spcAft>
              <a:defRPr/>
            </a:pPr>
            <a:endParaRPr lang="he-IL" altLang="he-IL" sz="2200" b="1" u="sng" dirty="0" smtClean="0">
              <a:solidFill>
                <a:srgbClr val="FFC000"/>
              </a:solidFill>
              <a:latin typeface="Arial" panose="020B0604020202020204" pitchFamily="34" charset="0"/>
              <a:cs typeface="Arial" panose="020B0604020202020204" pitchFamily="34" charset="0"/>
            </a:endParaRPr>
          </a:p>
          <a:p>
            <a:pPr rtl="0" fontAlgn="base">
              <a:spcBef>
                <a:spcPct val="0"/>
              </a:spcBef>
              <a:spcAft>
                <a:spcPct val="0"/>
              </a:spcAft>
              <a:defRPr/>
            </a:pPr>
            <a:endParaRPr lang="he-IL" altLang="he-IL" sz="2200" b="1" u="sng" dirty="0" smtClean="0">
              <a:solidFill>
                <a:srgbClr val="FFC000"/>
              </a:solidFill>
              <a:latin typeface="Arial" panose="020B0604020202020204" pitchFamily="34" charset="0"/>
              <a:cs typeface="Arial" panose="020B0604020202020204" pitchFamily="34" charset="0"/>
            </a:endParaRPr>
          </a:p>
          <a:p>
            <a:pPr algn="ctr" rtl="0" fontAlgn="base">
              <a:spcBef>
                <a:spcPct val="0"/>
              </a:spcBef>
              <a:spcAft>
                <a:spcPct val="0"/>
              </a:spcAft>
              <a:defRPr/>
            </a:pPr>
            <a:r>
              <a:rPr lang="he-IL" altLang="he-IL" sz="2200" b="1" u="sng" dirty="0" smtClean="0">
                <a:solidFill>
                  <a:srgbClr val="FFC000"/>
                </a:solidFill>
                <a:latin typeface="Arial" panose="020B0604020202020204" pitchFamily="34" charset="0"/>
                <a:cs typeface="Arial" panose="020B0604020202020204" pitchFamily="34" charset="0"/>
              </a:rPr>
              <a:t>קהל היעד ופרופיל מועמדים</a:t>
            </a:r>
          </a:p>
          <a:p>
            <a:pPr algn="ctr" rtl="0" fontAlgn="base">
              <a:spcBef>
                <a:spcPct val="0"/>
              </a:spcBef>
              <a:spcAft>
                <a:spcPct val="0"/>
              </a:spcAft>
              <a:defRPr/>
            </a:pPr>
            <a:endParaRPr lang="he-IL" altLang="he-IL" sz="2200" b="1" u="sng" dirty="0" smtClean="0">
              <a:solidFill>
                <a:srgbClr val="FFC000"/>
              </a:solidFill>
              <a:latin typeface="Arial" panose="020B0604020202020204" pitchFamily="34" charset="0"/>
              <a:cs typeface="Arial" panose="020B0604020202020204" pitchFamily="34" charset="0"/>
            </a:endParaRPr>
          </a:p>
          <a:p>
            <a:pPr marL="342900" indent="-342900" fontAlgn="base">
              <a:spcBef>
                <a:spcPct val="0"/>
              </a:spcBef>
              <a:spcAft>
                <a:spcPct val="0"/>
              </a:spcAft>
              <a:buFont typeface="Wingdings" panose="05000000000000000000" pitchFamily="2" charset="2"/>
              <a:buChar char="ü"/>
              <a:defRPr/>
            </a:pPr>
            <a:r>
              <a:rPr lang="he-IL" altLang="he-IL" sz="2200" b="1" dirty="0" smtClean="0">
                <a:solidFill>
                  <a:srgbClr val="FFC000"/>
                </a:solidFill>
                <a:latin typeface="Arial" panose="020B0604020202020204" pitchFamily="34" charset="0"/>
                <a:cs typeface="Arial" panose="020B0604020202020204" pitchFamily="34" charset="0"/>
              </a:rPr>
              <a:t>יזמים חברתיים אשר רוצים ללמוד להתפתח ולקדם את היוזמה שלהם כדי שתבשיל ליוזמה ממשית (חברתית/עסקית) אשר תשפיע על המרחב החברתי קהילתי במועצה ובמדינה.</a:t>
            </a:r>
          </a:p>
          <a:p>
            <a:pPr fontAlgn="base">
              <a:spcBef>
                <a:spcPct val="0"/>
              </a:spcBef>
              <a:spcAft>
                <a:spcPct val="0"/>
              </a:spcAft>
              <a:defRPr/>
            </a:pPr>
            <a:endParaRPr lang="he-IL" altLang="he-IL" sz="2200" b="1" dirty="0" smtClean="0">
              <a:solidFill>
                <a:srgbClr val="FFC000"/>
              </a:solidFill>
              <a:latin typeface="Arial" panose="020B0604020202020204" pitchFamily="34" charset="0"/>
              <a:cs typeface="Arial" panose="020B0604020202020204" pitchFamily="34" charset="0"/>
            </a:endParaRPr>
          </a:p>
          <a:p>
            <a:pPr marL="342900" indent="-342900" fontAlgn="base">
              <a:spcBef>
                <a:spcPct val="0"/>
              </a:spcBef>
              <a:spcAft>
                <a:spcPct val="0"/>
              </a:spcAft>
              <a:buFont typeface="Wingdings" panose="05000000000000000000" pitchFamily="2" charset="2"/>
              <a:buChar char="ü"/>
              <a:defRPr/>
            </a:pPr>
            <a:r>
              <a:rPr lang="he-IL" altLang="he-IL" sz="2200" b="1" dirty="0" smtClean="0">
                <a:solidFill>
                  <a:srgbClr val="FFC000"/>
                </a:solidFill>
                <a:latin typeface="Arial" panose="020B0604020202020204" pitchFamily="34" charset="0"/>
                <a:cs typeface="Arial" panose="020B0604020202020204" pitchFamily="34" charset="0"/>
              </a:rPr>
              <a:t>תושבים בעלי רוח יזמית ורעיונות מחוללי שינוי ורצון עז להוציאם לפועל.</a:t>
            </a:r>
          </a:p>
          <a:p>
            <a:pPr fontAlgn="base">
              <a:spcBef>
                <a:spcPct val="0"/>
              </a:spcBef>
              <a:spcAft>
                <a:spcPct val="0"/>
              </a:spcAft>
              <a:defRPr/>
            </a:pPr>
            <a:endParaRPr lang="he-IL" altLang="he-IL" sz="2200" b="1" dirty="0" smtClean="0">
              <a:solidFill>
                <a:srgbClr val="FFC000"/>
              </a:solidFill>
              <a:latin typeface="Arial" panose="020B0604020202020204" pitchFamily="34" charset="0"/>
              <a:cs typeface="Arial" panose="020B0604020202020204" pitchFamily="34" charset="0"/>
            </a:endParaRPr>
          </a:p>
          <a:p>
            <a:pPr marL="342900" indent="-342900" fontAlgn="base">
              <a:spcBef>
                <a:spcPct val="0"/>
              </a:spcBef>
              <a:spcAft>
                <a:spcPct val="0"/>
              </a:spcAft>
              <a:buFont typeface="Wingdings" panose="05000000000000000000" pitchFamily="2" charset="2"/>
              <a:buChar char="ü"/>
              <a:defRPr/>
            </a:pPr>
            <a:r>
              <a:rPr lang="he-IL" altLang="he-IL" sz="2200" b="1" dirty="0" smtClean="0">
                <a:solidFill>
                  <a:srgbClr val="FFC000"/>
                </a:solidFill>
                <a:latin typeface="Arial" panose="020B0604020202020204" pitchFamily="34" charset="0"/>
                <a:cs typeface="Arial" panose="020B0604020202020204" pitchFamily="34" charset="0"/>
              </a:rPr>
              <a:t>יזמים אשר רוצים להאיץ את רעיונותיהם </a:t>
            </a:r>
            <a:r>
              <a:rPr lang="he-IL" altLang="he-IL" sz="2200" b="1" dirty="0">
                <a:solidFill>
                  <a:srgbClr val="FFC000"/>
                </a:solidFill>
                <a:latin typeface="Arial" panose="020B0604020202020204" pitchFamily="34" charset="0"/>
                <a:cs typeface="Arial" panose="020B0604020202020204" pitchFamily="34" charset="0"/>
              </a:rPr>
              <a:t>,</a:t>
            </a:r>
            <a:r>
              <a:rPr lang="he-IL" altLang="he-IL" sz="2200" b="1" dirty="0" smtClean="0">
                <a:solidFill>
                  <a:srgbClr val="FFC000"/>
                </a:solidFill>
                <a:latin typeface="Arial" panose="020B0604020202020204" pitchFamily="34" charset="0"/>
                <a:cs typeface="Arial" panose="020B0604020202020204" pitchFamily="34" charset="0"/>
              </a:rPr>
              <a:t>להסתייע ולהיחשף לרשת חברתית ומקצועית מהטובות ביותר במדינת ישראל.</a:t>
            </a:r>
          </a:p>
          <a:p>
            <a:pPr fontAlgn="base">
              <a:spcBef>
                <a:spcPct val="0"/>
              </a:spcBef>
              <a:spcAft>
                <a:spcPct val="0"/>
              </a:spcAft>
              <a:defRPr/>
            </a:pPr>
            <a:endParaRPr lang="he-IL" altLang="he-IL" sz="2200" b="1" dirty="0" smtClean="0">
              <a:solidFill>
                <a:srgbClr val="FFC000"/>
              </a:solidFill>
              <a:latin typeface="Arial" panose="020B0604020202020204" pitchFamily="34" charset="0"/>
              <a:cs typeface="Arial" panose="020B0604020202020204" pitchFamily="34" charset="0"/>
            </a:endParaRPr>
          </a:p>
          <a:p>
            <a:pPr marL="342900" indent="-342900" fontAlgn="base">
              <a:spcBef>
                <a:spcPct val="0"/>
              </a:spcBef>
              <a:spcAft>
                <a:spcPct val="0"/>
              </a:spcAft>
              <a:buFont typeface="Wingdings" panose="05000000000000000000" pitchFamily="2" charset="2"/>
              <a:buChar char="ü"/>
              <a:defRPr/>
            </a:pPr>
            <a:r>
              <a:rPr lang="he-IL" altLang="he-IL" sz="2200" b="1" dirty="0" smtClean="0">
                <a:solidFill>
                  <a:srgbClr val="FFC000"/>
                </a:solidFill>
                <a:latin typeface="Arial" panose="020B0604020202020204" pitchFamily="34" charset="0"/>
                <a:cs typeface="Arial" panose="020B0604020202020204" pitchFamily="34" charset="0"/>
              </a:rPr>
              <a:t>ההשתתפות </a:t>
            </a:r>
            <a:r>
              <a:rPr lang="he-IL" altLang="he-IL" sz="2200" b="1" dirty="0">
                <a:solidFill>
                  <a:srgbClr val="FFC000"/>
                </a:solidFill>
                <a:latin typeface="Arial" panose="020B0604020202020204" pitchFamily="34" charset="0"/>
                <a:cs typeface="Arial" panose="020B0604020202020204" pitchFamily="34" charset="0"/>
              </a:rPr>
              <a:t>מותנית </a:t>
            </a:r>
            <a:r>
              <a:rPr lang="he-IL" altLang="he-IL" sz="2200" b="1" dirty="0" smtClean="0">
                <a:solidFill>
                  <a:srgbClr val="FFC000"/>
                </a:solidFill>
                <a:latin typeface="Arial" panose="020B0604020202020204" pitchFamily="34" charset="0"/>
                <a:cs typeface="Arial" panose="020B0604020202020204" pitchFamily="34" charset="0"/>
              </a:rPr>
              <a:t>בשליחת נייר עמדה המפרט את רוח המיזם ובראיון אישי. </a:t>
            </a:r>
            <a:r>
              <a:rPr lang="he-IL" altLang="he-IL" sz="2200" b="1" dirty="0">
                <a:solidFill>
                  <a:srgbClr val="FFC000"/>
                </a:solidFill>
                <a:latin typeface="Arial" panose="020B0604020202020204" pitchFamily="34" charset="0"/>
                <a:cs typeface="Arial" panose="020B0604020202020204" pitchFamily="34" charset="0"/>
              </a:rPr>
              <a:t>מספר </a:t>
            </a:r>
            <a:r>
              <a:rPr lang="he-IL" altLang="he-IL" sz="2200" b="1" dirty="0" smtClean="0">
                <a:solidFill>
                  <a:srgbClr val="FFC000"/>
                </a:solidFill>
                <a:latin typeface="Arial" panose="020B0604020202020204" pitchFamily="34" charset="0"/>
                <a:cs typeface="Arial" panose="020B0604020202020204" pitchFamily="34" charset="0"/>
              </a:rPr>
              <a:t>המקומות לתכנית מוגבל. </a:t>
            </a:r>
          </a:p>
          <a:p>
            <a:pPr fontAlgn="base">
              <a:spcBef>
                <a:spcPct val="0"/>
              </a:spcBef>
              <a:spcAft>
                <a:spcPct val="0"/>
              </a:spcAft>
              <a:defRPr/>
            </a:pPr>
            <a:endParaRPr lang="he-IL" altLang="he-IL" sz="2200" b="1" dirty="0" smtClean="0">
              <a:solidFill>
                <a:srgbClr val="FFC000"/>
              </a:solidFill>
              <a:latin typeface="Arial" panose="020B0604020202020204" pitchFamily="34" charset="0"/>
              <a:cs typeface="Arial" panose="020B0604020202020204" pitchFamily="34" charset="0"/>
            </a:endParaRPr>
          </a:p>
          <a:p>
            <a:pPr marL="342900" indent="-342900" fontAlgn="base">
              <a:spcBef>
                <a:spcPct val="0"/>
              </a:spcBef>
              <a:spcAft>
                <a:spcPct val="0"/>
              </a:spcAft>
              <a:buFont typeface="Wingdings" panose="05000000000000000000" pitchFamily="2" charset="2"/>
              <a:buChar char="ü"/>
              <a:defRPr/>
            </a:pPr>
            <a:r>
              <a:rPr lang="he-IL" altLang="he-IL" sz="2200" b="1" dirty="0" smtClean="0">
                <a:solidFill>
                  <a:srgbClr val="FFC000"/>
                </a:solidFill>
                <a:latin typeface="Arial" panose="020B0604020202020204" pitchFamily="34" charset="0"/>
                <a:cs typeface="Arial" panose="020B0604020202020204" pitchFamily="34" charset="0"/>
              </a:rPr>
              <a:t>את נייר עמדה יש לשלוח עד </a:t>
            </a:r>
            <a:r>
              <a:rPr lang="he-IL" altLang="he-IL" sz="2200" b="1" smtClean="0">
                <a:solidFill>
                  <a:srgbClr val="FFC000"/>
                </a:solidFill>
                <a:latin typeface="Arial" panose="020B0604020202020204" pitchFamily="34" charset="0"/>
                <a:cs typeface="Arial" panose="020B0604020202020204" pitchFamily="34" charset="0"/>
              </a:rPr>
              <a:t>לתאריך </a:t>
            </a:r>
            <a:r>
              <a:rPr lang="he-IL" altLang="he-IL" sz="2200" b="1" smtClean="0">
                <a:solidFill>
                  <a:srgbClr val="FFC000"/>
                </a:solidFill>
                <a:latin typeface="Arial" panose="020B0604020202020204" pitchFamily="34" charset="0"/>
                <a:cs typeface="Arial" panose="020B0604020202020204" pitchFamily="34" charset="0"/>
              </a:rPr>
              <a:t>30/9/17 </a:t>
            </a:r>
            <a:r>
              <a:rPr lang="he-IL" altLang="he-IL" sz="2200" b="1" dirty="0" smtClean="0">
                <a:solidFill>
                  <a:srgbClr val="FFC000"/>
                </a:solidFill>
                <a:latin typeface="Arial" panose="020B0604020202020204" pitchFamily="34" charset="0"/>
                <a:cs typeface="Arial" panose="020B0604020202020204" pitchFamily="34" charset="0"/>
              </a:rPr>
              <a:t>למייל : </a:t>
            </a:r>
            <a:r>
              <a:rPr lang="en-US" altLang="he-IL" sz="2200" b="1" dirty="0" smtClean="0">
                <a:solidFill>
                  <a:srgbClr val="FFC000"/>
                </a:solidFill>
                <a:latin typeface="Arial" panose="020B0604020202020204" pitchFamily="34" charset="0"/>
                <a:cs typeface="Arial" panose="020B0604020202020204" pitchFamily="34" charset="0"/>
                <a:hlinkClick r:id="rId2"/>
              </a:rPr>
              <a:t>daliae@eyz.org.il</a:t>
            </a:r>
            <a:endParaRPr lang="en-US" altLang="he-IL" sz="2200" b="1" dirty="0" smtClean="0">
              <a:solidFill>
                <a:srgbClr val="FFC000"/>
              </a:solidFill>
              <a:latin typeface="Arial" panose="020B0604020202020204" pitchFamily="34" charset="0"/>
              <a:cs typeface="Arial" panose="020B0604020202020204" pitchFamily="34" charset="0"/>
            </a:endParaRPr>
          </a:p>
          <a:p>
            <a:pPr fontAlgn="base">
              <a:spcBef>
                <a:spcPct val="0"/>
              </a:spcBef>
              <a:spcAft>
                <a:spcPct val="0"/>
              </a:spcAft>
              <a:defRPr/>
            </a:pPr>
            <a:r>
              <a:rPr lang="he-IL" altLang="he-IL" sz="2200" b="1" dirty="0" smtClean="0">
                <a:solidFill>
                  <a:srgbClr val="FFC000"/>
                </a:solidFill>
                <a:latin typeface="Arial" panose="020B0604020202020204" pitchFamily="34" charset="0"/>
                <a:cs typeface="Arial" panose="020B0604020202020204" pitchFamily="34" charset="0"/>
              </a:rPr>
              <a:t>    במהלך ספטמבר ואוקטובר, ייקבעו ראיונות .</a:t>
            </a:r>
          </a:p>
          <a:p>
            <a:pPr fontAlgn="base">
              <a:spcBef>
                <a:spcPct val="0"/>
              </a:spcBef>
              <a:spcAft>
                <a:spcPct val="0"/>
              </a:spcAft>
              <a:defRPr/>
            </a:pPr>
            <a:endParaRPr lang="he-IL" altLang="he-IL" sz="2200" b="1" dirty="0" smtClean="0">
              <a:solidFill>
                <a:srgbClr val="FFC000"/>
              </a:solidFill>
              <a:latin typeface="Arial" panose="020B0604020202020204" pitchFamily="34" charset="0"/>
              <a:cs typeface="Arial" panose="020B0604020202020204" pitchFamily="34" charset="0"/>
            </a:endParaRPr>
          </a:p>
          <a:p>
            <a:pPr rtl="0" fontAlgn="base">
              <a:spcBef>
                <a:spcPct val="0"/>
              </a:spcBef>
              <a:spcAft>
                <a:spcPct val="0"/>
              </a:spcAft>
              <a:defRPr/>
            </a:pPr>
            <a:endParaRPr lang="he-IL" altLang="he-IL" sz="2200" b="1" dirty="0">
              <a:solidFill>
                <a:srgbClr val="FFC000"/>
              </a:solidFill>
              <a:latin typeface="Arial" panose="020B0604020202020204" pitchFamily="34" charset="0"/>
              <a:cs typeface="Arial" panose="020B0604020202020204" pitchFamily="34" charset="0"/>
            </a:endParaRPr>
          </a:p>
          <a:p>
            <a:pPr rtl="0" fontAlgn="base">
              <a:spcBef>
                <a:spcPct val="0"/>
              </a:spcBef>
              <a:spcAft>
                <a:spcPct val="0"/>
              </a:spcAft>
              <a:defRPr/>
            </a:pPr>
            <a:endParaRPr lang="he-IL" altLang="he-IL" sz="2200" b="1" dirty="0">
              <a:solidFill>
                <a:srgbClr val="FFC000"/>
              </a:solidFill>
              <a:latin typeface="Arial" panose="020B0604020202020204" pitchFamily="34" charset="0"/>
              <a:cs typeface="Arial" panose="020B0604020202020204" pitchFamily="34" charset="0"/>
            </a:endParaRPr>
          </a:p>
        </p:txBody>
      </p:sp>
      <p:pic>
        <p:nvPicPr>
          <p:cNvPr id="8195"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473" y="139337"/>
            <a:ext cx="2762963" cy="254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47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02376" y="919799"/>
            <a:ext cx="9335589" cy="5620338"/>
          </a:xfrm>
          <a:prstGeom prst="rect">
            <a:avLst/>
          </a:prstGeom>
          <a:solidFill>
            <a:schemeClr val="bg2">
              <a:lumMod val="25000"/>
              <a:alpha val="7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algn="l" rtl="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e-IL" altLang="he-IL" sz="2200" b="1" i="0" u="sng" strike="noStrike" kern="1200" cap="none" spc="0" normalizeH="0" baseline="0" noProof="0" dirty="0" smtClean="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rPr>
              <a:t>העלות למשתתף</a:t>
            </a:r>
            <a:endParaRPr kumimoji="0" lang="en-US" altLang="he-IL" sz="2200" b="1" i="0" u="sng" strike="noStrike" kern="1200" cap="none" spc="0" normalizeH="0" baseline="0" noProof="0" dirty="0" smtClean="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e-IL" altLang="he-IL" sz="2200" b="1" i="0" u="sng" strike="noStrike" kern="1200" cap="none" spc="0" normalizeH="0" baseline="0" noProof="0" dirty="0" smtClean="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r" defTabSz="914400" rtl="1"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he-IL" altLang="he-IL" sz="2200" b="1" i="0" u="none" strike="noStrike" kern="1200" cap="none" spc="0" normalizeH="0" baseline="0" noProof="0" dirty="0" smtClean="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rPr>
              <a:t>העלות לכל התכנית </a:t>
            </a:r>
            <a:r>
              <a:rPr kumimoji="0" lang="he-IL" altLang="he-IL" sz="2200" b="1" i="0" u="none" strike="noStrike" kern="1200" cap="none" spc="0" normalizeH="0" baseline="0" noProof="0" smtClean="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rPr>
              <a:t>- 2000 </a:t>
            </a:r>
            <a:r>
              <a:rPr kumimoji="0" lang="he-IL" altLang="he-IL" sz="2200" b="1" i="0" u="none" strike="noStrike" kern="1200" cap="none" spc="0" normalizeH="0" baseline="0" noProof="0" dirty="0" smtClean="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rPr>
              <a:t>שח למשתתף הכוללת:</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e-IL" altLang="he-IL" sz="2200" b="1" i="0" u="none" strike="noStrike" kern="1200" cap="none" spc="0" normalizeH="0" baseline="0" noProof="0" dirty="0" smtClean="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rPr>
              <a:t>תכנית מקצועית באופן ואלי שתתקיים החל מתאריך 24/10/17 ועד 8/5/18 על פי התכנית המפורטת בשקופית 6.</a:t>
            </a:r>
          </a:p>
          <a:p>
            <a:pPr marL="342900" marR="0" lvl="0" indent="-342900" algn="r" defTabSz="914400" rtl="1"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e-IL" altLang="he-IL" sz="2200" b="1" i="0" u="none" strike="noStrike" kern="1200" cap="none" spc="0" normalizeH="0" baseline="0" noProof="0" dirty="0" smtClean="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rPr>
              <a:t>קבוצת למידת העמיתים שתחל ממאי 2018 ועד יוני 2019 בהובלת מעברים בעמק.</a:t>
            </a:r>
            <a:endParaRPr kumimoji="0" lang="he-IL" altLang="he-IL" sz="2200" b="1" i="0" u="none" strike="noStrike" kern="1200" cap="none" spc="0" normalizeH="0" baseline="0" noProof="0" dirty="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he-IL" sz="2200" b="1" i="0" strike="noStrike" kern="1200" cap="none" spc="0" normalizeH="0" baseline="0" noProof="0" dirty="0" smtClean="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he-IL" altLang="he-IL" sz="2200" b="1" i="0" u="sng" strike="noStrike" kern="1200" cap="none" spc="0" normalizeH="0" baseline="0" noProof="0" dirty="0" smtClean="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rPr>
              <a:t>לפרטים והרשמה:</a:t>
            </a:r>
          </a:p>
          <a:p>
            <a:pPr marL="342900" lvl="0" indent="-342900" fontAlgn="base">
              <a:spcBef>
                <a:spcPct val="0"/>
              </a:spcBef>
              <a:spcAft>
                <a:spcPct val="0"/>
              </a:spcAft>
              <a:buFont typeface="Wingdings" panose="05000000000000000000" pitchFamily="2" charset="2"/>
              <a:buChar char="ü"/>
              <a:defRPr/>
            </a:pPr>
            <a:r>
              <a:rPr lang="he-IL" altLang="he-IL" sz="2200" b="1" dirty="0">
                <a:solidFill>
                  <a:srgbClr val="FFC000"/>
                </a:solidFill>
                <a:latin typeface="Arial" panose="020B0604020202020204" pitchFamily="34" charset="0"/>
              </a:rPr>
              <a:t>דליה אייל- מחלקת יישובים במועצה האזורית עמק יזרעאל</a:t>
            </a:r>
          </a:p>
          <a:p>
            <a:pPr lvl="0" fontAlgn="base">
              <a:spcBef>
                <a:spcPct val="0"/>
              </a:spcBef>
              <a:spcAft>
                <a:spcPct val="0"/>
              </a:spcAft>
              <a:defRPr/>
            </a:pPr>
            <a:r>
              <a:rPr lang="he-IL" altLang="he-IL" sz="2200" b="1" dirty="0">
                <a:solidFill>
                  <a:srgbClr val="FFC000"/>
                </a:solidFill>
                <a:latin typeface="Arial" panose="020B0604020202020204" pitchFamily="34" charset="0"/>
              </a:rPr>
              <a:t>     052-3738132   </a:t>
            </a:r>
            <a:r>
              <a:rPr lang="en-US" altLang="he-IL" sz="2200" b="1" dirty="0">
                <a:solidFill>
                  <a:srgbClr val="FFC000"/>
                </a:solidFill>
                <a:latin typeface="Arial" panose="020B0604020202020204" pitchFamily="34" charset="0"/>
                <a:hlinkClick r:id="rId2"/>
              </a:rPr>
              <a:t>daliae@eyz.org.il</a:t>
            </a:r>
            <a:endParaRPr lang="he-IL" altLang="he-IL" sz="2200" b="1" dirty="0">
              <a:solidFill>
                <a:srgbClr val="FFC000"/>
              </a:solidFill>
              <a:latin typeface="Arial" panose="020B0604020202020204" pitchFamily="34" charset="0"/>
            </a:endParaRPr>
          </a:p>
          <a:p>
            <a:pPr marL="342900" lvl="0" indent="-342900" fontAlgn="base">
              <a:spcBef>
                <a:spcPct val="0"/>
              </a:spcBef>
              <a:spcAft>
                <a:spcPct val="0"/>
              </a:spcAft>
              <a:buFont typeface="Wingdings" panose="05000000000000000000" pitchFamily="2" charset="2"/>
              <a:buChar char="ü"/>
              <a:defRPr/>
            </a:pPr>
            <a:endParaRPr lang="he-IL" altLang="he-IL" sz="2200" b="1" dirty="0">
              <a:solidFill>
                <a:srgbClr val="FFC000"/>
              </a:solidFill>
              <a:latin typeface="Arial" panose="020B0604020202020204" pitchFamily="34" charset="0"/>
            </a:endParaRPr>
          </a:p>
          <a:p>
            <a:pPr marL="342900" lvl="0" indent="-342900" fontAlgn="base">
              <a:spcBef>
                <a:spcPct val="0"/>
              </a:spcBef>
              <a:spcAft>
                <a:spcPct val="0"/>
              </a:spcAft>
              <a:buFont typeface="Wingdings" panose="05000000000000000000" pitchFamily="2" charset="2"/>
              <a:buChar char="ü"/>
              <a:defRPr/>
            </a:pPr>
            <a:r>
              <a:rPr lang="he-IL" altLang="he-IL" sz="2200" b="1" dirty="0">
                <a:solidFill>
                  <a:srgbClr val="FFC000"/>
                </a:solidFill>
                <a:latin typeface="Arial" panose="020B0604020202020204" pitchFamily="34" charset="0"/>
              </a:rPr>
              <a:t>מאיה </a:t>
            </a:r>
            <a:r>
              <a:rPr lang="he-IL" altLang="he-IL" sz="2200" b="1" dirty="0" err="1">
                <a:solidFill>
                  <a:srgbClr val="FFC000"/>
                </a:solidFill>
                <a:latin typeface="Arial" panose="020B0604020202020204" pitchFamily="34" charset="0"/>
              </a:rPr>
              <a:t>לייטון</a:t>
            </a:r>
            <a:r>
              <a:rPr lang="he-IL" altLang="he-IL" sz="2200" b="1" dirty="0">
                <a:solidFill>
                  <a:srgbClr val="FFC000"/>
                </a:solidFill>
                <a:latin typeface="Arial" panose="020B0604020202020204" pitchFamily="34" charset="0"/>
              </a:rPr>
              <a:t>- מעברים בעמק:     </a:t>
            </a:r>
          </a:p>
          <a:p>
            <a:pPr lvl="1" fontAlgn="base">
              <a:spcBef>
                <a:spcPct val="0"/>
              </a:spcBef>
              <a:spcAft>
                <a:spcPct val="0"/>
              </a:spcAft>
              <a:defRPr/>
            </a:pPr>
            <a:r>
              <a:rPr lang="he-IL" altLang="he-IL" sz="2200" b="1" dirty="0">
                <a:solidFill>
                  <a:srgbClr val="FFC000"/>
                </a:solidFill>
                <a:latin typeface="Arial" panose="020B0604020202020204" pitchFamily="34" charset="0"/>
              </a:rPr>
              <a:t>050-7307664  </a:t>
            </a:r>
            <a:r>
              <a:rPr lang="en-US" altLang="he-IL" sz="2200" b="1" dirty="0">
                <a:solidFill>
                  <a:srgbClr val="FFC000"/>
                </a:solidFill>
                <a:latin typeface="Arial" panose="020B0604020202020204" pitchFamily="34" charset="0"/>
                <a:hlinkClick r:id="rId3"/>
              </a:rPr>
              <a:t>mayal@mhk.co.il</a:t>
            </a:r>
            <a:endParaRPr lang="en-US" altLang="he-IL" sz="2200" b="1" dirty="0">
              <a:solidFill>
                <a:srgbClr val="FFC000"/>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he-IL" altLang="he-IL" sz="2200" b="1" i="0" u="none" strike="noStrike" kern="1200" cap="none" spc="0" normalizeH="0" baseline="0" noProof="0" dirty="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he-IL" altLang="he-IL" sz="2200" b="1" i="0" u="none" strike="noStrike" kern="1200" cap="none" spc="0" normalizeH="0" baseline="0" noProof="0" dirty="0">
              <a:ln>
                <a:noFill/>
              </a:ln>
              <a:solidFill>
                <a:srgbClr val="FFC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8195" name="Imagen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1027" y="820466"/>
            <a:ext cx="2762963" cy="254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292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590</Words>
  <Application>Microsoft Office PowerPoint</Application>
  <PresentationFormat>מסך רחב</PresentationFormat>
  <Paragraphs>93</Paragraphs>
  <Slides>8</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8</vt:i4>
      </vt:variant>
    </vt:vector>
  </HeadingPairs>
  <TitlesOfParts>
    <vt:vector size="15" baseType="lpstr">
      <vt:lpstr>MS PGothic</vt:lpstr>
      <vt:lpstr>Arial</vt:lpstr>
      <vt:lpstr>Calibri</vt:lpstr>
      <vt:lpstr>Calibri Light</vt:lpstr>
      <vt:lpstr>Times New Roman</vt:lpstr>
      <vt:lpstr>Wingdings</vt: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דליה אייל</dc:creator>
  <cp:lastModifiedBy>דליה אייל</cp:lastModifiedBy>
  <cp:revision>31</cp:revision>
  <dcterms:created xsi:type="dcterms:W3CDTF">2017-07-23T06:20:27Z</dcterms:created>
  <dcterms:modified xsi:type="dcterms:W3CDTF">2017-09-04T06:08:29Z</dcterms:modified>
</cp:coreProperties>
</file>