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</p:sldIdLst>
  <p:sldSz cx="9144000" cy="6858000" type="screen4x3"/>
  <p:notesSz cx="6797675" cy="9926638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 showGuides="1">
      <p:cViewPr varScale="1">
        <p:scale>
          <a:sx n="89" d="100"/>
          <a:sy n="89" d="100"/>
        </p:scale>
        <p:origin x="131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F90F4-9F84-4BF1-8B7B-B8DED15DB7EE}" type="datetimeFigureOut">
              <a:rPr lang="he-IL" smtClean="0"/>
              <a:t>ט"ו/אדר א/תשע"ט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72B26-801B-4971-BACC-687629269FC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42061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F90F4-9F84-4BF1-8B7B-B8DED15DB7EE}" type="datetimeFigureOut">
              <a:rPr lang="he-IL" smtClean="0"/>
              <a:t>ט"ו/אדר א/תשע"ט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72B26-801B-4971-BACC-687629269FC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98359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F90F4-9F84-4BF1-8B7B-B8DED15DB7EE}" type="datetimeFigureOut">
              <a:rPr lang="he-IL" smtClean="0"/>
              <a:t>ט"ו/אדר א/תשע"ט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72B26-801B-4971-BACC-687629269FC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29284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F90F4-9F84-4BF1-8B7B-B8DED15DB7EE}" type="datetimeFigureOut">
              <a:rPr lang="he-IL" smtClean="0"/>
              <a:t>ט"ו/אדר א/תשע"ט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72B26-801B-4971-BACC-687629269FC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74265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F90F4-9F84-4BF1-8B7B-B8DED15DB7EE}" type="datetimeFigureOut">
              <a:rPr lang="he-IL" smtClean="0"/>
              <a:t>ט"ו/אדר א/תשע"ט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72B26-801B-4971-BACC-687629269FC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3323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F90F4-9F84-4BF1-8B7B-B8DED15DB7EE}" type="datetimeFigureOut">
              <a:rPr lang="he-IL" smtClean="0"/>
              <a:t>ט"ו/אדר א/תשע"ט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72B26-801B-4971-BACC-687629269FC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7754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F90F4-9F84-4BF1-8B7B-B8DED15DB7EE}" type="datetimeFigureOut">
              <a:rPr lang="he-IL" smtClean="0"/>
              <a:t>ט"ו/אדר א/תשע"ט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72B26-801B-4971-BACC-687629269FC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97042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F90F4-9F84-4BF1-8B7B-B8DED15DB7EE}" type="datetimeFigureOut">
              <a:rPr lang="he-IL" smtClean="0"/>
              <a:t>ט"ו/אדר א/תשע"ט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72B26-801B-4971-BACC-687629269FC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6970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F90F4-9F84-4BF1-8B7B-B8DED15DB7EE}" type="datetimeFigureOut">
              <a:rPr lang="he-IL" smtClean="0"/>
              <a:t>ט"ו/אדר א/תשע"ט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72B26-801B-4971-BACC-687629269FC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69920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F90F4-9F84-4BF1-8B7B-B8DED15DB7EE}" type="datetimeFigureOut">
              <a:rPr lang="he-IL" smtClean="0"/>
              <a:t>ט"ו/אדר א/תשע"ט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72B26-801B-4971-BACC-687629269FC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74122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F90F4-9F84-4BF1-8B7B-B8DED15DB7EE}" type="datetimeFigureOut">
              <a:rPr lang="he-IL" smtClean="0"/>
              <a:t>ט"ו/אדר א/תשע"ט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72B26-801B-4971-BACC-687629269FC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55422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2F90F4-9F84-4BF1-8B7B-B8DED15DB7EE}" type="datetimeFigureOut">
              <a:rPr lang="he-IL" smtClean="0"/>
              <a:t>ט"ו/אדר א/תשע"ט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72B26-801B-4971-BACC-687629269FC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86211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067877">
            <a:off x="-69545" y="3962400"/>
            <a:ext cx="2049640" cy="1679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 descr="PPIS Logo-in brow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8175519" y="6433"/>
            <a:ext cx="526213" cy="91785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372264" y="6434"/>
            <a:ext cx="461513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משרד החקלאות ופיתוח הכפר</a:t>
            </a:r>
          </a:p>
          <a:p>
            <a:pPr algn="ctr"/>
            <a:r>
              <a:rPr lang="he-IL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השירותים להגנת הצומח ולביקורת</a:t>
            </a:r>
            <a:endParaRPr lang="he-IL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2309" y="968228"/>
            <a:ext cx="8635042" cy="37856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he-IL" b="1" dirty="0" smtClean="0">
                <a:solidFill>
                  <a:srgbClr val="FF0000"/>
                </a:solidFill>
              </a:rPr>
              <a:t>הרינו להביא לידיעתכם: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b="1" dirty="0" smtClean="0"/>
              <a:t>חל איסור מוחלט </a:t>
            </a:r>
            <a:r>
              <a:rPr lang="he-IL" dirty="0" smtClean="0"/>
              <a:t>על הכנסת זרעים, ענפים או כל חלק צמחי אחר לישראל ממדינות זרות ללא היתר.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 smtClean="0"/>
              <a:t>קיים חשש רב להימצאות נגעי הסגר בהבאת חומר ריבוי של עץ הדר המכונה </a:t>
            </a:r>
            <a:r>
              <a:rPr lang="he-IL" b="1" dirty="0" smtClean="0"/>
              <a:t>"</a:t>
            </a:r>
            <a:r>
              <a:rPr lang="he-IL" b="1" dirty="0" err="1" smtClean="0"/>
              <a:t>קאפיר</a:t>
            </a:r>
            <a:r>
              <a:rPr lang="he-IL" b="1" dirty="0" smtClean="0"/>
              <a:t> </a:t>
            </a:r>
            <a:r>
              <a:rPr lang="he-IL" b="1" dirty="0" err="1" smtClean="0"/>
              <a:t>ליים</a:t>
            </a:r>
            <a:r>
              <a:rPr lang="he-IL" b="1" dirty="0" smtClean="0"/>
              <a:t>" </a:t>
            </a:r>
            <a:r>
              <a:rPr lang="he-IL" dirty="0" smtClean="0"/>
              <a:t>שעלול לגרום לנזק רב לענף ההדרים.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 smtClean="0"/>
              <a:t>עובד </a:t>
            </a:r>
            <a:r>
              <a:rPr lang="he-IL" dirty="0"/>
              <a:t>זר שייתפס בכניסה לישראל כשברשותו חומר צמחי ללא היתר או שחומר שכזה ישלח לו בדואר, יידרש גירושו מישראל.</a:t>
            </a:r>
            <a:endParaRPr lang="en-U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b="1" dirty="0" smtClean="0"/>
              <a:t>באחריות המעסיקים </a:t>
            </a:r>
            <a:r>
              <a:rPr lang="he-IL" dirty="0" smtClean="0"/>
              <a:t>לבצע בדיקה באזור המגורים של העובדים הזרים ולוודא שאין הימצאות של הצמח הנ"ל, במידה והמעסיק מצא יש לדווח מידית למשרד החקלאות.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 smtClean="0"/>
              <a:t>בקרוב יערך מבצע אכיפה שמטרתו לאתר צמחים ממשפחת ההדרים אצל עובדים מארצות דרום מזרח אסיה במקומות מגוריהם. הצמחים יסומנו, יילקחו לבדיקה ועצים נגועים יושמדו.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he-IL" sz="1400" b="1" dirty="0"/>
          </a:p>
          <a:p>
            <a:pPr algn="ctr"/>
            <a:r>
              <a:rPr lang="he-IL" sz="1400" b="1" dirty="0" smtClean="0"/>
              <a:t>לדיווח ופניות בטלפון: 03-9681500</a:t>
            </a:r>
            <a:r>
              <a:rPr lang="he-IL" sz="900" b="1" dirty="0" smtClean="0">
                <a:solidFill>
                  <a:prstClr val="black"/>
                </a:solidFill>
              </a:rPr>
              <a:t> </a:t>
            </a:r>
            <a:r>
              <a:rPr lang="he-IL" sz="1400" b="1" dirty="0" smtClean="0"/>
              <a:t> </a:t>
            </a: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he-IL" sz="1400" b="1" dirty="0" smtClean="0"/>
              <a:t>או באתר השירותים להגנת הצומח ולביקורת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86325" y="5486778"/>
            <a:ext cx="7438768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b="1" dirty="0" smtClean="0">
                <a:solidFill>
                  <a:srgbClr val="FF0000"/>
                </a:solidFill>
              </a:rPr>
              <a:t>מידע על הסכנות העלולות להיגרם לחקלאות בשל אחזקת '</a:t>
            </a:r>
            <a:r>
              <a:rPr lang="he-IL" sz="1400" b="1" dirty="0" err="1" smtClean="0">
                <a:solidFill>
                  <a:srgbClr val="FF0000"/>
                </a:solidFill>
              </a:rPr>
              <a:t>קאפיר</a:t>
            </a:r>
            <a:r>
              <a:rPr lang="he-IL" sz="1400" b="1" dirty="0" smtClean="0">
                <a:solidFill>
                  <a:srgbClr val="FF0000"/>
                </a:solidFill>
              </a:rPr>
              <a:t> </a:t>
            </a:r>
            <a:r>
              <a:rPr lang="he-IL" sz="1400" b="1" dirty="0" err="1" smtClean="0">
                <a:solidFill>
                  <a:srgbClr val="FF0000"/>
                </a:solidFill>
              </a:rPr>
              <a:t>ליים</a:t>
            </a:r>
            <a:r>
              <a:rPr lang="he-IL" sz="1400" b="1" dirty="0" smtClean="0">
                <a:solidFill>
                  <a:srgbClr val="FF0000"/>
                </a:solidFill>
              </a:rPr>
              <a:t>':</a:t>
            </a:r>
            <a:endParaRPr lang="he-IL" sz="1400" b="1" dirty="0">
              <a:solidFill>
                <a:srgbClr val="FF0000"/>
              </a:solidFill>
            </a:endParaRPr>
          </a:p>
        </p:txBody>
      </p:sp>
      <p:sp>
        <p:nvSpPr>
          <p:cNvPr id="3" name="מלבן 2"/>
          <p:cNvSpPr/>
          <p:nvPr/>
        </p:nvSpPr>
        <p:spPr>
          <a:xfrm>
            <a:off x="508958" y="5842629"/>
            <a:ext cx="8501448" cy="938719"/>
          </a:xfrm>
          <a:prstGeom prst="rect">
            <a:avLst/>
          </a:prstGeom>
          <a:ln w="66675" cap="rnd">
            <a:solidFill>
              <a:schemeClr val="accent1">
                <a:lumMod val="75000"/>
              </a:schemeClr>
            </a:solidFill>
            <a:round/>
          </a:ln>
        </p:spPr>
        <p:txBody>
          <a:bodyPr wrap="square">
            <a:spAutoFit/>
          </a:bodyPr>
          <a:lstStyle/>
          <a:p>
            <a:pPr algn="just"/>
            <a:r>
              <a:rPr lang="he-IL" sz="1100" dirty="0">
                <a:solidFill>
                  <a:prstClr val="black"/>
                </a:solidFill>
              </a:rPr>
              <a:t>הצמח </a:t>
            </a:r>
            <a:r>
              <a:rPr lang="he-IL" sz="1100" dirty="0" smtClean="0">
                <a:solidFill>
                  <a:prstClr val="black"/>
                </a:solidFill>
              </a:rPr>
              <a:t>"</a:t>
            </a:r>
            <a:r>
              <a:rPr lang="he-IL" sz="1100" dirty="0" err="1" smtClean="0">
                <a:solidFill>
                  <a:prstClr val="black"/>
                </a:solidFill>
              </a:rPr>
              <a:t>קאפיר</a:t>
            </a:r>
            <a:r>
              <a:rPr lang="he-IL" sz="1100" dirty="0" smtClean="0">
                <a:solidFill>
                  <a:prstClr val="black"/>
                </a:solidFill>
              </a:rPr>
              <a:t> </a:t>
            </a:r>
            <a:r>
              <a:rPr lang="he-IL" sz="1100" dirty="0" err="1" smtClean="0">
                <a:solidFill>
                  <a:prstClr val="black"/>
                </a:solidFill>
              </a:rPr>
              <a:t>ליים</a:t>
            </a:r>
            <a:r>
              <a:rPr lang="he-IL" sz="1100" dirty="0" smtClean="0">
                <a:solidFill>
                  <a:prstClr val="black"/>
                </a:solidFill>
              </a:rPr>
              <a:t>" עלול </a:t>
            </a:r>
            <a:r>
              <a:rPr lang="he-IL" sz="1100" dirty="0">
                <a:solidFill>
                  <a:prstClr val="black"/>
                </a:solidFill>
              </a:rPr>
              <a:t>להיות נשא של מחלת </a:t>
            </a:r>
            <a:r>
              <a:rPr lang="he-IL" sz="1100" dirty="0" err="1" smtClean="0">
                <a:solidFill>
                  <a:prstClr val="black"/>
                </a:solidFill>
              </a:rPr>
              <a:t>הגרינינג</a:t>
            </a:r>
            <a:r>
              <a:rPr lang="he-IL" sz="1100" dirty="0" smtClean="0">
                <a:solidFill>
                  <a:prstClr val="black"/>
                </a:solidFill>
              </a:rPr>
              <a:t> </a:t>
            </a:r>
            <a:r>
              <a:rPr lang="he-IL" sz="1100" dirty="0"/>
              <a:t>(</a:t>
            </a:r>
            <a:r>
              <a:rPr lang="en-US" sz="1100" dirty="0"/>
              <a:t>Greening</a:t>
            </a:r>
            <a:r>
              <a:rPr lang="he-IL" sz="1100" dirty="0" smtClean="0"/>
              <a:t>), </a:t>
            </a:r>
            <a:r>
              <a:rPr lang="he-IL" sz="1100" dirty="0" smtClean="0">
                <a:solidFill>
                  <a:prstClr val="black"/>
                </a:solidFill>
              </a:rPr>
              <a:t>העשויה </a:t>
            </a:r>
            <a:r>
              <a:rPr lang="he-IL" sz="1100" dirty="0">
                <a:solidFill>
                  <a:prstClr val="black"/>
                </a:solidFill>
              </a:rPr>
              <a:t>לחסל את ענף ההדרים </a:t>
            </a:r>
            <a:r>
              <a:rPr lang="he-IL" sz="1100" dirty="0" smtClean="0">
                <a:solidFill>
                  <a:prstClr val="black"/>
                </a:solidFill>
              </a:rPr>
              <a:t>בארץ ולכן כדי למנוע מצב כזה קיים איסור מוחלט להכניס צמחים, ענפים או זרעים לארץ ממקור אחר.</a:t>
            </a:r>
            <a:endParaRPr lang="he-IL" sz="1100" dirty="0">
              <a:solidFill>
                <a:prstClr val="black"/>
              </a:solidFill>
            </a:endParaRPr>
          </a:p>
          <a:p>
            <a:pPr lvl="0" algn="just"/>
            <a:r>
              <a:rPr lang="he-IL" sz="1100" dirty="0" smtClean="0">
                <a:solidFill>
                  <a:prstClr val="black"/>
                </a:solidFill>
              </a:rPr>
              <a:t>כיום הצמח "</a:t>
            </a:r>
            <a:r>
              <a:rPr lang="he-IL" sz="1100" dirty="0" err="1" smtClean="0">
                <a:solidFill>
                  <a:prstClr val="black"/>
                </a:solidFill>
              </a:rPr>
              <a:t>קאפייר</a:t>
            </a:r>
            <a:r>
              <a:rPr lang="he-IL" sz="1100" dirty="0" smtClean="0">
                <a:solidFill>
                  <a:prstClr val="black"/>
                </a:solidFill>
              </a:rPr>
              <a:t> </a:t>
            </a:r>
            <a:r>
              <a:rPr lang="he-IL" sz="1100" dirty="0" err="1" smtClean="0">
                <a:solidFill>
                  <a:prstClr val="black"/>
                </a:solidFill>
              </a:rPr>
              <a:t>ליים</a:t>
            </a:r>
            <a:r>
              <a:rPr lang="he-IL" sz="1100" dirty="0" smtClean="0">
                <a:solidFill>
                  <a:prstClr val="black"/>
                </a:solidFill>
              </a:rPr>
              <a:t>" נפוץ </a:t>
            </a:r>
            <a:r>
              <a:rPr lang="he-IL" sz="1100" dirty="0" err="1">
                <a:solidFill>
                  <a:prstClr val="black"/>
                </a:solidFill>
              </a:rPr>
              <a:t>בתילאנד</a:t>
            </a:r>
            <a:r>
              <a:rPr lang="he-IL" sz="1100" dirty="0">
                <a:solidFill>
                  <a:prstClr val="black"/>
                </a:solidFill>
              </a:rPr>
              <a:t>, סינגפור, סין, הודו ומשמש לתיבול מזון. </a:t>
            </a:r>
            <a:r>
              <a:rPr lang="he-IL" sz="1100" dirty="0" smtClean="0">
                <a:solidFill>
                  <a:prstClr val="black"/>
                </a:solidFill>
              </a:rPr>
              <a:t>בכל </a:t>
            </a:r>
            <a:r>
              <a:rPr lang="he-IL" sz="1100" dirty="0">
                <a:solidFill>
                  <a:prstClr val="black"/>
                </a:solidFill>
              </a:rPr>
              <a:t>דרום מזרח </a:t>
            </a:r>
            <a:r>
              <a:rPr lang="he-IL" sz="1100" dirty="0" smtClean="0">
                <a:solidFill>
                  <a:prstClr val="black"/>
                </a:solidFill>
              </a:rPr>
              <a:t>אסיה נפוצה מחלה </a:t>
            </a:r>
            <a:r>
              <a:rPr lang="he-IL" sz="1100" dirty="0">
                <a:solidFill>
                  <a:prstClr val="black"/>
                </a:solidFill>
              </a:rPr>
              <a:t>קשה </a:t>
            </a:r>
            <a:r>
              <a:rPr lang="he-IL" sz="1100" dirty="0" smtClean="0">
                <a:solidFill>
                  <a:prstClr val="black"/>
                </a:solidFill>
              </a:rPr>
              <a:t>מאוד בהדרים הנגרמת </a:t>
            </a:r>
            <a:r>
              <a:rPr lang="he-IL" sz="1100" dirty="0">
                <a:solidFill>
                  <a:prstClr val="black"/>
                </a:solidFill>
              </a:rPr>
              <a:t>ע"י בקטריה המועברת מעץ נגוע לעץ בריא ע"י </a:t>
            </a:r>
            <a:r>
              <a:rPr lang="he-IL" sz="1100" dirty="0" smtClean="0">
                <a:solidFill>
                  <a:prstClr val="black"/>
                </a:solidFill>
              </a:rPr>
              <a:t>חרק </a:t>
            </a:r>
            <a:r>
              <a:rPr lang="he-IL" sz="1100" dirty="0" err="1">
                <a:solidFill>
                  <a:prstClr val="black"/>
                </a:solidFill>
              </a:rPr>
              <a:t>ספיציפי</a:t>
            </a:r>
            <a:r>
              <a:rPr lang="he-IL" sz="1100" dirty="0">
                <a:solidFill>
                  <a:prstClr val="black"/>
                </a:solidFill>
              </a:rPr>
              <a:t> </a:t>
            </a:r>
            <a:r>
              <a:rPr lang="he-IL" sz="1100" dirty="0" smtClean="0">
                <a:solidFill>
                  <a:prstClr val="black"/>
                </a:solidFill>
              </a:rPr>
              <a:t>במהירות </a:t>
            </a:r>
            <a:r>
              <a:rPr lang="he-IL" sz="1100" dirty="0">
                <a:solidFill>
                  <a:prstClr val="black"/>
                </a:solidFill>
              </a:rPr>
              <a:t>וביעילות </a:t>
            </a:r>
            <a:r>
              <a:rPr lang="he-IL" sz="1100" dirty="0" smtClean="0">
                <a:solidFill>
                  <a:prstClr val="black"/>
                </a:solidFill>
              </a:rPr>
              <a:t>גבוהה </a:t>
            </a:r>
            <a:r>
              <a:rPr lang="he-IL" sz="1100" dirty="0" smtClean="0"/>
              <a:t>מאוד</a:t>
            </a:r>
            <a:r>
              <a:rPr lang="he-IL" sz="1100" dirty="0" smtClean="0">
                <a:solidFill>
                  <a:prstClr val="black"/>
                </a:solidFill>
              </a:rPr>
              <a:t>. </a:t>
            </a:r>
          </a:p>
          <a:p>
            <a:pPr lvl="0" algn="just"/>
            <a:r>
              <a:rPr lang="he-IL" sz="1100" dirty="0" smtClean="0">
                <a:solidFill>
                  <a:prstClr val="black"/>
                </a:solidFill>
              </a:rPr>
              <a:t>אין </a:t>
            </a:r>
            <a:r>
              <a:rPr lang="he-IL" sz="1100" dirty="0">
                <a:solidFill>
                  <a:prstClr val="black"/>
                </a:solidFill>
              </a:rPr>
              <a:t>כיום אמצעי יעיל לעצור את המחלה וזו </a:t>
            </a:r>
            <a:r>
              <a:rPr lang="he-IL" sz="1100" dirty="0" smtClean="0">
                <a:solidFill>
                  <a:prstClr val="black"/>
                </a:solidFill>
              </a:rPr>
              <a:t>גורמת </a:t>
            </a:r>
            <a:r>
              <a:rPr lang="he-IL" sz="1100" dirty="0">
                <a:solidFill>
                  <a:prstClr val="black"/>
                </a:solidFill>
              </a:rPr>
              <a:t>להרס ענף ההדרים ביבשת </a:t>
            </a:r>
            <a:r>
              <a:rPr lang="he-IL" sz="1100" dirty="0" smtClean="0">
                <a:solidFill>
                  <a:prstClr val="black"/>
                </a:solidFill>
              </a:rPr>
              <a:t>אמריקה </a:t>
            </a:r>
            <a:r>
              <a:rPr lang="he-IL" sz="1100" dirty="0">
                <a:solidFill>
                  <a:prstClr val="black"/>
                </a:solidFill>
              </a:rPr>
              <a:t>אליה הוכנסה בשנים </a:t>
            </a:r>
            <a:r>
              <a:rPr lang="he-IL" sz="1100" dirty="0" smtClean="0">
                <a:solidFill>
                  <a:prstClr val="black"/>
                </a:solidFill>
              </a:rPr>
              <a:t>האחרונות. </a:t>
            </a:r>
          </a:p>
        </p:txBody>
      </p:sp>
      <p:pic>
        <p:nvPicPr>
          <p:cNvPr id="11" name="תמונה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235"/>
          <a:stretch/>
        </p:blipFill>
        <p:spPr>
          <a:xfrm>
            <a:off x="102287" y="99524"/>
            <a:ext cx="1081854" cy="720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16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</TotalTime>
  <Words>244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רונית זמורסקי [Ronit  Zemorski]</dc:creator>
  <cp:lastModifiedBy>רונית זמורסקי [Ronit  Zemorski]</cp:lastModifiedBy>
  <cp:revision>23</cp:revision>
  <cp:lastPrinted>2019-02-17T12:26:39Z</cp:lastPrinted>
  <dcterms:created xsi:type="dcterms:W3CDTF">2019-02-06T12:49:35Z</dcterms:created>
  <dcterms:modified xsi:type="dcterms:W3CDTF">2019-02-20T11:47:49Z</dcterms:modified>
</cp:coreProperties>
</file>