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54" r:id="rId1"/>
  </p:sldMasterIdLst>
  <p:notesMasterIdLst>
    <p:notesMasterId r:id="rId16"/>
  </p:notesMasterIdLst>
  <p:handoutMasterIdLst>
    <p:handoutMasterId r:id="rId17"/>
  </p:handoutMasterIdLst>
  <p:sldIdLst>
    <p:sldId id="1012" r:id="rId2"/>
    <p:sldId id="1013" r:id="rId3"/>
    <p:sldId id="1014" r:id="rId4"/>
    <p:sldId id="1017" r:id="rId5"/>
    <p:sldId id="1019" r:id="rId6"/>
    <p:sldId id="1020" r:id="rId7"/>
    <p:sldId id="1022" r:id="rId8"/>
    <p:sldId id="1024" r:id="rId9"/>
    <p:sldId id="1025" r:id="rId10"/>
    <p:sldId id="1026" r:id="rId11"/>
    <p:sldId id="1027" r:id="rId12"/>
    <p:sldId id="1029" r:id="rId13"/>
    <p:sldId id="1030" r:id="rId14"/>
    <p:sldId id="1031" r:id="rId15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קטע ברירת מחדל" id="{F6DA1CAB-34EA-40A2-807F-ED7CD45CFE71}">
          <p14:sldIdLst>
            <p14:sldId id="1012"/>
            <p14:sldId id="1013"/>
            <p14:sldId id="1014"/>
            <p14:sldId id="1017"/>
            <p14:sldId id="1019"/>
            <p14:sldId id="1020"/>
            <p14:sldId id="1022"/>
            <p14:sldId id="1024"/>
            <p14:sldId id="1025"/>
            <p14:sldId id="1026"/>
            <p14:sldId id="1027"/>
            <p14:sldId id="1029"/>
            <p14:sldId id="1030"/>
            <p14:sldId id="1031"/>
          </p14:sldIdLst>
        </p14:section>
        <p14:section name="מקטע ללא כותרת" id="{EEE2DAE2-8B8A-4425-9BC4-453F4E53320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ורד ליפמן [vered lipman]" initials="ול[l" lastIdx="39" clrIdx="0">
    <p:extLst>
      <p:ext uri="{19B8F6BF-5375-455C-9EA6-DF929625EA0E}">
        <p15:presenceInfo xmlns:p15="http://schemas.microsoft.com/office/powerpoint/2012/main" userId="S-1-5-21-2079806146-417729418-1097073633-503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99"/>
    <a:srgbClr val="CC00FF"/>
    <a:srgbClr val="242FBC"/>
    <a:srgbClr val="0066FF"/>
    <a:srgbClr val="FF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06" autoAdjust="0"/>
    <p:restoredTop sz="90764" autoAdjust="0"/>
  </p:normalViewPr>
  <p:slideViewPr>
    <p:cSldViewPr>
      <p:cViewPr varScale="1">
        <p:scale>
          <a:sx n="79" d="100"/>
          <a:sy n="79" d="100"/>
        </p:scale>
        <p:origin x="16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186"/>
    </p:cViewPr>
  </p:sorterViewPr>
  <p:notesViewPr>
    <p:cSldViewPr>
      <p:cViewPr varScale="1">
        <p:scale>
          <a:sx n="60" d="100"/>
          <a:sy n="60" d="100"/>
        </p:scale>
        <p:origin x="3342" y="6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 eaLnBrk="1" hangingPunct="1">
              <a:defRPr sz="1300"/>
            </a:lvl1pPr>
          </a:lstStyle>
          <a:p>
            <a:pPr>
              <a:defRPr/>
            </a:pPr>
            <a:fld id="{BE032B66-5A42-4F8F-ADEB-7B660F4F6D6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89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rtl="1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rtl="1" eaLnBrk="1" hangingPunct="1">
              <a:defRPr sz="1300"/>
            </a:lvl1pPr>
          </a:lstStyle>
          <a:p>
            <a:pPr>
              <a:defRPr/>
            </a:pPr>
            <a:fld id="{D0A908B5-EDED-4B4D-91AE-A88B9C4868C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1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54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90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04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87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54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1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08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46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80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5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A908B5-EDED-4B4D-91AE-A88B9C4868C5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DDC4C-55A6-4B18-9022-400A497CBCD9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C48C67-7397-49FA-A4A1-C497EB88CAFA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BD069-5E05-4844-BECD-3F41ECCD07E1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6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19C79-3AE0-4C4E-8D0C-D4B24A60B50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1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1192E-A5BA-4624-8E8C-9D6D350E373E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5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82672-6330-4E28-B033-1B860294839E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6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8F14C-790B-4DAA-9D21-5CEAD409B07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EDEAC-FC1F-44EC-8863-C2C8D73879AE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BEEED-F494-411E-BF7E-9EB06A85A7D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5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C25BE-4258-40C7-B422-C624C6F8E2FA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9395C-8568-42A3-8B9F-257D552EC63A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6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he-IL" smtClean="0"/>
              <a:t>Total pages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he-IL" smtClean="0"/>
              <a:t>מנהלת ההשקעות ותחום מיכון בשהמ משרד החקלאות ופיתוח הכפר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1E329E-A7E5-4152-BB92-37F1B9EFEBEF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683568" y="5877272"/>
            <a:ext cx="7334073" cy="576064"/>
          </a:xfrm>
          <a:noFill/>
        </p:spPr>
        <p:txBody>
          <a:bodyPr/>
          <a:lstStyle/>
          <a:p>
            <a:r>
              <a:rPr lang="he-IL" sz="2000" b="1" dirty="0" smtClean="0">
                <a:solidFill>
                  <a:srgbClr val="002060"/>
                </a:solidFill>
              </a:rPr>
              <a:t>מנהלת ההשקעות ותחום מיכון </a:t>
            </a:r>
            <a:r>
              <a:rPr lang="he-IL" sz="2000" b="1" dirty="0" err="1" smtClean="0">
                <a:solidFill>
                  <a:srgbClr val="002060"/>
                </a:solidFill>
              </a:rPr>
              <a:t>בשה"מ</a:t>
            </a:r>
            <a:r>
              <a:rPr lang="he-IL" sz="2000" b="1" dirty="0" smtClean="0">
                <a:solidFill>
                  <a:srgbClr val="002060"/>
                </a:solidFill>
              </a:rPr>
              <a:t> משרד </a:t>
            </a:r>
            <a:r>
              <a:rPr lang="he-IL" sz="2000" b="1" dirty="0">
                <a:solidFill>
                  <a:srgbClr val="002060"/>
                </a:solidFill>
              </a:rPr>
              <a:t>החקלאות ופיתוח הכפר </a:t>
            </a:r>
            <a:endParaRPr lang="he-IL" sz="2000" b="1" dirty="0" smtClean="0">
              <a:solidFill>
                <a:srgbClr val="002060"/>
              </a:solidFill>
            </a:endParaRPr>
          </a:p>
          <a:p>
            <a:r>
              <a:rPr lang="he-IL" sz="2000" b="1" dirty="0" smtClean="0">
                <a:solidFill>
                  <a:srgbClr val="002060"/>
                </a:solidFill>
              </a:rPr>
              <a:t>באם קיימת סתירה בין הנוהל לבין המצגת – הנוהל קובע.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205155" y="6347519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23"/>
          <p:cNvSpPr>
            <a:spLocks noGrp="1" noChangeArrowheads="1"/>
          </p:cNvSpPr>
          <p:nvPr>
            <p:ph idx="1"/>
          </p:nvPr>
        </p:nvSpPr>
        <p:spPr>
          <a:xfrm>
            <a:off x="1105395" y="4029855"/>
            <a:ext cx="6912246" cy="893970"/>
          </a:xfrm>
        </p:spPr>
        <p:txBody>
          <a:bodyPr>
            <a:normAutofit fontScale="25000" lnSpcReduction="20000"/>
          </a:bodyPr>
          <a:lstStyle/>
          <a:p>
            <a:pPr algn="ctr" rtl="1" eaLnBrk="1" hangingPunct="1">
              <a:buFontTx/>
              <a:buNone/>
            </a:pPr>
            <a:endParaRPr lang="en-US" sz="3100" dirty="0"/>
          </a:p>
          <a:p>
            <a:pPr algn="ctr" eaLnBrk="1" hangingPunct="1">
              <a:buFontTx/>
              <a:buNone/>
            </a:pPr>
            <a:r>
              <a:rPr lang="he-IL" sz="64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צביקה כהן </a:t>
            </a:r>
            <a:r>
              <a:rPr lang="he-IL" sz="6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סמנכ"ל למימון והשקעות </a:t>
            </a:r>
          </a:p>
          <a:p>
            <a:pPr algn="ctr" eaLnBrk="1" hangingPunct="1">
              <a:buFontTx/>
              <a:buNone/>
            </a:pPr>
            <a:r>
              <a:rPr lang="he-IL" sz="6400" b="1" dirty="0" smtClean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ד"ר אפרת הדס- מנהלת תחום בכיר כלכלה </a:t>
            </a:r>
            <a:endParaRPr lang="he-IL" sz="6400" b="1" dirty="0">
              <a:solidFill>
                <a:srgbClr val="00206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en-US" sz="47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3458688" y="4847134"/>
            <a:ext cx="2455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0">
              <a:defRPr/>
            </a:pPr>
            <a:r>
              <a:rPr lang="he-IL" sz="3600" b="1" dirty="0" smtClean="0">
                <a:ln w="28575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ינואר</a:t>
            </a:r>
            <a:r>
              <a:rPr lang="he-IL" sz="3600" b="1" dirty="0" smtClean="0">
                <a:ln w="28575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16200000" scaled="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he-IL" sz="3600" b="1" dirty="0" smtClean="0">
                <a:ln w="28575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2021 </a:t>
            </a:r>
            <a:endParaRPr lang="he-IL" sz="3600" b="1" dirty="0">
              <a:ln w="28575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387221" y="336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altLang="en-US" b="1" i="1" dirty="0">
                <a:solidFill>
                  <a:srgbClr val="00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מדינת ישראל</a:t>
            </a:r>
          </a:p>
          <a:p>
            <a:pPr algn="ctr"/>
            <a:r>
              <a:rPr lang="he-IL" altLang="en-US" b="1" i="1" dirty="0">
                <a:solidFill>
                  <a:srgbClr val="00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משרד החקלאות ופיתוח הכפר</a:t>
            </a:r>
          </a:p>
          <a:p>
            <a:pPr algn="ctr"/>
            <a:r>
              <a:rPr lang="he-IL" altLang="en-US" b="1" i="1" dirty="0">
                <a:solidFill>
                  <a:srgbClr val="0033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סמנכ"ל בכיר למימון והשקעות</a:t>
            </a:r>
            <a:endParaRPr lang="en-US" altLang="en-US" b="1" i="1" dirty="0">
              <a:solidFill>
                <a:srgbClr val="0033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WordArt 6"/>
          <p:cNvSpPr>
            <a:spLocks noChangeArrowheads="1" noChangeShapeType="1" noTextEdit="1"/>
          </p:cNvSpPr>
          <p:nvPr/>
        </p:nvSpPr>
        <p:spPr bwMode="auto">
          <a:xfrm>
            <a:off x="228600" y="1484784"/>
            <a:ext cx="8915400" cy="200796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955"/>
              </a:avLst>
            </a:prstTxWarp>
          </a:bodyPr>
          <a:lstStyle/>
          <a:p>
            <a:pPr algn="ctr"/>
            <a:r>
              <a:rPr lang="he-IL" sz="4000" b="1" i="1" kern="10" dirty="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99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i="1" kern="10" dirty="0" smtClean="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99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האצת הטמעת  טכנולוגיות חדשות</a:t>
            </a:r>
          </a:p>
          <a:p>
            <a:pPr algn="ctr"/>
            <a:r>
              <a:rPr lang="he-IL" sz="4000" b="1" i="1" kern="10" dirty="0" smtClean="0">
                <a:ln w="158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99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בענפי הצומח בחקלאות 2021</a:t>
            </a:r>
            <a:endParaRPr lang="en-US" sz="4000" b="1" i="1" kern="10" dirty="0">
              <a:ln w="15875">
                <a:solidFill>
                  <a:srgbClr val="000080"/>
                </a:solidFill>
                <a:round/>
                <a:headEnd/>
                <a:tailEnd/>
              </a:ln>
              <a:solidFill>
                <a:srgbClr val="FF9999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23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555776" y="116632"/>
            <a:ext cx="6429400" cy="792088"/>
          </a:xfrm>
        </p:spPr>
        <p:txBody>
          <a:bodyPr>
            <a:noAutofit/>
          </a:bodyPr>
          <a:lstStyle/>
          <a:p>
            <a:pPr algn="ct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טכנולוגיות ניטור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908720"/>
            <a:ext cx="8661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algn="r" rtl="1"/>
            <a:r>
              <a:rPr lang="he-IL" sz="2800" b="1" dirty="0" smtClean="0"/>
              <a:t>הגדרה - </a:t>
            </a:r>
            <a:r>
              <a:rPr lang="he-IL" sz="2800" b="1" dirty="0"/>
              <a:t>טכנולוגיות המאפשרות מדידה, מיפוי </a:t>
            </a:r>
            <a:r>
              <a:rPr lang="he-IL" sz="2800" b="1" dirty="0" smtClean="0"/>
              <a:t>ועיבוד מידע לצורך קבלת </a:t>
            </a:r>
            <a:r>
              <a:rPr lang="he-IL" sz="2800" b="1" dirty="0"/>
              <a:t>החלטות ע"י החקלאי.</a:t>
            </a:r>
          </a:p>
          <a:p>
            <a:pPr marL="549275" lvl="1" indent="-457200" algn="r" rtl="1">
              <a:buFont typeface="Wingdings" panose="05000000000000000000" pitchFamily="2" charset="2"/>
              <a:buChar char="Ø"/>
            </a:pPr>
            <a:r>
              <a:rPr lang="he-IL" sz="3200" b="1" u="sng" dirty="0">
                <a:solidFill>
                  <a:srgbClr val="FF0000"/>
                </a:solidFill>
              </a:rPr>
              <a:t>מה </a:t>
            </a:r>
            <a:r>
              <a:rPr lang="he-IL" sz="3200" b="1" u="sng" dirty="0" smtClean="0">
                <a:solidFill>
                  <a:srgbClr val="FF0000"/>
                </a:solidFill>
              </a:rPr>
              <a:t>כן:</a:t>
            </a:r>
            <a:endParaRPr lang="he-IL" sz="3200" b="1" u="sng" dirty="0">
              <a:solidFill>
                <a:srgbClr val="FF0000"/>
              </a:solidFill>
            </a:endParaRPr>
          </a:p>
          <a:p>
            <a:pPr marL="719137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/>
              <a:t> אמצעי מדידה </a:t>
            </a:r>
            <a:r>
              <a:rPr lang="he-IL" sz="2700" b="1" dirty="0" smtClean="0"/>
              <a:t>פיזיים </a:t>
            </a:r>
            <a:r>
              <a:rPr lang="he-IL" sz="2700" b="1" dirty="0"/>
              <a:t>הנרכשים ומורכבים בשטח </a:t>
            </a:r>
            <a:r>
              <a:rPr lang="he-IL" sz="2700" b="1" dirty="0" smtClean="0"/>
              <a:t>החקלאי, לצורך ניטור קרקע</a:t>
            </a:r>
            <a:r>
              <a:rPr lang="he-IL" sz="2700" b="1" dirty="0"/>
              <a:t>, מים, גזע, עלווה</a:t>
            </a:r>
            <a:r>
              <a:rPr lang="he-IL" sz="2700" b="1" dirty="0" smtClean="0"/>
              <a:t>.</a:t>
            </a:r>
          </a:p>
          <a:p>
            <a:pPr marL="719137" lvl="1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/>
              <a:t>מחיר הרכישה יכול לכלול את הציוד ועלות שרות שנתית עד 3 שנים.</a:t>
            </a:r>
          </a:p>
          <a:p>
            <a:pPr marL="719137" lvl="1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מכיר הרכישה ועלויות השוטפות של הניטור יהיו מוגבלות למחיר מקסימום שיקבע בוועדת התמיכות במנהלת ההשקעות.</a:t>
            </a:r>
            <a:endParaRPr lang="he-IL" sz="2700" b="1" dirty="0"/>
          </a:p>
          <a:p>
            <a:pPr marL="719137" lvl="1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אישור ציוד וחברות המייצרות יהיה על פי החלטת ועדה מקצועית.</a:t>
            </a:r>
            <a:endParaRPr lang="he-IL" sz="2700" b="1" dirty="0"/>
          </a:p>
          <a:p>
            <a:pPr algn="just" rtl="1">
              <a:spcAft>
                <a:spcPts val="1200"/>
              </a:spcAft>
            </a:pPr>
            <a:r>
              <a:rPr lang="he-I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275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4644008" y="116632"/>
            <a:ext cx="4341168" cy="792088"/>
          </a:xfrm>
        </p:spPr>
        <p:txBody>
          <a:bodyPr>
            <a:noAutofit/>
          </a:bodyPr>
          <a:lstStyle/>
          <a:p>
            <a:pPr rtl="1"/>
            <a:r>
              <a:rPr lang="he-IL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טכנולוגיות </a:t>
            </a:r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ניטור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552" y="836712"/>
            <a:ext cx="83255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algn="just" rtl="1"/>
            <a:r>
              <a:rPr lang="he-IL" b="1" dirty="0" smtClean="0"/>
              <a:t>הגדרה - טכנולוגיות </a:t>
            </a:r>
            <a:r>
              <a:rPr lang="he-IL" b="1" dirty="0"/>
              <a:t>המאפשרות מדידה, מיפוי ועיבוד מידע </a:t>
            </a:r>
            <a:r>
              <a:rPr lang="he-IL" b="1" dirty="0" smtClean="0"/>
              <a:t>לצורך קבלת </a:t>
            </a:r>
            <a:r>
              <a:rPr lang="he-IL" b="1" dirty="0"/>
              <a:t>החלטות ע"י החקלאי</a:t>
            </a:r>
            <a:r>
              <a:rPr lang="he-IL" b="1" dirty="0" smtClean="0"/>
              <a:t>.</a:t>
            </a:r>
          </a:p>
          <a:p>
            <a:pPr marL="92075" lvl="1" algn="r" rtl="1"/>
            <a:endParaRPr lang="he-IL" b="1" dirty="0"/>
          </a:p>
          <a:p>
            <a:pPr marL="549275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3200" b="1" u="sng" dirty="0">
                <a:solidFill>
                  <a:srgbClr val="FF0000"/>
                </a:solidFill>
              </a:rPr>
              <a:t>מה  לא :</a:t>
            </a:r>
          </a:p>
          <a:p>
            <a:pPr marL="898525" lvl="2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שרות שנתי בלבד ללא ציוד פיזי</a:t>
            </a:r>
            <a:r>
              <a:rPr lang="en-US" sz="2700" b="1" dirty="0" smtClean="0"/>
              <a:t>;</a:t>
            </a:r>
            <a:r>
              <a:rPr lang="he-IL" sz="2700" b="1" dirty="0" smtClean="0"/>
              <a:t> </a:t>
            </a:r>
          </a:p>
          <a:p>
            <a:pPr marL="898525" lvl="2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שרותי </a:t>
            </a:r>
            <a:r>
              <a:rPr lang="he-IL" sz="2700" b="1" dirty="0"/>
              <a:t>ניהול </a:t>
            </a:r>
            <a:r>
              <a:rPr lang="he-IL" sz="2700" b="1" dirty="0" smtClean="0"/>
              <a:t>משק</a:t>
            </a:r>
            <a:r>
              <a:rPr lang="en-US" sz="2700" b="1" dirty="0" smtClean="0"/>
              <a:t>;</a:t>
            </a:r>
            <a:endParaRPr lang="he-IL" sz="2700" b="1" dirty="0" smtClean="0"/>
          </a:p>
          <a:p>
            <a:pPr marL="898525" lvl="2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שרותי </a:t>
            </a:r>
            <a:r>
              <a:rPr lang="he-IL" sz="2700" b="1" dirty="0"/>
              <a:t>עיבוד נתונים לסוגיה, ביג </a:t>
            </a:r>
            <a:r>
              <a:rPr lang="he-IL" sz="2700" b="1" dirty="0" err="1"/>
              <a:t>דאטא</a:t>
            </a:r>
            <a:r>
              <a:rPr lang="he-IL" sz="2700" b="1" dirty="0"/>
              <a:t> האוספת נתונים ממידע חקלאי </a:t>
            </a:r>
            <a:r>
              <a:rPr lang="he-IL" sz="2700" b="1" dirty="0" smtClean="0"/>
              <a:t>כללי</a:t>
            </a:r>
            <a:r>
              <a:rPr lang="en-US" sz="2700" b="1" dirty="0" smtClean="0"/>
              <a:t>;</a:t>
            </a:r>
            <a:r>
              <a:rPr lang="he-IL" sz="2700" b="1" dirty="0" smtClean="0"/>
              <a:t> </a:t>
            </a:r>
          </a:p>
          <a:p>
            <a:pPr marL="898525" lvl="2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700" b="1" dirty="0" smtClean="0"/>
              <a:t>שירותי </a:t>
            </a:r>
            <a:r>
              <a:rPr lang="he-IL" sz="2700" b="1" dirty="0" err="1" smtClean="0"/>
              <a:t>לווינים</a:t>
            </a:r>
            <a:r>
              <a:rPr lang="he-IL" sz="2700" b="1" dirty="0" smtClean="0"/>
              <a:t> ושירותי פענוח תצלומי </a:t>
            </a:r>
            <a:r>
              <a:rPr lang="he-IL" sz="2700" b="1" dirty="0" err="1" smtClean="0"/>
              <a:t>לווין</a:t>
            </a:r>
            <a:r>
              <a:rPr lang="he-IL" sz="2700" b="1" dirty="0" smtClean="0"/>
              <a:t> (</a:t>
            </a:r>
            <a:r>
              <a:rPr lang="en-US" sz="2700" b="1" dirty="0" smtClean="0"/>
              <a:t>NDVI</a:t>
            </a:r>
            <a:r>
              <a:rPr lang="he-IL" sz="2700" b="1" dirty="0" smtClean="0"/>
              <a:t>)</a:t>
            </a:r>
            <a:r>
              <a:rPr lang="en-US" sz="2700" b="1" dirty="0" smtClean="0"/>
              <a:t>;</a:t>
            </a:r>
            <a:endParaRPr lang="he-IL" sz="2700" b="1" dirty="0" smtClean="0"/>
          </a:p>
        </p:txBody>
      </p:sp>
    </p:spTree>
    <p:extLst>
      <p:ext uri="{BB962C8B-B14F-4D97-AF65-F5344CB8AC3E}">
        <p14:creationId xmlns:p14="http://schemas.microsoft.com/office/powerpoint/2010/main" val="41610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50304" y="404664"/>
            <a:ext cx="9093696" cy="1152128"/>
          </a:xfrm>
        </p:spPr>
        <p:txBody>
          <a:bodyPr>
            <a:noAutofit/>
          </a:bodyPr>
          <a:lstStyle/>
          <a:p>
            <a:pPr algn="ctr" rtl="1"/>
            <a:r>
              <a:rPr lang="he-IL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טכנולוגיות חדשניות המשווקות ע"י קבלני עיבוד (שרות)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56815"/>
            <a:ext cx="884950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 lvl="2" algn="r" rtl="1"/>
            <a:endParaRPr lang="he-IL" sz="2800" b="1" dirty="0" smtClean="0"/>
          </a:p>
          <a:p>
            <a:pPr marL="457200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שרותי </a:t>
            </a:r>
            <a:r>
              <a:rPr lang="he-IL" sz="2800" b="1" dirty="0"/>
              <a:t>האבקה בתשלום </a:t>
            </a:r>
            <a:r>
              <a:rPr lang="he-IL" sz="2800" b="1" dirty="0" smtClean="0"/>
              <a:t>שנתי</a:t>
            </a:r>
            <a:r>
              <a:rPr lang="en-US" sz="2800" b="1" dirty="0" smtClean="0"/>
              <a:t>;</a:t>
            </a:r>
            <a:r>
              <a:rPr lang="he-IL" sz="2800" b="1" dirty="0" smtClean="0"/>
              <a:t> </a:t>
            </a:r>
          </a:p>
          <a:p>
            <a:pPr marL="457200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ריסוס </a:t>
            </a:r>
            <a:r>
              <a:rPr lang="he-IL" sz="2800" b="1" dirty="0"/>
              <a:t>והאבקה </a:t>
            </a:r>
            <a:r>
              <a:rPr lang="he-IL" sz="2800" b="1" dirty="0" err="1"/>
              <a:t>ברחפנים</a:t>
            </a:r>
            <a:r>
              <a:rPr lang="he-IL" sz="2800" b="1" dirty="0"/>
              <a:t> </a:t>
            </a:r>
            <a:r>
              <a:rPr lang="he-IL" sz="2800" b="1" dirty="0" smtClean="0"/>
              <a:t>- תשלום </a:t>
            </a:r>
            <a:r>
              <a:rPr lang="he-IL" sz="2800" b="1" dirty="0"/>
              <a:t>שנתי </a:t>
            </a:r>
            <a:r>
              <a:rPr lang="he-IL" sz="2800" b="1" dirty="0" smtClean="0"/>
              <a:t>לחברה</a:t>
            </a:r>
            <a:r>
              <a:rPr lang="en-US" sz="2800" b="1" dirty="0" smtClean="0"/>
              <a:t>;</a:t>
            </a:r>
            <a:endParaRPr lang="he-IL" sz="2800" b="1" dirty="0"/>
          </a:p>
          <a:p>
            <a:pPr marL="457200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פיזור </a:t>
            </a:r>
            <a:r>
              <a:rPr lang="he-IL" sz="2800" b="1" dirty="0"/>
              <a:t>רעל נגד מכרסמים </a:t>
            </a:r>
            <a:r>
              <a:rPr lang="he-IL" sz="2800" b="1" dirty="0" smtClean="0"/>
              <a:t>בשדה - </a:t>
            </a:r>
            <a:r>
              <a:rPr lang="he-IL" sz="2800" b="1" dirty="0"/>
              <a:t>צילום החורים ופיזור </a:t>
            </a:r>
            <a:r>
              <a:rPr lang="he-IL" sz="2800" b="1" dirty="0" err="1" smtClean="0"/>
              <a:t>מדוייק</a:t>
            </a:r>
            <a:r>
              <a:rPr lang="en-US" sz="2800" b="1" dirty="0" smtClean="0"/>
              <a:t>;</a:t>
            </a:r>
            <a:endParaRPr lang="he-IL" sz="2800" b="1" dirty="0"/>
          </a:p>
          <a:p>
            <a:pPr marL="457200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/>
              <a:t>טכנולוגיות אחרות </a:t>
            </a:r>
            <a:r>
              <a:rPr lang="he-IL" sz="2800" b="1" dirty="0" smtClean="0"/>
              <a:t>שיוצעו ויאושרו מקצועית (קטיף)</a:t>
            </a:r>
            <a:r>
              <a:rPr lang="he-IL" sz="2800" b="1" dirty="0"/>
              <a:t>.</a:t>
            </a:r>
          </a:p>
        </p:txBody>
      </p:sp>
      <p:sp>
        <p:nvSpPr>
          <p:cNvPr id="5" name="Rectangle 22"/>
          <p:cNvSpPr txBox="1">
            <a:spLocks noChangeArrowheads="1"/>
          </p:cNvSpPr>
          <p:nvPr/>
        </p:nvSpPr>
        <p:spPr>
          <a:xfrm>
            <a:off x="755576" y="1772816"/>
            <a:ext cx="7982036" cy="16150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/>
            <a:r>
              <a:rPr lang="he-IL" sz="24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טכנולוגיות חדשות העומדות בתנאי הנוהל באמצעותן ניתן שירות שוטף במטע על ידי קבלני שירות (ולא נרכשת הטכנולוגיה החדשנית על ידי החקלאי עצמו</a:t>
            </a:r>
            <a:r>
              <a:rPr lang="en-US" sz="24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(</a:t>
            </a:r>
            <a:r>
              <a:rPr lang="he-IL" sz="24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 תינתן תמיכה לצורך קבלת השירות במסגרת הנוהל להסכם עד 3 שנים בלבד</a:t>
            </a:r>
            <a:r>
              <a:rPr lang="he-IL" sz="28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: </a:t>
            </a:r>
            <a:endParaRPr lang="en-US" sz="28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8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733656" cy="1008112"/>
          </a:xfrm>
        </p:spPr>
        <p:txBody>
          <a:bodyPr>
            <a:noAutofit/>
          </a:bodyPr>
          <a:lstStyle/>
          <a:p>
            <a:pPr algn="ct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נושאים נוספים </a:t>
            </a:r>
            <a:r>
              <a:rPr lang="he-IL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הזכאים לתמיכה במסגרת הנוהל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8497" y="764704"/>
            <a:ext cx="8733657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 lvl="2" algn="r" rtl="1"/>
            <a:endParaRPr lang="he-IL" sz="2800" b="1" u="sng" dirty="0" smtClean="0">
              <a:solidFill>
                <a:srgbClr val="FF0000"/>
              </a:solidFill>
            </a:endParaRPr>
          </a:p>
          <a:p>
            <a:pPr marL="441325" lvl="2" algn="r" rtl="1"/>
            <a:endParaRPr lang="he-IL" sz="3200" b="1" u="sng" dirty="0" smtClean="0">
              <a:solidFill>
                <a:srgbClr val="FF0000"/>
              </a:solidFill>
            </a:endParaRPr>
          </a:p>
          <a:p>
            <a:pPr marL="441325" lvl="1" indent="-457200" algn="r" rtl="1">
              <a:buFont typeface="Wingdings" panose="05000000000000000000" pitchFamily="2" charset="2"/>
              <a:buChar char="Ø"/>
            </a:pPr>
            <a:r>
              <a:rPr lang="he-IL" sz="3200" b="1" u="sng" dirty="0" smtClean="0">
                <a:solidFill>
                  <a:srgbClr val="FF0000"/>
                </a:solidFill>
              </a:rPr>
              <a:t>מה כן (דוגמאות ):</a:t>
            </a:r>
          </a:p>
          <a:p>
            <a:pPr marL="612775" lvl="2" indent="-171450" algn="r" rtl="1">
              <a:buFont typeface="Wingdings" panose="05000000000000000000" pitchFamily="2" charset="2"/>
              <a:buChar char="Ø"/>
            </a:pPr>
            <a:endParaRPr lang="he-IL" sz="1000" b="1" u="sng" dirty="0">
              <a:solidFill>
                <a:srgbClr val="FF0000"/>
              </a:solidFill>
            </a:endParaRPr>
          </a:p>
          <a:p>
            <a:pPr marL="898525" lvl="2" indent="-457200" algn="just" rtl="1">
              <a:buFont typeface="Wingdings" panose="05000000000000000000" pitchFamily="2" charset="2"/>
              <a:buChar char="Ø"/>
            </a:pPr>
            <a:r>
              <a:rPr lang="he-IL" sz="2800" b="1" dirty="0"/>
              <a:t>גידולים חדשים </a:t>
            </a:r>
            <a:r>
              <a:rPr lang="he-IL" sz="2800" b="1" dirty="0" smtClean="0"/>
              <a:t>(לא תינתן תמיכה לזנים למעט זנים מיוחדים כמפורט להלן)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898525" lvl="2" indent="-457200" algn="just" rtl="1">
              <a:buFont typeface="Wingdings" panose="05000000000000000000" pitchFamily="2" charset="2"/>
              <a:buChar char="Ø"/>
            </a:pPr>
            <a:r>
              <a:rPr lang="he-IL" sz="2800" b="1" dirty="0" smtClean="0"/>
              <a:t>זנים </a:t>
            </a:r>
            <a:r>
              <a:rPr lang="he-IL" sz="2800" b="1" dirty="0"/>
              <a:t>מיוחדים </a:t>
            </a:r>
            <a:r>
              <a:rPr lang="he-IL" sz="2800" b="1" dirty="0" smtClean="0"/>
              <a:t>– בהם ניתנה חוות דעת מקצועית לפיה מדובר בזן בעל </a:t>
            </a:r>
            <a:r>
              <a:rPr lang="he-IL" sz="2800" b="1" dirty="0"/>
              <a:t>תכונות עמידות ויבול </a:t>
            </a:r>
            <a:r>
              <a:rPr lang="he-IL" sz="2800" b="1" dirty="0" smtClean="0"/>
              <a:t>גבוה (הוכחת תוספת העולה על </a:t>
            </a:r>
            <a:r>
              <a:rPr lang="he-IL" sz="2800" b="1" dirty="0"/>
              <a:t>10% </a:t>
            </a:r>
            <a:r>
              <a:rPr lang="he-IL" sz="2800" b="1" dirty="0" smtClean="0"/>
              <a:t>ביבול)</a:t>
            </a:r>
            <a:r>
              <a:rPr lang="en-US" sz="2800" b="1" dirty="0" smtClean="0"/>
              <a:t>;</a:t>
            </a:r>
            <a:r>
              <a:rPr lang="he-IL" sz="2800" b="1" dirty="0" smtClean="0"/>
              <a:t> </a:t>
            </a:r>
            <a:endParaRPr lang="en-US" sz="2800" b="1" dirty="0" smtClean="0"/>
          </a:p>
          <a:p>
            <a:pPr marL="898525" lvl="2" indent="-457200" algn="just" rtl="1">
              <a:buFont typeface="Wingdings" panose="05000000000000000000" pitchFamily="2" charset="2"/>
              <a:buChar char="Ø"/>
            </a:pPr>
            <a:endParaRPr lang="en-US" sz="2800" b="1" dirty="0"/>
          </a:p>
          <a:p>
            <a:pPr marL="441325" lvl="2" algn="just" rtl="1"/>
            <a:endParaRPr lang="he-IL" sz="2800" b="1" dirty="0" smtClean="0"/>
          </a:p>
          <a:p>
            <a:pPr marL="441325" lvl="2" algn="just" rtl="1"/>
            <a:r>
              <a:rPr lang="he-IL" sz="2800" dirty="0" smtClean="0"/>
              <a:t>הערה:</a:t>
            </a:r>
            <a:r>
              <a:rPr lang="en-US" sz="2800" dirty="0" smtClean="0"/>
              <a:t> </a:t>
            </a:r>
            <a:r>
              <a:rPr lang="he-IL" sz="2800" dirty="0" smtClean="0"/>
              <a:t>חדשנות המיכון מאושרת רק בכפוף לחוות דעת מדריך שה"מ. </a:t>
            </a:r>
            <a:endParaRPr lang="he-IL" sz="2800" dirty="0"/>
          </a:p>
          <a:p>
            <a:pPr algn="r" rtl="1"/>
            <a:r>
              <a:rPr lang="he-I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00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1907704" y="0"/>
            <a:ext cx="7005464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נושאים נוספים זכאים בנוהל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7214" y="1036653"/>
            <a:ext cx="797380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1325" lvl="1" indent="-457200" algn="r" rtl="1">
              <a:buFont typeface="Wingdings" panose="05000000000000000000" pitchFamily="2" charset="2"/>
              <a:buChar char="Ø"/>
            </a:pPr>
            <a:r>
              <a:rPr lang="he-IL" sz="3200" b="1" u="sng" dirty="0" smtClean="0">
                <a:solidFill>
                  <a:srgbClr val="FF0000"/>
                </a:solidFill>
              </a:rPr>
              <a:t>מה </a:t>
            </a:r>
            <a:r>
              <a:rPr lang="he-IL" sz="3200" b="1" u="sng" dirty="0">
                <a:solidFill>
                  <a:srgbClr val="FF0000"/>
                </a:solidFill>
              </a:rPr>
              <a:t>לא </a:t>
            </a:r>
          </a:p>
          <a:p>
            <a:pPr marL="898525" lvl="2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/>
              <a:t>טכנולוגיות גידול מהעשור </a:t>
            </a:r>
            <a:r>
              <a:rPr lang="he-IL" sz="2800" b="1" dirty="0" smtClean="0"/>
              <a:t>האחרון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898525" lvl="2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 smtClean="0"/>
              <a:t>  מצעים מנותקים – המצע כולל המארזים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898525" lvl="2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 smtClean="0"/>
              <a:t>גידול מטעים בצפיפות העולה על ההמלצות המקובלות בתחום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898525" lvl="2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e-IL" sz="2800" b="1" dirty="0" smtClean="0"/>
              <a:t>זנים חדשים למעט זנים מיוחדים כמפורט לעיל.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30282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28092" y="3974"/>
            <a:ext cx="8229600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מטרת הנוהל 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434211" y="6381328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97496"/>
            <a:ext cx="87129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he-IL" sz="800" dirty="0" smtClean="0"/>
          </a:p>
          <a:p>
            <a:pPr algn="r" rtl="1"/>
            <a:endParaRPr lang="he-IL" sz="800" dirty="0"/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he-IL" sz="3000" dirty="0" smtClean="0"/>
              <a:t>הגברת רכישת </a:t>
            </a:r>
            <a:r>
              <a:rPr lang="he-IL" sz="3000" b="1" u="sng" dirty="0"/>
              <a:t>ט</a:t>
            </a:r>
            <a:r>
              <a:rPr lang="he-IL" sz="3000" b="1" u="sng" dirty="0" smtClean="0"/>
              <a:t>כנולוגיות חדשות על ידי חקלאים ישראליים</a:t>
            </a:r>
            <a:r>
              <a:rPr lang="he-IL" sz="3000" dirty="0" smtClean="0"/>
              <a:t> שיבטיחו </a:t>
            </a:r>
            <a:r>
              <a:rPr lang="he-IL" sz="3000" dirty="0"/>
              <a:t>אספקה רציפה לשווקים ושמירה על מגוון </a:t>
            </a:r>
            <a:r>
              <a:rPr lang="he-IL" sz="3000" dirty="0" smtClean="0"/>
              <a:t>גידולים</a:t>
            </a:r>
            <a:r>
              <a:rPr lang="en-US" sz="3000" dirty="0" smtClean="0"/>
              <a:t>;</a:t>
            </a:r>
            <a:endParaRPr lang="he-IL" sz="3000" dirty="0" smtClean="0"/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he-IL" sz="3200" dirty="0" smtClean="0"/>
              <a:t>שילוב </a:t>
            </a:r>
            <a:r>
              <a:rPr lang="he-IL" sz="3200" b="1" u="sng" dirty="0" smtClean="0"/>
              <a:t>חברות </a:t>
            </a:r>
            <a:r>
              <a:rPr lang="he-IL" sz="3200" b="1" u="sng" dirty="0"/>
              <a:t>עם טכנולוגיות מתקדמות</a:t>
            </a:r>
            <a:r>
              <a:rPr lang="he-IL" sz="3200" b="1" dirty="0"/>
              <a:t> </a:t>
            </a:r>
            <a:r>
              <a:rPr lang="he-IL" sz="3200" dirty="0"/>
              <a:t>בחקלאות </a:t>
            </a:r>
            <a:r>
              <a:rPr lang="he-IL" sz="3200" dirty="0" smtClean="0"/>
              <a:t>עם חקלאים ישראליים ויישום </a:t>
            </a:r>
            <a:r>
              <a:rPr lang="he-IL" sz="3200" dirty="0"/>
              <a:t>את הטכנולוגיה </a:t>
            </a:r>
            <a:r>
              <a:rPr lang="he-IL" sz="3200" dirty="0" smtClean="0"/>
              <a:t>בשטחים חקלאים בארץ. (הבקשה תוגש באמצעות החקלאי)</a:t>
            </a:r>
            <a:r>
              <a:rPr lang="en-US" sz="3200" dirty="0" smtClean="0"/>
              <a:t>;</a:t>
            </a:r>
            <a:endParaRPr lang="he-IL" sz="3000" b="1" u="sng" dirty="0"/>
          </a:p>
          <a:p>
            <a:pPr algn="r" rtl="1"/>
            <a:endParaRPr lang="he-IL" sz="800" dirty="0"/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he-IL" sz="3000" dirty="0" smtClean="0"/>
              <a:t>הוספת </a:t>
            </a:r>
            <a:r>
              <a:rPr lang="he-IL" sz="3000" b="1" u="sng" dirty="0" smtClean="0"/>
              <a:t>גידולים </a:t>
            </a:r>
            <a:r>
              <a:rPr lang="he-IL" sz="3000" b="1" u="sng" dirty="0"/>
              <a:t>חדשים</a:t>
            </a:r>
            <a:r>
              <a:rPr lang="he-IL" sz="3000" b="1" dirty="0"/>
              <a:t> </a:t>
            </a:r>
            <a:r>
              <a:rPr lang="he-IL" sz="3000" dirty="0"/>
              <a:t>שיבטיחו את </a:t>
            </a:r>
            <a:r>
              <a:rPr lang="he-IL" sz="3000" b="1" u="sng" dirty="0"/>
              <a:t>רווחיות המשק </a:t>
            </a:r>
            <a:r>
              <a:rPr lang="he-IL" sz="3000" b="1" u="sng" dirty="0" smtClean="0"/>
              <a:t>החקלאי</a:t>
            </a:r>
            <a:r>
              <a:rPr lang="en-US" sz="3000" dirty="0" smtClean="0"/>
              <a:t>;</a:t>
            </a:r>
            <a:endParaRPr lang="he-IL" sz="3000" dirty="0" smtClean="0"/>
          </a:p>
          <a:p>
            <a:pPr algn="r" rtl="1"/>
            <a:endParaRPr lang="he-IL" sz="800" b="1" u="sng" dirty="0" smtClean="0"/>
          </a:p>
          <a:p>
            <a:pPr algn="r" rtl="1"/>
            <a:endParaRPr lang="he-IL" sz="800" b="1" u="sng" dirty="0"/>
          </a:p>
          <a:p>
            <a:pPr marL="457200" indent="-457200" algn="r" rtl="1">
              <a:buFont typeface="Wingdings" panose="05000000000000000000" pitchFamily="2" charset="2"/>
              <a:buChar char="Ø"/>
            </a:pPr>
            <a:r>
              <a:rPr lang="he-IL" sz="3000" dirty="0" smtClean="0"/>
              <a:t>רכישה </a:t>
            </a:r>
            <a:r>
              <a:rPr lang="he-IL" sz="3000" dirty="0"/>
              <a:t>של טכנולוגיות חדשות </a:t>
            </a:r>
            <a:r>
              <a:rPr lang="he-IL" sz="3000" b="1" u="sng" dirty="0"/>
              <a:t>לטיפול בפסולת חקלאות </a:t>
            </a:r>
            <a:r>
              <a:rPr lang="he-IL" sz="3000" dirty="0"/>
              <a:t>שיאפשרו מחזור </a:t>
            </a:r>
            <a:r>
              <a:rPr lang="he-IL" sz="3000" dirty="0" smtClean="0"/>
              <a:t>או טיפול  לאנרגיה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8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302711" y="94318"/>
            <a:ext cx="8229600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עקרונות מרכזיים 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70422" y="6309320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886406"/>
            <a:ext cx="856895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lvl="1" indent="365125" algn="just" rtl="1">
              <a:buFont typeface="Wingdings" panose="05000000000000000000" pitchFamily="2" charset="2"/>
              <a:buChar char="Ø"/>
            </a:pPr>
            <a:r>
              <a:rPr lang="he-IL" sz="3000" b="1" u="sng" dirty="0"/>
              <a:t>מיכון חדש </a:t>
            </a:r>
            <a:r>
              <a:rPr lang="he-IL" sz="3000" dirty="0"/>
              <a:t>שטרם נמכר לחקלאים </a:t>
            </a:r>
            <a:r>
              <a:rPr lang="he-IL" sz="3000" dirty="0" smtClean="0"/>
              <a:t>בישראל.</a:t>
            </a:r>
            <a:endParaRPr lang="he-IL" sz="3000" dirty="0"/>
          </a:p>
          <a:p>
            <a:pPr marL="533400" indent="-533400" algn="just" rtl="1"/>
            <a:r>
              <a:rPr lang="he-IL" sz="3000" dirty="0"/>
              <a:t> </a:t>
            </a:r>
            <a:r>
              <a:rPr lang="he-IL" sz="3000" dirty="0" smtClean="0"/>
              <a:t>   מיכון שהתחילו </a:t>
            </a:r>
            <a:r>
              <a:rPr lang="he-IL" sz="3000" dirty="0"/>
              <a:t>לשווק בישראל החל מהשנים </a:t>
            </a:r>
            <a:r>
              <a:rPr lang="he-IL" sz="3000" dirty="0" smtClean="0"/>
              <a:t>2018 עד </a:t>
            </a:r>
            <a:r>
              <a:rPr lang="he-IL" sz="3000" dirty="0"/>
              <a:t>2020 , אך לא לפני כן. </a:t>
            </a:r>
            <a:endParaRPr lang="he-IL" sz="3000" dirty="0" smtClean="0"/>
          </a:p>
          <a:p>
            <a:pPr marL="533400" indent="-533400" algn="just" rtl="1"/>
            <a:endParaRPr lang="he-IL" sz="800" dirty="0" smtClean="0"/>
          </a:p>
          <a:p>
            <a:pPr marL="533400" indent="-533400" algn="just" rtl="1"/>
            <a:endParaRPr lang="he-IL" sz="800" dirty="0"/>
          </a:p>
          <a:p>
            <a:pPr marL="285750" indent="-285750" algn="just" rtl="1">
              <a:buFont typeface="Wingdings" panose="05000000000000000000" pitchFamily="2" charset="2"/>
              <a:buChar char="Ø"/>
            </a:pPr>
            <a:r>
              <a:rPr lang="he-IL" sz="3000" b="1" u="sng" dirty="0"/>
              <a:t>גידולים חדשים</a:t>
            </a:r>
            <a:r>
              <a:rPr lang="he-IL" sz="3000" b="1" dirty="0"/>
              <a:t> </a:t>
            </a:r>
            <a:r>
              <a:rPr lang="he-IL" sz="3000" dirty="0"/>
              <a:t>שטרם נוסו בישראל או </a:t>
            </a:r>
            <a:r>
              <a:rPr lang="he-IL" sz="3000" dirty="0" smtClean="0"/>
              <a:t>שתחילת הניסוי בהם החל בשנת </a:t>
            </a:r>
            <a:r>
              <a:rPr lang="he-IL" sz="3000" dirty="0"/>
              <a:t>2018 והלאה</a:t>
            </a:r>
            <a:r>
              <a:rPr lang="he-IL" sz="3000" dirty="0" smtClean="0"/>
              <a:t>.</a:t>
            </a:r>
          </a:p>
          <a:p>
            <a:pPr algn="just" rtl="1"/>
            <a:endParaRPr lang="he-IL" sz="800" dirty="0" smtClean="0"/>
          </a:p>
          <a:p>
            <a:pPr marL="285750" indent="-285750" algn="just" rtl="1">
              <a:buFont typeface="Wingdings" panose="05000000000000000000" pitchFamily="2" charset="2"/>
              <a:buChar char="Ø"/>
            </a:pPr>
            <a:endParaRPr lang="he-IL" sz="800" dirty="0"/>
          </a:p>
          <a:p>
            <a:pPr marL="285750" indent="-285750" algn="just" rtl="1">
              <a:buFont typeface="Wingdings" panose="05000000000000000000" pitchFamily="2" charset="2"/>
              <a:buChar char="Ø"/>
            </a:pPr>
            <a:r>
              <a:rPr lang="he-IL" sz="3000" b="1" u="sng" dirty="0"/>
              <a:t>טיפול בפסולת חקלאית</a:t>
            </a:r>
            <a:r>
              <a:rPr lang="he-IL" sz="3000" b="1" dirty="0"/>
              <a:t> </a:t>
            </a:r>
            <a:r>
              <a:rPr lang="he-IL" sz="3000" dirty="0"/>
              <a:t>באמצעים </a:t>
            </a:r>
            <a:r>
              <a:rPr lang="he-IL" sz="3000" dirty="0" smtClean="0"/>
              <a:t>מתקדמים חדשנים. </a:t>
            </a:r>
          </a:p>
          <a:p>
            <a:pPr algn="just" rtl="1"/>
            <a:endParaRPr lang="he-IL" sz="800" dirty="0" smtClean="0"/>
          </a:p>
          <a:p>
            <a:pPr algn="just" rtl="1"/>
            <a:endParaRPr lang="he-IL" sz="800" dirty="0"/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he-IL" sz="3000" b="1" u="sng" dirty="0"/>
              <a:t>תמיכה בהשקעות בלבד</a:t>
            </a:r>
            <a:r>
              <a:rPr lang="he-IL" sz="3000" dirty="0" smtClean="0"/>
              <a:t>. לא תינתן תמיכה עבור הוצאות שוטפות. </a:t>
            </a:r>
            <a:endParaRPr lang="he-IL" sz="800" dirty="0" smtClean="0"/>
          </a:p>
          <a:p>
            <a:pPr algn="just" rtl="1"/>
            <a:endParaRPr lang="he-IL" sz="800" dirty="0" smtClean="0"/>
          </a:p>
          <a:p>
            <a:pPr marL="457200" indent="-457200" algn="just" rtl="1">
              <a:buFont typeface="Wingdings" panose="05000000000000000000" pitchFamily="2" charset="2"/>
              <a:buChar char="Ø"/>
            </a:pPr>
            <a:r>
              <a:rPr lang="he-IL" sz="3000" b="1" u="sng" dirty="0" smtClean="0"/>
              <a:t>התמיכה בחקלאים בלבד.</a:t>
            </a:r>
            <a:r>
              <a:rPr lang="he-IL" sz="3000" dirty="0" smtClean="0"/>
              <a:t> חקלאים בעלי מים וקרקע חקלאית או קבלני עיבוד שחתמו הסכם עם חקלאים.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85601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37571"/>
            <a:ext cx="8363641" cy="931844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תהליך הגשה למנהלה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חץ למטה 6"/>
          <p:cNvSpPr/>
          <p:nvPr/>
        </p:nvSpPr>
        <p:spPr>
          <a:xfrm>
            <a:off x="7301423" y="1656652"/>
            <a:ext cx="432048" cy="552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מלבן מעוגל 9"/>
          <p:cNvSpPr/>
          <p:nvPr/>
        </p:nvSpPr>
        <p:spPr>
          <a:xfrm>
            <a:off x="6244774" y="824787"/>
            <a:ext cx="2597252" cy="891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הגשת בקשה בבית החקלאי דרך האינטרנט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6214575" y="2188361"/>
            <a:ext cx="2703290" cy="76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הבקשה </a:t>
            </a:r>
            <a:r>
              <a:rPr lang="he-IL" b="1" dirty="0" smtClean="0">
                <a:solidFill>
                  <a:schemeClr val="tx1"/>
                </a:solidFill>
              </a:rPr>
              <a:t>מועברת באמצעות המערכת </a:t>
            </a:r>
            <a:r>
              <a:rPr lang="he-IL" b="1" dirty="0">
                <a:solidFill>
                  <a:schemeClr val="tx1"/>
                </a:solidFill>
              </a:rPr>
              <a:t>למחוז משרד החקלאות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חץ למטה 16"/>
          <p:cNvSpPr/>
          <p:nvPr/>
        </p:nvSpPr>
        <p:spPr>
          <a:xfrm>
            <a:off x="7330926" y="2953866"/>
            <a:ext cx="390943" cy="540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מלבן מעוגל 20"/>
          <p:cNvSpPr/>
          <p:nvPr/>
        </p:nvSpPr>
        <p:spPr>
          <a:xfrm>
            <a:off x="6269678" y="3454810"/>
            <a:ext cx="2623009" cy="1047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הבקשה </a:t>
            </a:r>
            <a:r>
              <a:rPr lang="he-IL" b="1" dirty="0" smtClean="0">
                <a:solidFill>
                  <a:schemeClr val="tx1"/>
                </a:solidFill>
              </a:rPr>
              <a:t>מועברת </a:t>
            </a:r>
            <a:r>
              <a:rPr lang="he-IL" b="1" dirty="0">
                <a:solidFill>
                  <a:schemeClr val="tx1"/>
                </a:solidFill>
              </a:rPr>
              <a:t>למנהלת ההשקעות בחקלאות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מלבן מעוגל 21"/>
          <p:cNvSpPr/>
          <p:nvPr/>
        </p:nvSpPr>
        <p:spPr>
          <a:xfrm>
            <a:off x="6015919" y="4911214"/>
            <a:ext cx="2876768" cy="929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נשפטת ומנוקדת </a:t>
            </a:r>
            <a:r>
              <a:rPr lang="he-IL" b="1" dirty="0" smtClean="0">
                <a:solidFill>
                  <a:schemeClr val="tx1"/>
                </a:solidFill>
              </a:rPr>
              <a:t>ע"י </a:t>
            </a:r>
            <a:r>
              <a:rPr lang="he-IL" b="1" dirty="0">
                <a:solidFill>
                  <a:schemeClr val="tx1"/>
                </a:solidFill>
              </a:rPr>
              <a:t>ועדה </a:t>
            </a:r>
            <a:r>
              <a:rPr lang="he-IL" b="1" dirty="0" smtClean="0">
                <a:solidFill>
                  <a:schemeClr val="tx1"/>
                </a:solidFill>
              </a:rPr>
              <a:t>מקצועית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6157600" y="6194583"/>
            <a:ext cx="2684426" cy="656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 smtClean="0">
                <a:solidFill>
                  <a:schemeClr val="tx1"/>
                </a:solidFill>
              </a:rPr>
              <a:t>נדונה בוועדת </a:t>
            </a:r>
            <a:r>
              <a:rPr lang="he-IL" b="1" dirty="0">
                <a:solidFill>
                  <a:schemeClr val="tx1"/>
                </a:solidFill>
              </a:rPr>
              <a:t>תמיכות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1127582" y="885005"/>
            <a:ext cx="3596940" cy="83116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מותר </a:t>
            </a:r>
            <a:r>
              <a:rPr lang="he-IL" b="1" dirty="0" smtClean="0">
                <a:solidFill>
                  <a:schemeClr val="tx1"/>
                </a:solidFill>
              </a:rPr>
              <a:t>להתחיל לבצע </a:t>
            </a:r>
            <a:r>
              <a:rPr lang="he-IL" b="1" dirty="0">
                <a:solidFill>
                  <a:schemeClr val="tx1"/>
                </a:solidFill>
              </a:rPr>
              <a:t>אחרי הגשת בקשה במערכת המחשב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מלבן 32"/>
          <p:cNvSpPr/>
          <p:nvPr/>
        </p:nvSpPr>
        <p:spPr>
          <a:xfrm>
            <a:off x="1305944" y="2027135"/>
            <a:ext cx="3528754" cy="107293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יש לשים לב לכלול הצעות מחיר מפורטות כולל כתב כמויות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מלבן 34"/>
          <p:cNvSpPr/>
          <p:nvPr/>
        </p:nvSpPr>
        <p:spPr>
          <a:xfrm>
            <a:off x="1027847" y="3542558"/>
            <a:ext cx="3879965" cy="82022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שליחה לבדיקה חיצונית מהנדסים ורשות לחדשנות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7" name="מלבן 36"/>
          <p:cNvSpPr/>
          <p:nvPr/>
        </p:nvSpPr>
        <p:spPr>
          <a:xfrm>
            <a:off x="1052454" y="4571141"/>
            <a:ext cx="3796471" cy="129362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chemeClr val="tx1"/>
                </a:solidFill>
              </a:rPr>
              <a:t>שיפוט </a:t>
            </a:r>
            <a:r>
              <a:rPr lang="he-IL" b="1" dirty="0" smtClean="0">
                <a:solidFill>
                  <a:schemeClr val="tx1"/>
                </a:solidFill>
              </a:rPr>
              <a:t>ע"י משרד </a:t>
            </a:r>
            <a:r>
              <a:rPr lang="he-IL" b="1" dirty="0">
                <a:solidFill>
                  <a:schemeClr val="tx1"/>
                </a:solidFill>
              </a:rPr>
              <a:t>החקלאות </a:t>
            </a:r>
            <a:r>
              <a:rPr lang="he-IL" b="1" dirty="0" smtClean="0">
                <a:solidFill>
                  <a:schemeClr val="tx1"/>
                </a:solidFill>
              </a:rPr>
              <a:t>לתוספת </a:t>
            </a:r>
            <a:r>
              <a:rPr lang="he-IL" b="1" dirty="0">
                <a:solidFill>
                  <a:schemeClr val="tx1"/>
                </a:solidFill>
              </a:rPr>
              <a:t>אחוז מענק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חץ למטה 19"/>
          <p:cNvSpPr/>
          <p:nvPr/>
        </p:nvSpPr>
        <p:spPr>
          <a:xfrm rot="16200000" flipH="1">
            <a:off x="5381598" y="585331"/>
            <a:ext cx="368846" cy="1472809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חץ למטה 19"/>
          <p:cNvSpPr/>
          <p:nvPr/>
        </p:nvSpPr>
        <p:spPr>
          <a:xfrm rot="16200000" flipH="1">
            <a:off x="5348420" y="1885991"/>
            <a:ext cx="357400" cy="127433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חץ למטה 19"/>
          <p:cNvSpPr/>
          <p:nvPr/>
        </p:nvSpPr>
        <p:spPr>
          <a:xfrm rot="16200000" flipH="1">
            <a:off x="5435153" y="3349201"/>
            <a:ext cx="323296" cy="112159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חץ למטה 29"/>
          <p:cNvSpPr/>
          <p:nvPr/>
        </p:nvSpPr>
        <p:spPr>
          <a:xfrm>
            <a:off x="7330926" y="4502414"/>
            <a:ext cx="373042" cy="4251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חץ למטה 19"/>
          <p:cNvSpPr/>
          <p:nvPr/>
        </p:nvSpPr>
        <p:spPr>
          <a:xfrm rot="16200000" flipH="1">
            <a:off x="5318650" y="4830050"/>
            <a:ext cx="323296" cy="112159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חץ למטה 31"/>
          <p:cNvSpPr/>
          <p:nvPr/>
        </p:nvSpPr>
        <p:spPr>
          <a:xfrm>
            <a:off x="7330926" y="5787405"/>
            <a:ext cx="421815" cy="462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-252536" y="116632"/>
            <a:ext cx="9144000" cy="873340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קריטריונים </a:t>
            </a:r>
            <a:r>
              <a:rPr lang="he-IL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לשיפוט הבקשות וניקוד</a:t>
            </a:r>
            <a:endParaRPr lang="en-US" b="1" u="sng" dirty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348573"/>
            <a:ext cx="649280" cy="248779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4104" y="1630253"/>
            <a:ext cx="827990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טכנולוגיה </a:t>
            </a:r>
            <a:r>
              <a:rPr lang="he-IL" sz="2400" dirty="0"/>
              <a:t>שטרם נמכרה בישראל </a:t>
            </a:r>
            <a:r>
              <a:rPr lang="he-IL" sz="2400" dirty="0" smtClean="0"/>
              <a:t>- </a:t>
            </a:r>
            <a:r>
              <a:rPr lang="he-IL" sz="2400" b="1" dirty="0" smtClean="0">
                <a:solidFill>
                  <a:srgbClr val="CC0099"/>
                </a:solidFill>
              </a:rPr>
              <a:t>(5 נקודות)</a:t>
            </a:r>
            <a:r>
              <a:rPr lang="en-US" sz="2400" b="1" dirty="0" smtClean="0"/>
              <a:t>;</a:t>
            </a:r>
            <a:endParaRPr lang="he-IL" sz="2400" b="1" dirty="0" smtClean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רמת </a:t>
            </a:r>
            <a:r>
              <a:rPr lang="he-IL" sz="2400" dirty="0"/>
              <a:t>חדשנות </a:t>
            </a:r>
            <a:r>
              <a:rPr lang="he-IL" sz="2400" dirty="0" smtClean="0"/>
              <a:t>- </a:t>
            </a:r>
            <a:r>
              <a:rPr lang="he-IL" sz="2400" b="1" dirty="0" smtClean="0">
                <a:solidFill>
                  <a:srgbClr val="CC0099"/>
                </a:solidFill>
              </a:rPr>
              <a:t>(</a:t>
            </a:r>
            <a:r>
              <a:rPr lang="he-IL" sz="2400" b="1" dirty="0">
                <a:solidFill>
                  <a:srgbClr val="CC0099"/>
                </a:solidFill>
              </a:rPr>
              <a:t>10 עד 15  </a:t>
            </a:r>
            <a:r>
              <a:rPr lang="he-IL" sz="2400" b="1" dirty="0" smtClean="0">
                <a:solidFill>
                  <a:srgbClr val="CC0099"/>
                </a:solidFill>
              </a:rPr>
              <a:t>נקודות)</a:t>
            </a:r>
            <a:r>
              <a:rPr lang="en-US" sz="2400" b="1" dirty="0"/>
              <a:t>;</a:t>
            </a:r>
            <a:endParaRPr lang="he-IL" sz="2400" b="1" dirty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העלאת </a:t>
            </a:r>
            <a:r>
              <a:rPr lang="he-IL" sz="2400" dirty="0"/>
              <a:t>התוצר החקלאי </a:t>
            </a:r>
            <a:r>
              <a:rPr lang="he-IL" sz="2400" dirty="0" smtClean="0"/>
              <a:t>- </a:t>
            </a:r>
            <a:r>
              <a:rPr lang="he-IL" sz="2400" b="1" dirty="0" smtClean="0">
                <a:solidFill>
                  <a:srgbClr val="CC0099"/>
                </a:solidFill>
              </a:rPr>
              <a:t>(</a:t>
            </a:r>
            <a:r>
              <a:rPr lang="he-IL" sz="2400" b="1" dirty="0">
                <a:solidFill>
                  <a:srgbClr val="CC0099"/>
                </a:solidFill>
              </a:rPr>
              <a:t>5 עד 10 נקודות</a:t>
            </a:r>
            <a:r>
              <a:rPr lang="he-IL" sz="2400" b="1" dirty="0" smtClean="0">
                <a:solidFill>
                  <a:srgbClr val="CC0099"/>
                </a:solidFill>
              </a:rPr>
              <a:t>)</a:t>
            </a:r>
            <a:r>
              <a:rPr lang="en-US" sz="2400" b="1" dirty="0"/>
              <a:t>;</a:t>
            </a:r>
            <a:endParaRPr lang="he-IL" sz="2400" b="1" dirty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פוטנציאל </a:t>
            </a:r>
            <a:r>
              <a:rPr lang="he-IL" sz="2400" dirty="0"/>
              <a:t>הטמעת </a:t>
            </a:r>
            <a:r>
              <a:rPr lang="he-IL" sz="2400" dirty="0" smtClean="0"/>
              <a:t>הטכנולוגיה </a:t>
            </a:r>
            <a:r>
              <a:rPr lang="he-IL" sz="2400" dirty="0"/>
              <a:t>בחקלאות </a:t>
            </a:r>
            <a:r>
              <a:rPr lang="he-IL" sz="2400" dirty="0" smtClean="0"/>
              <a:t>ישראל - </a:t>
            </a:r>
            <a:r>
              <a:rPr lang="he-IL" sz="2400" b="1" dirty="0" smtClean="0">
                <a:solidFill>
                  <a:srgbClr val="CC0099"/>
                </a:solidFill>
              </a:rPr>
              <a:t>(5 נקודות)</a:t>
            </a:r>
            <a:r>
              <a:rPr lang="en-US" sz="2400" b="1" dirty="0" smtClean="0"/>
              <a:t>;</a:t>
            </a:r>
            <a:endParaRPr lang="he-IL" sz="2400" b="1" dirty="0" smtClean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פוטנציאל </a:t>
            </a:r>
            <a:r>
              <a:rPr lang="he-IL" sz="2400" dirty="0"/>
              <a:t>לייצוא הטכנולוגיה </a:t>
            </a:r>
            <a:r>
              <a:rPr lang="he-IL" sz="2400" dirty="0" smtClean="0"/>
              <a:t>לחו"ל - </a:t>
            </a:r>
            <a:r>
              <a:rPr lang="he-IL" sz="2400" b="1" dirty="0">
                <a:solidFill>
                  <a:srgbClr val="CC0099"/>
                </a:solidFill>
              </a:rPr>
              <a:t>(עד 5 נקודות</a:t>
            </a:r>
            <a:r>
              <a:rPr lang="he-IL" sz="2400" b="1" dirty="0" smtClean="0">
                <a:solidFill>
                  <a:srgbClr val="CC0099"/>
                </a:solidFill>
              </a:rPr>
              <a:t>)</a:t>
            </a:r>
            <a:r>
              <a:rPr lang="en-US" sz="2400" b="1" dirty="0"/>
              <a:t>;</a:t>
            </a:r>
            <a:endParaRPr lang="he-IL" sz="2400" b="1" dirty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הערכה </a:t>
            </a:r>
            <a:r>
              <a:rPr lang="he-IL" sz="2400" dirty="0"/>
              <a:t>כלכלית –התכנות מבחינה </a:t>
            </a:r>
            <a:r>
              <a:rPr lang="he-IL" sz="2400" dirty="0" smtClean="0"/>
              <a:t>חקלאית - </a:t>
            </a:r>
            <a:r>
              <a:rPr lang="he-IL" sz="2400" b="1" dirty="0" smtClean="0">
                <a:solidFill>
                  <a:srgbClr val="CC0099"/>
                </a:solidFill>
              </a:rPr>
              <a:t>(5 </a:t>
            </a:r>
            <a:r>
              <a:rPr lang="he-IL" sz="2400" b="1" dirty="0">
                <a:solidFill>
                  <a:srgbClr val="CC0099"/>
                </a:solidFill>
              </a:rPr>
              <a:t>עד 10 </a:t>
            </a:r>
            <a:r>
              <a:rPr lang="he-IL" sz="2400" b="1" dirty="0" smtClean="0">
                <a:solidFill>
                  <a:srgbClr val="CC0099"/>
                </a:solidFill>
              </a:rPr>
              <a:t>נקודות)</a:t>
            </a:r>
            <a:r>
              <a:rPr lang="en-US" sz="2400" b="1" dirty="0"/>
              <a:t>;</a:t>
            </a:r>
            <a:endParaRPr lang="he-IL" sz="2400" b="1" dirty="0"/>
          </a:p>
          <a:p>
            <a:pPr marL="612000" lvl="1" indent="-457200" algn="r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400" dirty="0" smtClean="0"/>
              <a:t>איתנות </a:t>
            </a:r>
            <a:r>
              <a:rPr lang="he-IL" sz="2400" dirty="0"/>
              <a:t>פיננסית של מגיש </a:t>
            </a:r>
            <a:r>
              <a:rPr lang="he-IL" sz="2400" dirty="0" smtClean="0"/>
              <a:t>הבקשה - </a:t>
            </a:r>
            <a:r>
              <a:rPr lang="he-IL" sz="2400" b="1" dirty="0" smtClean="0">
                <a:solidFill>
                  <a:srgbClr val="CC0099"/>
                </a:solidFill>
              </a:rPr>
              <a:t>(</a:t>
            </a:r>
            <a:r>
              <a:rPr lang="he-IL" sz="2400" b="1" dirty="0">
                <a:solidFill>
                  <a:srgbClr val="CC0099"/>
                </a:solidFill>
              </a:rPr>
              <a:t>5 עד 15  נקודות</a:t>
            </a:r>
            <a:r>
              <a:rPr lang="he-IL" sz="2400" b="1" dirty="0" smtClean="0">
                <a:solidFill>
                  <a:srgbClr val="CC0099"/>
                </a:solidFill>
              </a:rPr>
              <a:t>)</a:t>
            </a:r>
            <a:r>
              <a:rPr lang="en-US" sz="2400" b="1" dirty="0"/>
              <a:t>;</a:t>
            </a:r>
            <a:endParaRPr lang="he-IL" sz="2400" b="1" dirty="0"/>
          </a:p>
          <a:p>
            <a:pPr marL="612000" lvl="1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ציון מעבר 55 נקודות (מתחת לציון 55 הבקשה תיפסל).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132674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השקעה ואחוזי מענק 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5957" y="1074739"/>
            <a:ext cx="8964488" cy="5532437"/>
          </a:xfrm>
        </p:spPr>
        <p:txBody>
          <a:bodyPr>
            <a:normAutofit fontScale="25000" lnSpcReduction="20000"/>
          </a:bodyPr>
          <a:lstStyle/>
          <a:p>
            <a:pPr marL="92075" lvl="1" indent="365125" algn="r" defTabSz="457200" rtl="1">
              <a:buFont typeface="Wingdings" panose="05000000000000000000" pitchFamily="2" charset="2"/>
              <a:buChar char="Ø"/>
            </a:pPr>
            <a:r>
              <a:rPr lang="he-IL" sz="9600" b="1" u="sng" dirty="0">
                <a:solidFill>
                  <a:srgbClr val="000099"/>
                </a:solidFill>
              </a:rPr>
              <a:t>השקעה מוכרת</a:t>
            </a:r>
          </a:p>
          <a:p>
            <a:pPr marL="92075" lvl="1" algn="r" rtl="1"/>
            <a:endParaRPr lang="he-IL" sz="1200" b="1" u="sng" dirty="0"/>
          </a:p>
          <a:p>
            <a:pPr marL="92075" lvl="1" indent="365125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dirty="0"/>
              <a:t>היקף מחזור </a:t>
            </a:r>
            <a:r>
              <a:rPr lang="he-IL" sz="8000" b="1" dirty="0" smtClean="0"/>
              <a:t>–  עד </a:t>
            </a:r>
            <a:r>
              <a:rPr lang="he-IL" sz="8000" b="1" dirty="0"/>
              <a:t>5 </a:t>
            </a:r>
            <a:r>
              <a:rPr lang="he-IL" sz="8000" b="1" dirty="0" err="1"/>
              <a:t>מלש"ח</a:t>
            </a:r>
            <a:r>
              <a:rPr lang="he-IL" sz="8000" b="1" dirty="0"/>
              <a:t> השקעה מוכרת  1.5 </a:t>
            </a:r>
            <a:r>
              <a:rPr lang="he-IL" sz="8000" b="1" dirty="0" err="1" smtClean="0"/>
              <a:t>מלש"ח</a:t>
            </a:r>
            <a:r>
              <a:rPr lang="en-US" sz="8000" b="1" dirty="0" smtClean="0"/>
              <a:t>;</a:t>
            </a:r>
            <a:endParaRPr lang="he-IL" sz="8000" b="1" dirty="0"/>
          </a:p>
          <a:p>
            <a:pPr marL="1158875" lvl="5" indent="0" algn="r" defTabSz="457200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8000" b="1" dirty="0"/>
              <a:t>   	  </a:t>
            </a:r>
            <a:r>
              <a:rPr lang="he-IL" sz="8000" b="1" dirty="0" smtClean="0"/>
              <a:t>      עד </a:t>
            </a:r>
            <a:r>
              <a:rPr lang="he-IL" sz="8000" b="1" dirty="0"/>
              <a:t>10 </a:t>
            </a:r>
            <a:r>
              <a:rPr lang="he-IL" sz="8000" b="1" dirty="0" err="1"/>
              <a:t>מלש"ח</a:t>
            </a:r>
            <a:r>
              <a:rPr lang="he-IL" sz="8000" b="1" dirty="0"/>
              <a:t> - השקעה מוכרת  3 </a:t>
            </a:r>
            <a:r>
              <a:rPr lang="he-IL" sz="8000" b="1" dirty="0" err="1" smtClean="0"/>
              <a:t>מלש"ח</a:t>
            </a:r>
            <a:r>
              <a:rPr lang="en-US" sz="8000" b="1" dirty="0"/>
              <a:t>;</a:t>
            </a:r>
            <a:endParaRPr lang="he-IL" sz="8000" b="1" dirty="0"/>
          </a:p>
          <a:p>
            <a:pPr marL="1158875" lvl="5" indent="0" algn="r" defTabSz="457200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he-IL" sz="8000" b="1" dirty="0" smtClean="0"/>
              <a:t>           </a:t>
            </a:r>
            <a:r>
              <a:rPr lang="he-IL" sz="8000" b="1" dirty="0"/>
              <a:t>מעל 10 </a:t>
            </a:r>
            <a:r>
              <a:rPr lang="he-IL" sz="8000" b="1" dirty="0" err="1"/>
              <a:t>מלש"ח</a:t>
            </a:r>
            <a:r>
              <a:rPr lang="he-IL" sz="8000" b="1" dirty="0"/>
              <a:t> - השקעה מוכרת  7.5  </a:t>
            </a:r>
            <a:r>
              <a:rPr lang="he-IL" sz="8000" b="1" dirty="0" err="1" smtClean="0"/>
              <a:t>מלש"ח</a:t>
            </a:r>
            <a:r>
              <a:rPr lang="en-US" sz="8000" b="1" dirty="0" smtClean="0"/>
              <a:t>;</a:t>
            </a:r>
            <a:endParaRPr lang="he-IL" sz="8000" b="1" dirty="0"/>
          </a:p>
          <a:p>
            <a:pPr algn="r" rtl="1"/>
            <a:endParaRPr lang="he-IL" sz="1200" dirty="0"/>
          </a:p>
          <a:p>
            <a:pPr algn="r" rtl="1"/>
            <a:endParaRPr lang="he-IL" sz="1200" dirty="0"/>
          </a:p>
          <a:p>
            <a:pPr marL="92075" lvl="1" indent="365125" algn="r" defTabSz="457200" rtl="1">
              <a:buFont typeface="Wingdings" panose="05000000000000000000" pitchFamily="2" charset="2"/>
              <a:buChar char="Ø"/>
            </a:pPr>
            <a:r>
              <a:rPr lang="he-IL" sz="9600" b="1" u="sng" dirty="0">
                <a:solidFill>
                  <a:srgbClr val="000099"/>
                </a:solidFill>
              </a:rPr>
              <a:t>מענק (מצטבר)</a:t>
            </a:r>
          </a:p>
          <a:p>
            <a:pPr marL="990600" lvl="3" indent="-457200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dirty="0"/>
              <a:t>אזורי עדיפות לאומית 30% אחר 25</a:t>
            </a:r>
            <a:r>
              <a:rPr lang="he-IL" sz="8000" b="1" dirty="0" smtClean="0"/>
              <a:t>%</a:t>
            </a:r>
            <a:r>
              <a:rPr lang="en-US" sz="8000" b="1" dirty="0" smtClean="0"/>
              <a:t>;</a:t>
            </a:r>
            <a:endParaRPr lang="he-IL" sz="8000" b="1" dirty="0"/>
          </a:p>
          <a:p>
            <a:pPr marL="990600" lvl="3" indent="-457200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dirty="0"/>
              <a:t>ניקוד עד 59 נקודות 5%, עד 64 נק' 10% מעל 15</a:t>
            </a:r>
            <a:r>
              <a:rPr lang="he-IL" sz="8000" b="1" dirty="0" smtClean="0"/>
              <a:t>%</a:t>
            </a:r>
            <a:r>
              <a:rPr lang="en-US" sz="8000" b="1" dirty="0" smtClean="0"/>
              <a:t>;</a:t>
            </a:r>
            <a:endParaRPr lang="he-IL" sz="8000" b="1" dirty="0"/>
          </a:p>
          <a:p>
            <a:pPr marL="990600" lvl="3" indent="-457200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dirty="0"/>
              <a:t>פותח בישראל 5</a:t>
            </a:r>
            <a:r>
              <a:rPr lang="he-IL" sz="8000" b="1" dirty="0" smtClean="0"/>
              <a:t>%</a:t>
            </a:r>
            <a:r>
              <a:rPr lang="en-US" sz="8000" b="1" dirty="0"/>
              <a:t>;</a:t>
            </a:r>
            <a:endParaRPr lang="he-IL" sz="8000" b="1" dirty="0" smtClean="0"/>
          </a:p>
          <a:p>
            <a:pPr marL="990600" lvl="3" indent="-457200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dirty="0" smtClean="0"/>
              <a:t>תוספת 5% לחקלאות באזור עוטף עזה</a:t>
            </a:r>
            <a:r>
              <a:rPr lang="en-US" sz="8000" b="1" dirty="0" smtClean="0"/>
              <a:t>;</a:t>
            </a:r>
            <a:endParaRPr lang="he-IL" sz="8000" b="1" dirty="0"/>
          </a:p>
          <a:p>
            <a:pPr marL="990600" lvl="3" indent="-457200" algn="r" defTabSz="457200" rtl="1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e-IL" sz="8000" b="1" u="sng" dirty="0"/>
              <a:t>ס"ה המענק לא יעלה על 50</a:t>
            </a:r>
            <a:r>
              <a:rPr lang="he-IL" sz="8000" b="1" u="sng" dirty="0" smtClean="0"/>
              <a:t>%. </a:t>
            </a:r>
            <a:endParaRPr lang="he-IL" sz="8000" b="1" u="sng" dirty="0"/>
          </a:p>
          <a:p>
            <a:pPr algn="r" rtl="1"/>
            <a:endParaRPr lang="he-IL" dirty="0"/>
          </a:p>
          <a:p>
            <a:pPr marL="285750" indent="-285750" algn="r" rtl="1">
              <a:buFont typeface="Wingdings" panose="05000000000000000000" pitchFamily="2" charset="2"/>
              <a:buChar char="Ø"/>
            </a:pPr>
            <a:r>
              <a:rPr lang="he-IL" sz="8000" b="1" dirty="0"/>
              <a:t> </a:t>
            </a:r>
            <a:r>
              <a:rPr lang="he-IL" sz="8000" b="1" dirty="0" smtClean="0"/>
              <a:t>תקופה - </a:t>
            </a:r>
            <a:r>
              <a:rPr lang="he-IL" sz="8000" b="1" dirty="0"/>
              <a:t>ניתן להגיש בקשה עד ליום </a:t>
            </a:r>
            <a:r>
              <a:rPr lang="he-IL" sz="8000" b="1" dirty="0" smtClean="0"/>
              <a:t>30.4.21</a:t>
            </a:r>
            <a:endParaRPr lang="he-IL" sz="8000" b="1" dirty="0"/>
          </a:p>
          <a:p>
            <a:endParaRPr lang="en-US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19C79-3AE0-4C4E-8D0C-D4B24A60B506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260649"/>
            <a:ext cx="8229600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תהליך </a:t>
            </a:r>
            <a:r>
              <a:rPr lang="he-IL" b="1" u="sng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הגשת </a:t>
            </a:r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דוח ביצוע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חץ למטה 19"/>
          <p:cNvSpPr/>
          <p:nvPr/>
        </p:nvSpPr>
        <p:spPr>
          <a:xfrm>
            <a:off x="6552290" y="2195932"/>
            <a:ext cx="527616" cy="901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מלבן מעוגל 22"/>
          <p:cNvSpPr/>
          <p:nvPr/>
        </p:nvSpPr>
        <p:spPr>
          <a:xfrm>
            <a:off x="5849112" y="3174086"/>
            <a:ext cx="1933972" cy="1007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לאחר הביצוע נבדקת ע"י המחוז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4" name="מלבן מעוגל 23"/>
          <p:cNvSpPr/>
          <p:nvPr/>
        </p:nvSpPr>
        <p:spPr>
          <a:xfrm>
            <a:off x="5719006" y="5210345"/>
            <a:ext cx="1848650" cy="10073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>
                <a:solidFill>
                  <a:schemeClr val="tx1"/>
                </a:solidFill>
              </a:rPr>
              <a:t>משולמת ע"י </a:t>
            </a:r>
            <a:r>
              <a:rPr lang="he-IL" sz="2000" b="1" dirty="0" err="1">
                <a:solidFill>
                  <a:schemeClr val="tx1"/>
                </a:solidFill>
              </a:rPr>
              <a:t>חשבות</a:t>
            </a:r>
            <a:r>
              <a:rPr lang="he-IL" sz="2000" b="1" dirty="0">
                <a:solidFill>
                  <a:schemeClr val="tx1"/>
                </a:solidFill>
              </a:rPr>
              <a:t> משרד החקלאות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8" name="מלבן מעוגל 27"/>
          <p:cNvSpPr/>
          <p:nvPr/>
        </p:nvSpPr>
        <p:spPr>
          <a:xfrm>
            <a:off x="5849112" y="1296546"/>
            <a:ext cx="1974246" cy="864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נדונה  בוועדת </a:t>
            </a:r>
            <a:r>
              <a:rPr lang="he-IL" sz="2000" b="1" dirty="0">
                <a:solidFill>
                  <a:schemeClr val="tx1"/>
                </a:solidFill>
              </a:rPr>
              <a:t>תמיכות 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4" name="מחבר חץ ישר 33"/>
          <p:cNvCxnSpPr/>
          <p:nvPr/>
        </p:nvCxnSpPr>
        <p:spPr>
          <a:xfrm>
            <a:off x="5951109" y="3367201"/>
            <a:ext cx="356141" cy="184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מלבן 37"/>
          <p:cNvSpPr/>
          <p:nvPr/>
        </p:nvSpPr>
        <p:spPr>
          <a:xfrm>
            <a:off x="1115617" y="1359155"/>
            <a:ext cx="3424083" cy="106173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ועדת התמיכות אישרה את היקף התמיכה ואת אחוזי המענק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9" name="מלבן 38"/>
          <p:cNvSpPr/>
          <p:nvPr/>
        </p:nvSpPr>
        <p:spPr>
          <a:xfrm>
            <a:off x="1115617" y="3244119"/>
            <a:ext cx="3424084" cy="89831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דוח </a:t>
            </a:r>
            <a:r>
              <a:rPr lang="he-IL" sz="2000" b="1" dirty="0">
                <a:solidFill>
                  <a:schemeClr val="tx1"/>
                </a:solidFill>
              </a:rPr>
              <a:t>ביצוע יבוצע </a:t>
            </a:r>
            <a:r>
              <a:rPr lang="he-IL" sz="2000" b="1" dirty="0" smtClean="0">
                <a:solidFill>
                  <a:schemeClr val="tx1"/>
                </a:solidFill>
              </a:rPr>
              <a:t>על ידי המחוז יחד עם מהנדס המנהלת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0" name="מלבן 39"/>
          <p:cNvSpPr/>
          <p:nvPr/>
        </p:nvSpPr>
        <p:spPr>
          <a:xfrm>
            <a:off x="1115617" y="4965663"/>
            <a:ext cx="3246653" cy="125206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sz="2000" b="1" dirty="0" smtClean="0">
                <a:solidFill>
                  <a:schemeClr val="tx1"/>
                </a:solidFill>
              </a:rPr>
              <a:t>דו"ח הביצוע יועבר מהמחוז לבדיקת החשבוניות על ידי </a:t>
            </a:r>
            <a:r>
              <a:rPr lang="he-IL" sz="2000" b="1" dirty="0" err="1" smtClean="0">
                <a:solidFill>
                  <a:schemeClr val="tx1"/>
                </a:solidFill>
              </a:rPr>
              <a:t>החשבות</a:t>
            </a:r>
            <a:r>
              <a:rPr lang="he-IL" sz="2000" b="1" dirty="0" smtClean="0">
                <a:solidFill>
                  <a:schemeClr val="tx1"/>
                </a:solidFill>
              </a:rPr>
              <a:t>. במידה ויאושר יצא התשלום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5" name="חץ למטה 19"/>
          <p:cNvSpPr/>
          <p:nvPr/>
        </p:nvSpPr>
        <p:spPr>
          <a:xfrm>
            <a:off x="6530804" y="4258620"/>
            <a:ext cx="527616" cy="9359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חץ למטה 19"/>
          <p:cNvSpPr/>
          <p:nvPr/>
        </p:nvSpPr>
        <p:spPr>
          <a:xfrm rot="16200000" flipH="1">
            <a:off x="5072309" y="1129576"/>
            <a:ext cx="301905" cy="1251704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חץ למטה 19"/>
          <p:cNvSpPr/>
          <p:nvPr/>
        </p:nvSpPr>
        <p:spPr>
          <a:xfrm rot="16200000" flipH="1">
            <a:off x="4824941" y="4910547"/>
            <a:ext cx="431398" cy="1356736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חץ למטה 19"/>
          <p:cNvSpPr/>
          <p:nvPr/>
        </p:nvSpPr>
        <p:spPr>
          <a:xfrm rot="16200000" flipH="1">
            <a:off x="5040252" y="3113608"/>
            <a:ext cx="370915" cy="124680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0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דוגמאות מיכון - מומלצות 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742898"/>
            <a:ext cx="828092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63575" lvl="1" indent="-571500" algn="r" rtl="1">
              <a:buFont typeface="Wingdings" panose="05000000000000000000" pitchFamily="2" charset="2"/>
              <a:buChar char="Ø"/>
            </a:pPr>
            <a:r>
              <a:rPr lang="he-IL" sz="4000" b="1" u="sng" dirty="0">
                <a:solidFill>
                  <a:srgbClr val="FF0000"/>
                </a:solidFill>
              </a:rPr>
              <a:t>מה כן </a:t>
            </a:r>
            <a:r>
              <a:rPr lang="he-IL" sz="4000" b="1" u="sng" dirty="0" smtClean="0">
                <a:solidFill>
                  <a:srgbClr val="FF0000"/>
                </a:solidFill>
              </a:rPr>
              <a:t>(נדרש אישור מקצועי):</a:t>
            </a:r>
          </a:p>
          <a:p>
            <a:pPr indent="-365125" algn="r" rtl="1"/>
            <a:endParaRPr lang="he-IL" sz="1600" b="1" u="sng" dirty="0">
              <a:solidFill>
                <a:srgbClr val="FF0000"/>
              </a:solidFill>
            </a:endParaRPr>
          </a:p>
          <a:p>
            <a:pPr marL="719137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דגמים </a:t>
            </a:r>
            <a:r>
              <a:rPr lang="he-IL" sz="2800" b="1" dirty="0"/>
              <a:t>חדשים, מסדרות חדשות עם תוספות טכנולוגיות כגון חקלאות מדייקת ושידור מידע למערכות </a:t>
            </a:r>
            <a:r>
              <a:rPr lang="he-IL" sz="2800" b="1" dirty="0" smtClean="0"/>
              <a:t>ניהול</a:t>
            </a:r>
            <a:r>
              <a:rPr lang="en-US" sz="2800" b="1" dirty="0"/>
              <a:t>;</a:t>
            </a:r>
            <a:endParaRPr lang="he-IL" sz="2800" b="1" dirty="0" smtClean="0"/>
          </a:p>
          <a:p>
            <a:pPr marL="719137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רובוטים</a:t>
            </a:r>
            <a:r>
              <a:rPr lang="he-IL" sz="2800" b="1" dirty="0"/>
              <a:t>,  וכלים אוטונומיים (ללא ניהוג</a:t>
            </a:r>
            <a:r>
              <a:rPr lang="he-IL" sz="2800" b="1" dirty="0" smtClean="0"/>
              <a:t>)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719137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מערכות </a:t>
            </a:r>
            <a:r>
              <a:rPr lang="he-IL" sz="2800" b="1" dirty="0"/>
              <a:t>לומדות לזיהוי מחלות </a:t>
            </a:r>
            <a:r>
              <a:rPr lang="he-IL" sz="2800" b="1" dirty="0" smtClean="0"/>
              <a:t>ומזיקים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719137" indent="-457200" algn="just" rt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מערכי </a:t>
            </a:r>
            <a:r>
              <a:rPr lang="he-IL" sz="2800" b="1" dirty="0"/>
              <a:t>מיון עם </a:t>
            </a:r>
            <a:r>
              <a:rPr lang="he-IL" sz="2800" b="1" dirty="0" err="1"/>
              <a:t>חישנים</a:t>
            </a:r>
            <a:r>
              <a:rPr lang="he-IL" sz="2800" b="1" dirty="0"/>
              <a:t> או מצלמות למיון </a:t>
            </a:r>
            <a:r>
              <a:rPr lang="he-IL" sz="2800" b="1" dirty="0" smtClean="0"/>
              <a:t>איכות.</a:t>
            </a:r>
            <a:endParaRPr lang="he-IL" sz="2800" b="1" dirty="0"/>
          </a:p>
          <a:p>
            <a:pPr marL="261937" algn="just" rtl="1">
              <a:spcAft>
                <a:spcPts val="600"/>
              </a:spcAft>
            </a:pPr>
            <a:r>
              <a:rPr lang="he-IL" sz="2400" b="1" dirty="0" smtClean="0"/>
              <a:t>מיכון חדשני שאינו מוכר בישראל ימומן רק אחרי אישור שרות ההדרכה והמקצוע.</a:t>
            </a:r>
          </a:p>
          <a:p>
            <a:pPr marL="261937" algn="just" rtl="1"/>
            <a:r>
              <a:rPr lang="he-IL" sz="2400" b="1" dirty="0" smtClean="0"/>
              <a:t>יודגש הסיוע בנוהל מתייחס רק לדגמים/טכנולוגיות שפותחו </a:t>
            </a:r>
            <a:r>
              <a:rPr lang="he-IL" sz="2400" b="1" dirty="0"/>
              <a:t>בחמש השנים האחרונות וטרם שווקו בישראל או יובאו </a:t>
            </a:r>
            <a:r>
              <a:rPr lang="he-IL" sz="2400" b="1" dirty="0" smtClean="0"/>
              <a:t>רק במהלך השנתיים האחרונות.</a:t>
            </a:r>
            <a:endParaRPr lang="he-IL" sz="2400" b="1" dirty="0"/>
          </a:p>
          <a:p>
            <a:pPr marL="1162050" lvl="1" indent="-442913" algn="r" rtl="1">
              <a:buFont typeface="Wingdings" panose="05000000000000000000" pitchFamily="2" charset="2"/>
              <a:buChar char="Ø"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7483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235506"/>
            <a:ext cx="8541022" cy="792088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דוגמאות מיכון לא מומלצות</a:t>
            </a:r>
            <a:endParaRPr lang="en-US" b="1" u="sng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20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028384" y="6029167"/>
            <a:ext cx="512638" cy="365125"/>
          </a:xfrm>
          <a:noFill/>
        </p:spPr>
        <p:txBody>
          <a:bodyPr/>
          <a:lstStyle/>
          <a:p>
            <a:fld id="{6143C53A-CB02-4C73-97D1-B8DF7D2000FB}" type="slidenum">
              <a:rPr lang="he-IL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979468"/>
            <a:ext cx="838944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33437" indent="-571500" algn="r" rtl="1">
              <a:buFont typeface="Wingdings" panose="05000000000000000000" pitchFamily="2" charset="2"/>
              <a:buChar char="Ø"/>
            </a:pPr>
            <a:r>
              <a:rPr lang="he-IL" sz="4000" b="1" u="sng" dirty="0">
                <a:solidFill>
                  <a:srgbClr val="FF0000"/>
                </a:solidFill>
              </a:rPr>
              <a:t>מה  </a:t>
            </a:r>
            <a:r>
              <a:rPr lang="he-IL" sz="4000" b="1" u="sng" dirty="0" smtClean="0">
                <a:solidFill>
                  <a:srgbClr val="FF0000"/>
                </a:solidFill>
              </a:rPr>
              <a:t>לא:</a:t>
            </a:r>
          </a:p>
          <a:p>
            <a:pPr marL="261937" algn="r" rtl="1"/>
            <a:endParaRPr lang="he-IL" sz="1400" b="1" u="sng" dirty="0">
              <a:solidFill>
                <a:srgbClr val="FF0000"/>
              </a:solidFill>
            </a:endParaRPr>
          </a:p>
          <a:p>
            <a:pPr marL="914400" lvl="1" indent="-4572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/>
              <a:t>דגם חדש ללא שינויים טכנולוגיים </a:t>
            </a:r>
            <a:r>
              <a:rPr lang="he-IL" sz="2800" b="1" dirty="0" smtClean="0"/>
              <a:t>משמעותיים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914400" lvl="1" indent="-4572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דגמים </a:t>
            </a:r>
            <a:r>
              <a:rPr lang="he-IL" sz="2800" b="1" dirty="0"/>
              <a:t>חדשים מאותה </a:t>
            </a:r>
            <a:r>
              <a:rPr lang="he-IL" sz="2800" b="1" dirty="0" smtClean="0"/>
              <a:t>סדרה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914400" lvl="1" indent="-4572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מרססים </a:t>
            </a:r>
            <a:r>
              <a:rPr lang="he-IL" sz="2800" b="1" dirty="0"/>
              <a:t>למעט מרססים </a:t>
            </a:r>
            <a:r>
              <a:rPr lang="he-IL" sz="2800" b="1" dirty="0" smtClean="0"/>
              <a:t>אוטונומיים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914400" lvl="1" indent="-457200" algn="just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מערכי </a:t>
            </a:r>
            <a:r>
              <a:rPr lang="he-IL" sz="2800" b="1" dirty="0"/>
              <a:t>מיון ומיכון </a:t>
            </a:r>
            <a:r>
              <a:rPr lang="he-IL" sz="2800" b="1" dirty="0" smtClean="0"/>
              <a:t>הקיימים </a:t>
            </a:r>
            <a:r>
              <a:rPr lang="he-IL" sz="2800" b="1" dirty="0"/>
              <a:t>בחול מעל </a:t>
            </a:r>
            <a:r>
              <a:rPr lang="he-IL" sz="2800" b="1" dirty="0" smtClean="0"/>
              <a:t>ל-5 </a:t>
            </a:r>
            <a:r>
              <a:rPr lang="he-IL" sz="2800" b="1" dirty="0"/>
              <a:t>שנים וטרם יובאו </a:t>
            </a:r>
            <a:r>
              <a:rPr lang="he-IL" sz="2800" b="1" dirty="0" smtClean="0"/>
              <a:t>לישראל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914400" lvl="1" indent="-4572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כלי </a:t>
            </a:r>
            <a:r>
              <a:rPr lang="he-IL" sz="2800" b="1" dirty="0"/>
              <a:t>עיבוד ללא טכנולוגיה </a:t>
            </a:r>
            <a:r>
              <a:rPr lang="he-IL" sz="2800" b="1" dirty="0" smtClean="0"/>
              <a:t>חדשה</a:t>
            </a:r>
            <a:r>
              <a:rPr lang="en-US" sz="2800" b="1" dirty="0" smtClean="0"/>
              <a:t>;</a:t>
            </a:r>
            <a:endParaRPr lang="he-IL" sz="2800" b="1" dirty="0" smtClean="0"/>
          </a:p>
          <a:p>
            <a:pPr marL="914400" lvl="1" indent="-457200" algn="r" rtl="1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he-IL" sz="2800" b="1" dirty="0" smtClean="0"/>
              <a:t>טרקטורים</a:t>
            </a:r>
            <a:r>
              <a:rPr lang="he-IL" sz="2800" b="1" dirty="0"/>
              <a:t>, מלגזות, מכסחות </a:t>
            </a:r>
            <a:r>
              <a:rPr lang="he-IL" sz="2800" b="1" dirty="0" smtClean="0"/>
              <a:t>ועגלות</a:t>
            </a:r>
            <a:r>
              <a:rPr lang="he-IL" sz="2800" b="1" dirty="0"/>
              <a:t>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60559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12088</TotalTime>
  <Words>886</Words>
  <Application>Microsoft Office PowerPoint</Application>
  <PresentationFormat>‫הצגה על המסך (4:3)</PresentationFormat>
  <Paragraphs>162</Paragraphs>
  <Slides>14</Slides>
  <Notes>13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David</vt:lpstr>
      <vt:lpstr>Times New Roman</vt:lpstr>
      <vt:lpstr>Wingdings</vt:lpstr>
      <vt:lpstr>Office Theme</vt:lpstr>
      <vt:lpstr>מצגת של PowerPoint‏</vt:lpstr>
      <vt:lpstr>מטרת הנוהל </vt:lpstr>
      <vt:lpstr>עקרונות מרכזיים </vt:lpstr>
      <vt:lpstr>תהליך הגשה למנהלה</vt:lpstr>
      <vt:lpstr>קריטריונים לשיפוט הבקשות וניקוד</vt:lpstr>
      <vt:lpstr>השקעה ואחוזי מענק </vt:lpstr>
      <vt:lpstr>תהליך הגשת דוח ביצוע</vt:lpstr>
      <vt:lpstr>דוגמאות מיכון - מומלצות </vt:lpstr>
      <vt:lpstr>דוגמאות מיכון לא מומלצות</vt:lpstr>
      <vt:lpstr>טכנולוגיות ניטור</vt:lpstr>
      <vt:lpstr>טכנולוגיות ניטור</vt:lpstr>
      <vt:lpstr>טכנולוגיות חדשניות המשווקות ע"י קבלני עיבוד (שרות)</vt:lpstr>
      <vt:lpstr>נושאים נוספים הזכאים לתמיכה במסגרת הנוהל</vt:lpstr>
      <vt:lpstr>נושאים נוספים זכאים בנוהל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יואב גל</dc:creator>
  <cp:lastModifiedBy>אפרת הדס [Efrat Hadas]</cp:lastModifiedBy>
  <cp:revision>438</cp:revision>
  <dcterms:created xsi:type="dcterms:W3CDTF">2003-07-15T11:57:14Z</dcterms:created>
  <dcterms:modified xsi:type="dcterms:W3CDTF">2021-02-10T15:26:36Z</dcterms:modified>
</cp:coreProperties>
</file>