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324" r:id="rId1"/>
  </p:sldMasterIdLst>
  <p:notesMasterIdLst>
    <p:notesMasterId r:id="rId15"/>
  </p:notesMasterIdLst>
  <p:sldIdLst>
    <p:sldId id="256" r:id="rId2"/>
    <p:sldId id="257" r:id="rId3"/>
    <p:sldId id="259" r:id="rId4"/>
    <p:sldId id="263" r:id="rId5"/>
    <p:sldId id="283" r:id="rId6"/>
    <p:sldId id="269" r:id="rId7"/>
    <p:sldId id="275" r:id="rId8"/>
    <p:sldId id="267" r:id="rId9"/>
    <p:sldId id="266" r:id="rId10"/>
    <p:sldId id="268" r:id="rId11"/>
    <p:sldId id="284" r:id="rId12"/>
    <p:sldId id="273" r:id="rId13"/>
    <p:sldId id="280" r:id="rId1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FFFF"/>
    <a:srgbClr val="E48312"/>
    <a:srgbClr val="FF0000"/>
    <a:srgbClr val="DAE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סגנון ביניים 2 - הדגשה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סגנון ביניים 3 - הדגשה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A111915-BE36-4E01-A7E5-04B1672EAD32}" styleName="סגנון בהיר 2 - הדגשה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סגנון ביניים 3 - הדגשה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3AECD4-60D0-441E-BD34-B9F8DCDA0D3F}" type="doc">
      <dgm:prSet loTypeId="urn:microsoft.com/office/officeart/2005/8/layout/radial1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pPr rtl="1"/>
          <a:endParaRPr lang="he-IL"/>
        </a:p>
      </dgm:t>
    </dgm:pt>
    <dgm:pt modelId="{481B1476-7465-4C95-8C40-5EC6776794F2}">
      <dgm:prSet phldrT="[טקסט]"/>
      <dgm:spPr/>
      <dgm:t>
        <a:bodyPr/>
        <a:lstStyle/>
        <a:p>
          <a:pPr rtl="1"/>
          <a:r>
            <a:rPr lang="he-IL" b="1" dirty="0">
              <a:solidFill>
                <a:schemeClr val="tx1"/>
              </a:solidFill>
            </a:rPr>
            <a:t>עמותת הוותיק</a:t>
          </a:r>
        </a:p>
      </dgm:t>
    </dgm:pt>
    <dgm:pt modelId="{FD7A2D52-332D-4E82-BCED-C9AF4D60B47A}" type="parTrans" cxnId="{5C023F67-4159-41E5-A52C-E0B59756DECC}">
      <dgm:prSet/>
      <dgm:spPr/>
      <dgm:t>
        <a:bodyPr/>
        <a:lstStyle/>
        <a:p>
          <a:pPr rtl="1"/>
          <a:endParaRPr lang="he-IL"/>
        </a:p>
      </dgm:t>
    </dgm:pt>
    <dgm:pt modelId="{144AEC05-3492-4A9E-A094-863CA345A603}" type="sibTrans" cxnId="{5C023F67-4159-41E5-A52C-E0B59756DECC}">
      <dgm:prSet/>
      <dgm:spPr/>
      <dgm:t>
        <a:bodyPr/>
        <a:lstStyle/>
        <a:p>
          <a:pPr rtl="1"/>
          <a:endParaRPr lang="he-IL"/>
        </a:p>
      </dgm:t>
    </dgm:pt>
    <dgm:pt modelId="{19625FFF-8908-439C-A284-8D1A4FE23975}">
      <dgm:prSet phldrT="[טקסט]" custT="1"/>
      <dgm:spPr/>
      <dgm:t>
        <a:bodyPr/>
        <a:lstStyle/>
        <a:p>
          <a:pPr rtl="1"/>
          <a:r>
            <a:rPr lang="he-IL" sz="2000" b="1"/>
            <a:t>מעורבות בישובים</a:t>
          </a:r>
          <a:endParaRPr lang="he-IL" sz="2000" b="1" dirty="0"/>
        </a:p>
      </dgm:t>
    </dgm:pt>
    <dgm:pt modelId="{2103D2CF-8549-43D6-B9E3-19DAAB639983}" type="parTrans" cxnId="{31DE464E-2821-4031-8D4D-BBD8C320D6F1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9357D170-E593-4648-86DB-3CFE45AA34C6}" type="sibTrans" cxnId="{31DE464E-2821-4031-8D4D-BBD8C320D6F1}">
      <dgm:prSet/>
      <dgm:spPr/>
      <dgm:t>
        <a:bodyPr/>
        <a:lstStyle/>
        <a:p>
          <a:pPr rtl="1"/>
          <a:endParaRPr lang="he-IL"/>
        </a:p>
      </dgm:t>
    </dgm:pt>
    <dgm:pt modelId="{86EC21AE-DCDE-4793-9E7E-E8D0B61F0B35}">
      <dgm:prSet phldrT="[טקסט]" custT="1"/>
      <dgm:spPr/>
      <dgm:t>
        <a:bodyPr/>
        <a:lstStyle/>
        <a:p>
          <a:pPr algn="ctr" rtl="1"/>
          <a:r>
            <a:rPr lang="he-IL" sz="1800" b="1" dirty="0"/>
            <a:t>יזמות ותעסוקה</a:t>
          </a:r>
        </a:p>
      </dgm:t>
    </dgm:pt>
    <dgm:pt modelId="{87201AF9-0D82-4A09-9078-D3503F5644E2}" type="parTrans" cxnId="{A68802CC-E551-45C5-96D8-EABD368C11AA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CA109CBC-7CF9-4625-A8C9-B285E554159E}" type="sibTrans" cxnId="{A68802CC-E551-45C5-96D8-EABD368C11AA}">
      <dgm:prSet/>
      <dgm:spPr/>
      <dgm:t>
        <a:bodyPr/>
        <a:lstStyle/>
        <a:p>
          <a:pPr rtl="1"/>
          <a:endParaRPr lang="he-IL"/>
        </a:p>
      </dgm:t>
    </dgm:pt>
    <dgm:pt modelId="{67503027-8FD2-4550-9F12-7C9998846885}">
      <dgm:prSet phldrT="[טקסט]" custT="1"/>
      <dgm:spPr/>
      <dgm:t>
        <a:bodyPr/>
        <a:lstStyle/>
        <a:p>
          <a:pPr rtl="1"/>
          <a:r>
            <a:rPr lang="he-IL" sz="2400" b="1"/>
            <a:t>רווחה וסיעוד</a:t>
          </a:r>
          <a:endParaRPr lang="he-IL" sz="2400" b="1" dirty="0"/>
        </a:p>
      </dgm:t>
    </dgm:pt>
    <dgm:pt modelId="{9E2B195F-581D-4807-998C-597D3C20F08A}" type="parTrans" cxnId="{90BF7B9F-B507-4AAB-881C-0FA18F94EF84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A83D6396-A9CA-423A-A77D-777DCDBBA53A}" type="sibTrans" cxnId="{90BF7B9F-B507-4AAB-881C-0FA18F94EF84}">
      <dgm:prSet/>
      <dgm:spPr/>
      <dgm:t>
        <a:bodyPr/>
        <a:lstStyle/>
        <a:p>
          <a:pPr rtl="1"/>
          <a:endParaRPr lang="he-IL"/>
        </a:p>
      </dgm:t>
    </dgm:pt>
    <dgm:pt modelId="{A4E6573B-91D4-4B6D-9BDD-82C6DCA65021}">
      <dgm:prSet phldrT="[טקסט]" custT="1"/>
      <dgm:spPr/>
      <dgm:t>
        <a:bodyPr/>
        <a:lstStyle/>
        <a:p>
          <a:pPr rtl="1"/>
          <a:r>
            <a:rPr lang="he-IL" sz="2400" b="1"/>
            <a:t>תרבותהשכלהפנאי</a:t>
          </a:r>
          <a:endParaRPr lang="he-IL" sz="2400" b="1" dirty="0"/>
        </a:p>
      </dgm:t>
    </dgm:pt>
    <dgm:pt modelId="{4CAD2B9D-9BED-4F47-B689-4A785BF7AAE3}" type="parTrans" cxnId="{3E81D0A6-42AF-413C-BA30-517846E85AF4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BD341414-B63E-4A47-9019-F29BBBDC47A6}" type="sibTrans" cxnId="{3E81D0A6-42AF-413C-BA30-517846E85AF4}">
      <dgm:prSet/>
      <dgm:spPr/>
      <dgm:t>
        <a:bodyPr/>
        <a:lstStyle/>
        <a:p>
          <a:pPr rtl="1"/>
          <a:endParaRPr lang="he-IL"/>
        </a:p>
      </dgm:t>
    </dgm:pt>
    <dgm:pt modelId="{AFEED0AF-DDDE-448F-B1BE-5EF19C0E7755}">
      <dgm:prSet custT="1"/>
      <dgm:spPr/>
      <dgm:t>
        <a:bodyPr/>
        <a:lstStyle/>
        <a:p>
          <a:pPr rtl="1"/>
          <a:r>
            <a:rPr lang="he-IL" sz="2400" b="1"/>
            <a:t>כפרים ערביים</a:t>
          </a:r>
          <a:endParaRPr lang="he-IL" sz="2400" b="1" dirty="0"/>
        </a:p>
      </dgm:t>
    </dgm:pt>
    <dgm:pt modelId="{592A7D34-EBA3-4FF6-9928-FAFECCF4C727}" type="parTrans" cxnId="{D7FEAD2A-E01F-4E27-9672-428A023A6316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EBA3CC62-9646-4D74-81A3-18B0BE36C058}" type="sibTrans" cxnId="{D7FEAD2A-E01F-4E27-9672-428A023A6316}">
      <dgm:prSet/>
      <dgm:spPr/>
      <dgm:t>
        <a:bodyPr/>
        <a:lstStyle/>
        <a:p>
          <a:pPr rtl="1"/>
          <a:endParaRPr lang="he-IL"/>
        </a:p>
      </dgm:t>
    </dgm:pt>
    <dgm:pt modelId="{90DC901D-800B-49A3-B1D6-76D86F298EB9}">
      <dgm:prSet custT="1"/>
      <dgm:spPr/>
      <dgm:t>
        <a:bodyPr/>
        <a:lstStyle/>
        <a:p>
          <a:pPr rtl="1"/>
          <a:r>
            <a:rPr lang="he-IL" sz="2400" b="1"/>
            <a:t>ניצולי שואה</a:t>
          </a:r>
          <a:endParaRPr lang="he-IL" sz="2400" b="1" dirty="0"/>
        </a:p>
      </dgm:t>
    </dgm:pt>
    <dgm:pt modelId="{267CF1CD-F133-410E-BE3B-0917232D5A83}" type="parTrans" cxnId="{D172D2C5-4C80-4C06-998B-84E87F31FBEC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932477E7-A85A-4151-8180-21A980C20C98}" type="sibTrans" cxnId="{D172D2C5-4C80-4C06-998B-84E87F31FBEC}">
      <dgm:prSet/>
      <dgm:spPr/>
      <dgm:t>
        <a:bodyPr/>
        <a:lstStyle/>
        <a:p>
          <a:pPr rtl="1"/>
          <a:endParaRPr lang="he-IL"/>
        </a:p>
      </dgm:t>
    </dgm:pt>
    <dgm:pt modelId="{FCEB19BA-0990-414D-9D9B-E1F5710590B5}">
      <dgm:prSet custT="1"/>
      <dgm:spPr/>
      <dgm:t>
        <a:bodyPr/>
        <a:lstStyle/>
        <a:p>
          <a:pPr rtl="1"/>
          <a:r>
            <a:rPr lang="he-IL" sz="2400" b="1"/>
            <a:t>קשרים בין דוריים</a:t>
          </a:r>
          <a:endParaRPr lang="he-IL" sz="2400" b="1" dirty="0"/>
        </a:p>
      </dgm:t>
    </dgm:pt>
    <dgm:pt modelId="{FCF9402D-51CA-4111-B16D-3FD2E097AD96}" type="parTrans" cxnId="{F243A04B-EEA5-441C-8CE0-C6A89A716AC9}">
      <dgm:prSet/>
      <dgm:spPr/>
      <dgm:t>
        <a:bodyPr/>
        <a:lstStyle/>
        <a:p>
          <a:pPr rtl="1"/>
          <a:endParaRPr lang="he-IL">
            <a:solidFill>
              <a:schemeClr val="tx1"/>
            </a:solidFill>
          </a:endParaRPr>
        </a:p>
      </dgm:t>
    </dgm:pt>
    <dgm:pt modelId="{5049EB1A-6E25-48DD-B4C0-30F6E5DD6BFF}" type="sibTrans" cxnId="{F243A04B-EEA5-441C-8CE0-C6A89A716AC9}">
      <dgm:prSet/>
      <dgm:spPr/>
      <dgm:t>
        <a:bodyPr/>
        <a:lstStyle/>
        <a:p>
          <a:pPr rtl="1"/>
          <a:endParaRPr lang="he-IL"/>
        </a:p>
      </dgm:t>
    </dgm:pt>
    <dgm:pt modelId="{C022F697-1B26-42A1-B468-9827DBBB3FCB}" type="pres">
      <dgm:prSet presAssocID="{5B3AECD4-60D0-441E-BD34-B9F8DCDA0D3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C033C2A8-D568-4395-8AFD-8896340651BE}" type="pres">
      <dgm:prSet presAssocID="{481B1476-7465-4C95-8C40-5EC6776794F2}" presName="centerShape" presStyleLbl="node0" presStyleIdx="0" presStyleCnt="1"/>
      <dgm:spPr/>
      <dgm:t>
        <a:bodyPr/>
        <a:lstStyle/>
        <a:p>
          <a:pPr rtl="1"/>
          <a:endParaRPr lang="he-IL"/>
        </a:p>
      </dgm:t>
    </dgm:pt>
    <dgm:pt modelId="{70929DB0-6CDF-42E3-A257-E67CF6C86E18}" type="pres">
      <dgm:prSet presAssocID="{2103D2CF-8549-43D6-B9E3-19DAAB639983}" presName="Name9" presStyleLbl="parChTrans1D2" presStyleIdx="0" presStyleCnt="7"/>
      <dgm:spPr/>
      <dgm:t>
        <a:bodyPr/>
        <a:lstStyle/>
        <a:p>
          <a:pPr rtl="1"/>
          <a:endParaRPr lang="he-IL"/>
        </a:p>
      </dgm:t>
    </dgm:pt>
    <dgm:pt modelId="{08E7F904-03D9-4369-887E-F3504D9044FA}" type="pres">
      <dgm:prSet presAssocID="{2103D2CF-8549-43D6-B9E3-19DAAB639983}" presName="connTx" presStyleLbl="parChTrans1D2" presStyleIdx="0" presStyleCnt="7"/>
      <dgm:spPr/>
      <dgm:t>
        <a:bodyPr/>
        <a:lstStyle/>
        <a:p>
          <a:pPr rtl="1"/>
          <a:endParaRPr lang="he-IL"/>
        </a:p>
      </dgm:t>
    </dgm:pt>
    <dgm:pt modelId="{AC7FEBD8-45F9-485B-8B40-3CDDB13E01AA}" type="pres">
      <dgm:prSet presAssocID="{19625FFF-8908-439C-A284-8D1A4FE2397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8B9506C-12A4-4145-BC36-96C0AD2A0636}" type="pres">
      <dgm:prSet presAssocID="{87201AF9-0D82-4A09-9078-D3503F5644E2}" presName="Name9" presStyleLbl="parChTrans1D2" presStyleIdx="1" presStyleCnt="7"/>
      <dgm:spPr/>
      <dgm:t>
        <a:bodyPr/>
        <a:lstStyle/>
        <a:p>
          <a:pPr rtl="1"/>
          <a:endParaRPr lang="he-IL"/>
        </a:p>
      </dgm:t>
    </dgm:pt>
    <dgm:pt modelId="{1FE310B9-51EB-43F2-93D6-B074FF98E369}" type="pres">
      <dgm:prSet presAssocID="{87201AF9-0D82-4A09-9078-D3503F5644E2}" presName="connTx" presStyleLbl="parChTrans1D2" presStyleIdx="1" presStyleCnt="7"/>
      <dgm:spPr/>
      <dgm:t>
        <a:bodyPr/>
        <a:lstStyle/>
        <a:p>
          <a:pPr rtl="1"/>
          <a:endParaRPr lang="he-IL"/>
        </a:p>
      </dgm:t>
    </dgm:pt>
    <dgm:pt modelId="{97D6AD16-6D33-4F71-BB21-AE126776FD47}" type="pres">
      <dgm:prSet presAssocID="{86EC21AE-DCDE-4793-9E7E-E8D0B61F0B35}" presName="node" presStyleLbl="node1" presStyleIdx="1" presStyleCnt="7" custScaleX="83837" custScaleY="78180" custRadScaleRad="108619" custRadScaleInc="-6227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4B0DFC1-532D-4410-9806-2367D6A0D240}" type="pres">
      <dgm:prSet presAssocID="{592A7D34-EBA3-4FF6-9928-FAFECCF4C727}" presName="Name9" presStyleLbl="parChTrans1D2" presStyleIdx="2" presStyleCnt="7"/>
      <dgm:spPr/>
      <dgm:t>
        <a:bodyPr/>
        <a:lstStyle/>
        <a:p>
          <a:pPr rtl="1"/>
          <a:endParaRPr lang="he-IL"/>
        </a:p>
      </dgm:t>
    </dgm:pt>
    <dgm:pt modelId="{F7C36934-BF49-466E-AE4A-212809910CD7}" type="pres">
      <dgm:prSet presAssocID="{592A7D34-EBA3-4FF6-9928-FAFECCF4C727}" presName="connTx" presStyleLbl="parChTrans1D2" presStyleIdx="2" presStyleCnt="7"/>
      <dgm:spPr/>
      <dgm:t>
        <a:bodyPr/>
        <a:lstStyle/>
        <a:p>
          <a:pPr rtl="1"/>
          <a:endParaRPr lang="he-IL"/>
        </a:p>
      </dgm:t>
    </dgm:pt>
    <dgm:pt modelId="{5D4E567C-9FD9-4174-A031-B702F9C4AEF7}" type="pres">
      <dgm:prSet presAssocID="{AFEED0AF-DDDE-448F-B1BE-5EF19C0E7755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ECEB32D-5C3F-4346-92FA-8C8D4D5B4FA0}" type="pres">
      <dgm:prSet presAssocID="{267CF1CD-F133-410E-BE3B-0917232D5A83}" presName="Name9" presStyleLbl="parChTrans1D2" presStyleIdx="3" presStyleCnt="7"/>
      <dgm:spPr/>
      <dgm:t>
        <a:bodyPr/>
        <a:lstStyle/>
        <a:p>
          <a:pPr rtl="1"/>
          <a:endParaRPr lang="he-IL"/>
        </a:p>
      </dgm:t>
    </dgm:pt>
    <dgm:pt modelId="{C2A1EC5E-D323-4F2D-B817-0166EF7DEC41}" type="pres">
      <dgm:prSet presAssocID="{267CF1CD-F133-410E-BE3B-0917232D5A83}" presName="connTx" presStyleLbl="parChTrans1D2" presStyleIdx="3" presStyleCnt="7"/>
      <dgm:spPr/>
      <dgm:t>
        <a:bodyPr/>
        <a:lstStyle/>
        <a:p>
          <a:pPr rtl="1"/>
          <a:endParaRPr lang="he-IL"/>
        </a:p>
      </dgm:t>
    </dgm:pt>
    <dgm:pt modelId="{352CDBDC-388B-4402-85DE-E06DF345178E}" type="pres">
      <dgm:prSet presAssocID="{90DC901D-800B-49A3-B1D6-76D86F298EB9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24BF8BC8-95DC-49B0-AF1C-1504A86EEC3F}" type="pres">
      <dgm:prSet presAssocID="{FCF9402D-51CA-4111-B16D-3FD2E097AD96}" presName="Name9" presStyleLbl="parChTrans1D2" presStyleIdx="4" presStyleCnt="7"/>
      <dgm:spPr/>
      <dgm:t>
        <a:bodyPr/>
        <a:lstStyle/>
        <a:p>
          <a:pPr rtl="1"/>
          <a:endParaRPr lang="he-IL"/>
        </a:p>
      </dgm:t>
    </dgm:pt>
    <dgm:pt modelId="{C2D8CED1-4660-4090-93D5-506D1BB2D595}" type="pres">
      <dgm:prSet presAssocID="{FCF9402D-51CA-4111-B16D-3FD2E097AD96}" presName="connTx" presStyleLbl="parChTrans1D2" presStyleIdx="4" presStyleCnt="7"/>
      <dgm:spPr/>
      <dgm:t>
        <a:bodyPr/>
        <a:lstStyle/>
        <a:p>
          <a:pPr rtl="1"/>
          <a:endParaRPr lang="he-IL"/>
        </a:p>
      </dgm:t>
    </dgm:pt>
    <dgm:pt modelId="{2B83DFC6-D4A9-440F-8E79-804F8EF13D3C}" type="pres">
      <dgm:prSet presAssocID="{FCEB19BA-0990-414D-9D9B-E1F5710590B5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5BFF0C9-2DC8-4FE9-855F-059E2810F85B}" type="pres">
      <dgm:prSet presAssocID="{9E2B195F-581D-4807-998C-597D3C20F08A}" presName="Name9" presStyleLbl="parChTrans1D2" presStyleIdx="5" presStyleCnt="7"/>
      <dgm:spPr/>
      <dgm:t>
        <a:bodyPr/>
        <a:lstStyle/>
        <a:p>
          <a:pPr rtl="1"/>
          <a:endParaRPr lang="he-IL"/>
        </a:p>
      </dgm:t>
    </dgm:pt>
    <dgm:pt modelId="{F06D5EB7-4C0D-4B13-9235-FC9D5D1EC39D}" type="pres">
      <dgm:prSet presAssocID="{9E2B195F-581D-4807-998C-597D3C20F08A}" presName="connTx" presStyleLbl="parChTrans1D2" presStyleIdx="5" presStyleCnt="7"/>
      <dgm:spPr/>
      <dgm:t>
        <a:bodyPr/>
        <a:lstStyle/>
        <a:p>
          <a:pPr rtl="1"/>
          <a:endParaRPr lang="he-IL"/>
        </a:p>
      </dgm:t>
    </dgm:pt>
    <dgm:pt modelId="{E31A7D62-A86D-4BE0-8C86-13ADFAE58F32}" type="pres">
      <dgm:prSet presAssocID="{67503027-8FD2-4550-9F12-7C9998846885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FB43F9-6C35-47B2-AC8D-B07F08990910}" type="pres">
      <dgm:prSet presAssocID="{4CAD2B9D-9BED-4F47-B689-4A785BF7AAE3}" presName="Name9" presStyleLbl="parChTrans1D2" presStyleIdx="6" presStyleCnt="7"/>
      <dgm:spPr/>
      <dgm:t>
        <a:bodyPr/>
        <a:lstStyle/>
        <a:p>
          <a:pPr rtl="1"/>
          <a:endParaRPr lang="he-IL"/>
        </a:p>
      </dgm:t>
    </dgm:pt>
    <dgm:pt modelId="{FFF194E1-E4EC-4558-9F6A-09C32E1644F0}" type="pres">
      <dgm:prSet presAssocID="{4CAD2B9D-9BED-4F47-B689-4A785BF7AAE3}" presName="connTx" presStyleLbl="parChTrans1D2" presStyleIdx="6" presStyleCnt="7"/>
      <dgm:spPr/>
      <dgm:t>
        <a:bodyPr/>
        <a:lstStyle/>
        <a:p>
          <a:pPr rtl="1"/>
          <a:endParaRPr lang="he-IL"/>
        </a:p>
      </dgm:t>
    </dgm:pt>
    <dgm:pt modelId="{44C6BBDE-D332-4A97-8109-A270D4D2C7B8}" type="pres">
      <dgm:prSet presAssocID="{A4E6573B-91D4-4B6D-9BDD-82C6DCA65021}" presName="node" presStyleLbl="node1" presStyleIdx="6" presStyleCnt="7" custRadScaleRad="98414" custRadScaleInc="746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7558F402-B353-4CA9-B1ED-969B7ED4098D}" type="presOf" srcId="{9E2B195F-581D-4807-998C-597D3C20F08A}" destId="{45BFF0C9-2DC8-4FE9-855F-059E2810F85B}" srcOrd="0" destOrd="0" presId="urn:microsoft.com/office/officeart/2005/8/layout/radial1"/>
    <dgm:cxn modelId="{56CEDC89-96B6-4199-A138-95A241BAB0D9}" type="presOf" srcId="{9E2B195F-581D-4807-998C-597D3C20F08A}" destId="{F06D5EB7-4C0D-4B13-9235-FC9D5D1EC39D}" srcOrd="1" destOrd="0" presId="urn:microsoft.com/office/officeart/2005/8/layout/radial1"/>
    <dgm:cxn modelId="{8F4C5FB6-3B06-4484-ABA8-D7AD1325D7EC}" type="presOf" srcId="{87201AF9-0D82-4A09-9078-D3503F5644E2}" destId="{48B9506C-12A4-4145-BC36-96C0AD2A0636}" srcOrd="0" destOrd="0" presId="urn:microsoft.com/office/officeart/2005/8/layout/radial1"/>
    <dgm:cxn modelId="{65637F78-E67C-4711-BC04-F61E8B90F1BA}" type="presOf" srcId="{90DC901D-800B-49A3-B1D6-76D86F298EB9}" destId="{352CDBDC-388B-4402-85DE-E06DF345178E}" srcOrd="0" destOrd="0" presId="urn:microsoft.com/office/officeart/2005/8/layout/radial1"/>
    <dgm:cxn modelId="{3EA84D88-9EA1-499D-961A-C9555648F5B4}" type="presOf" srcId="{A4E6573B-91D4-4B6D-9BDD-82C6DCA65021}" destId="{44C6BBDE-D332-4A97-8109-A270D4D2C7B8}" srcOrd="0" destOrd="0" presId="urn:microsoft.com/office/officeart/2005/8/layout/radial1"/>
    <dgm:cxn modelId="{D9008E03-ABE4-4B3F-A11D-AE1421BCB2C5}" type="presOf" srcId="{5B3AECD4-60D0-441E-BD34-B9F8DCDA0D3F}" destId="{C022F697-1B26-42A1-B468-9827DBBB3FCB}" srcOrd="0" destOrd="0" presId="urn:microsoft.com/office/officeart/2005/8/layout/radial1"/>
    <dgm:cxn modelId="{3E81D0A6-42AF-413C-BA30-517846E85AF4}" srcId="{481B1476-7465-4C95-8C40-5EC6776794F2}" destId="{A4E6573B-91D4-4B6D-9BDD-82C6DCA65021}" srcOrd="6" destOrd="0" parTransId="{4CAD2B9D-9BED-4F47-B689-4A785BF7AAE3}" sibTransId="{BD341414-B63E-4A47-9019-F29BBBDC47A6}"/>
    <dgm:cxn modelId="{439B71C1-6D05-40A0-A36B-61A41332B61B}" type="presOf" srcId="{87201AF9-0D82-4A09-9078-D3503F5644E2}" destId="{1FE310B9-51EB-43F2-93D6-B074FF98E369}" srcOrd="1" destOrd="0" presId="urn:microsoft.com/office/officeart/2005/8/layout/radial1"/>
    <dgm:cxn modelId="{90BF7B9F-B507-4AAB-881C-0FA18F94EF84}" srcId="{481B1476-7465-4C95-8C40-5EC6776794F2}" destId="{67503027-8FD2-4550-9F12-7C9998846885}" srcOrd="5" destOrd="0" parTransId="{9E2B195F-581D-4807-998C-597D3C20F08A}" sibTransId="{A83D6396-A9CA-423A-A77D-777DCDBBA53A}"/>
    <dgm:cxn modelId="{A68802CC-E551-45C5-96D8-EABD368C11AA}" srcId="{481B1476-7465-4C95-8C40-5EC6776794F2}" destId="{86EC21AE-DCDE-4793-9E7E-E8D0B61F0B35}" srcOrd="1" destOrd="0" parTransId="{87201AF9-0D82-4A09-9078-D3503F5644E2}" sibTransId="{CA109CBC-7CF9-4625-A8C9-B285E554159E}"/>
    <dgm:cxn modelId="{5B86E2B6-DBA7-48FA-815E-D2D37BA09BF6}" type="presOf" srcId="{19625FFF-8908-439C-A284-8D1A4FE23975}" destId="{AC7FEBD8-45F9-485B-8B40-3CDDB13E01AA}" srcOrd="0" destOrd="0" presId="urn:microsoft.com/office/officeart/2005/8/layout/radial1"/>
    <dgm:cxn modelId="{CE2DD130-F1C9-48D7-AFA7-E15834BF5A0E}" type="presOf" srcId="{FCEB19BA-0990-414D-9D9B-E1F5710590B5}" destId="{2B83DFC6-D4A9-440F-8E79-804F8EF13D3C}" srcOrd="0" destOrd="0" presId="urn:microsoft.com/office/officeart/2005/8/layout/radial1"/>
    <dgm:cxn modelId="{F243A04B-EEA5-441C-8CE0-C6A89A716AC9}" srcId="{481B1476-7465-4C95-8C40-5EC6776794F2}" destId="{FCEB19BA-0990-414D-9D9B-E1F5710590B5}" srcOrd="4" destOrd="0" parTransId="{FCF9402D-51CA-4111-B16D-3FD2E097AD96}" sibTransId="{5049EB1A-6E25-48DD-B4C0-30F6E5DD6BFF}"/>
    <dgm:cxn modelId="{10650624-F710-45C6-9A59-77CBE59CD4DA}" type="presOf" srcId="{592A7D34-EBA3-4FF6-9928-FAFECCF4C727}" destId="{04B0DFC1-532D-4410-9806-2367D6A0D240}" srcOrd="0" destOrd="0" presId="urn:microsoft.com/office/officeart/2005/8/layout/radial1"/>
    <dgm:cxn modelId="{D172D2C5-4C80-4C06-998B-84E87F31FBEC}" srcId="{481B1476-7465-4C95-8C40-5EC6776794F2}" destId="{90DC901D-800B-49A3-B1D6-76D86F298EB9}" srcOrd="3" destOrd="0" parTransId="{267CF1CD-F133-410E-BE3B-0917232D5A83}" sibTransId="{932477E7-A85A-4151-8180-21A980C20C98}"/>
    <dgm:cxn modelId="{AC596DE7-9F4E-4D13-A4BD-D8772FC9CD1E}" type="presOf" srcId="{FCF9402D-51CA-4111-B16D-3FD2E097AD96}" destId="{24BF8BC8-95DC-49B0-AF1C-1504A86EEC3F}" srcOrd="0" destOrd="0" presId="urn:microsoft.com/office/officeart/2005/8/layout/radial1"/>
    <dgm:cxn modelId="{F2E51378-9D4A-4226-974F-EF54D6B60A60}" type="presOf" srcId="{481B1476-7465-4C95-8C40-5EC6776794F2}" destId="{C033C2A8-D568-4395-8AFD-8896340651BE}" srcOrd="0" destOrd="0" presId="urn:microsoft.com/office/officeart/2005/8/layout/radial1"/>
    <dgm:cxn modelId="{3904EF06-AC1B-4CCC-97B2-382EDBEF28FD}" type="presOf" srcId="{4CAD2B9D-9BED-4F47-B689-4A785BF7AAE3}" destId="{FFF194E1-E4EC-4558-9F6A-09C32E1644F0}" srcOrd="1" destOrd="0" presId="urn:microsoft.com/office/officeart/2005/8/layout/radial1"/>
    <dgm:cxn modelId="{13E3CAE1-B08E-40A6-AA34-3BC9ACF8D4D2}" type="presOf" srcId="{2103D2CF-8549-43D6-B9E3-19DAAB639983}" destId="{08E7F904-03D9-4369-887E-F3504D9044FA}" srcOrd="1" destOrd="0" presId="urn:microsoft.com/office/officeart/2005/8/layout/radial1"/>
    <dgm:cxn modelId="{20FF7CBF-2D7D-48B7-A7A9-18EE4304661A}" type="presOf" srcId="{4CAD2B9D-9BED-4F47-B689-4A785BF7AAE3}" destId="{5BFB43F9-6C35-47B2-AC8D-B07F08990910}" srcOrd="0" destOrd="0" presId="urn:microsoft.com/office/officeart/2005/8/layout/radial1"/>
    <dgm:cxn modelId="{D7FEAD2A-E01F-4E27-9672-428A023A6316}" srcId="{481B1476-7465-4C95-8C40-5EC6776794F2}" destId="{AFEED0AF-DDDE-448F-B1BE-5EF19C0E7755}" srcOrd="2" destOrd="0" parTransId="{592A7D34-EBA3-4FF6-9928-FAFECCF4C727}" sibTransId="{EBA3CC62-9646-4D74-81A3-18B0BE36C058}"/>
    <dgm:cxn modelId="{909D2BF8-9A57-4CCF-8918-9F555B63AFED}" type="presOf" srcId="{2103D2CF-8549-43D6-B9E3-19DAAB639983}" destId="{70929DB0-6CDF-42E3-A257-E67CF6C86E18}" srcOrd="0" destOrd="0" presId="urn:microsoft.com/office/officeart/2005/8/layout/radial1"/>
    <dgm:cxn modelId="{50F60D0D-63F0-482D-8622-D4A4B3102323}" type="presOf" srcId="{67503027-8FD2-4550-9F12-7C9998846885}" destId="{E31A7D62-A86D-4BE0-8C86-13ADFAE58F32}" srcOrd="0" destOrd="0" presId="urn:microsoft.com/office/officeart/2005/8/layout/radial1"/>
    <dgm:cxn modelId="{66BA4FC6-E7AB-4249-8D11-CAC9B0426A33}" type="presOf" srcId="{FCF9402D-51CA-4111-B16D-3FD2E097AD96}" destId="{C2D8CED1-4660-4090-93D5-506D1BB2D595}" srcOrd="1" destOrd="0" presId="urn:microsoft.com/office/officeart/2005/8/layout/radial1"/>
    <dgm:cxn modelId="{B2B5F0AC-EE4C-49AF-91D3-EDB7B9717544}" type="presOf" srcId="{267CF1CD-F133-410E-BE3B-0917232D5A83}" destId="{C2A1EC5E-D323-4F2D-B817-0166EF7DEC41}" srcOrd="1" destOrd="0" presId="urn:microsoft.com/office/officeart/2005/8/layout/radial1"/>
    <dgm:cxn modelId="{5C023F67-4159-41E5-A52C-E0B59756DECC}" srcId="{5B3AECD4-60D0-441E-BD34-B9F8DCDA0D3F}" destId="{481B1476-7465-4C95-8C40-5EC6776794F2}" srcOrd="0" destOrd="0" parTransId="{FD7A2D52-332D-4E82-BCED-C9AF4D60B47A}" sibTransId="{144AEC05-3492-4A9E-A094-863CA345A603}"/>
    <dgm:cxn modelId="{57D8D4E9-75BB-48E7-B57C-536A1114643E}" type="presOf" srcId="{267CF1CD-F133-410E-BE3B-0917232D5A83}" destId="{CECEB32D-5C3F-4346-92FA-8C8D4D5B4FA0}" srcOrd="0" destOrd="0" presId="urn:microsoft.com/office/officeart/2005/8/layout/radial1"/>
    <dgm:cxn modelId="{6D64D265-2B19-44AA-AFD2-6DFF720B5CC3}" type="presOf" srcId="{AFEED0AF-DDDE-448F-B1BE-5EF19C0E7755}" destId="{5D4E567C-9FD9-4174-A031-B702F9C4AEF7}" srcOrd="0" destOrd="0" presId="urn:microsoft.com/office/officeart/2005/8/layout/radial1"/>
    <dgm:cxn modelId="{31DE464E-2821-4031-8D4D-BBD8C320D6F1}" srcId="{481B1476-7465-4C95-8C40-5EC6776794F2}" destId="{19625FFF-8908-439C-A284-8D1A4FE23975}" srcOrd="0" destOrd="0" parTransId="{2103D2CF-8549-43D6-B9E3-19DAAB639983}" sibTransId="{9357D170-E593-4648-86DB-3CFE45AA34C6}"/>
    <dgm:cxn modelId="{E2B31EB7-6E88-4E43-826A-D3D802E0F93A}" type="presOf" srcId="{86EC21AE-DCDE-4793-9E7E-E8D0B61F0B35}" destId="{97D6AD16-6D33-4F71-BB21-AE126776FD47}" srcOrd="0" destOrd="0" presId="urn:microsoft.com/office/officeart/2005/8/layout/radial1"/>
    <dgm:cxn modelId="{0E621E0F-68F6-4248-93AD-F49AC2B6C82D}" type="presOf" srcId="{592A7D34-EBA3-4FF6-9928-FAFECCF4C727}" destId="{F7C36934-BF49-466E-AE4A-212809910CD7}" srcOrd="1" destOrd="0" presId="urn:microsoft.com/office/officeart/2005/8/layout/radial1"/>
    <dgm:cxn modelId="{B379AC25-3680-4785-9DA5-DE50D80DB0B5}" type="presParOf" srcId="{C022F697-1B26-42A1-B468-9827DBBB3FCB}" destId="{C033C2A8-D568-4395-8AFD-8896340651BE}" srcOrd="0" destOrd="0" presId="urn:microsoft.com/office/officeart/2005/8/layout/radial1"/>
    <dgm:cxn modelId="{9538A124-4D12-4F05-A6DB-FADBEDF881ED}" type="presParOf" srcId="{C022F697-1B26-42A1-B468-9827DBBB3FCB}" destId="{70929DB0-6CDF-42E3-A257-E67CF6C86E18}" srcOrd="1" destOrd="0" presId="urn:microsoft.com/office/officeart/2005/8/layout/radial1"/>
    <dgm:cxn modelId="{73357040-B472-4219-8F7A-FB5773F65A72}" type="presParOf" srcId="{70929DB0-6CDF-42E3-A257-E67CF6C86E18}" destId="{08E7F904-03D9-4369-887E-F3504D9044FA}" srcOrd="0" destOrd="0" presId="urn:microsoft.com/office/officeart/2005/8/layout/radial1"/>
    <dgm:cxn modelId="{CDC42BAC-7A8B-410D-8208-32B87359A4DE}" type="presParOf" srcId="{C022F697-1B26-42A1-B468-9827DBBB3FCB}" destId="{AC7FEBD8-45F9-485B-8B40-3CDDB13E01AA}" srcOrd="2" destOrd="0" presId="urn:microsoft.com/office/officeart/2005/8/layout/radial1"/>
    <dgm:cxn modelId="{08C2F696-5E66-4655-9C4A-1DC7E2F48DDD}" type="presParOf" srcId="{C022F697-1B26-42A1-B468-9827DBBB3FCB}" destId="{48B9506C-12A4-4145-BC36-96C0AD2A0636}" srcOrd="3" destOrd="0" presId="urn:microsoft.com/office/officeart/2005/8/layout/radial1"/>
    <dgm:cxn modelId="{2DE1D02B-4AA4-4325-8E71-51DA037A3CAA}" type="presParOf" srcId="{48B9506C-12A4-4145-BC36-96C0AD2A0636}" destId="{1FE310B9-51EB-43F2-93D6-B074FF98E369}" srcOrd="0" destOrd="0" presId="urn:microsoft.com/office/officeart/2005/8/layout/radial1"/>
    <dgm:cxn modelId="{00E56B9E-2F94-4B80-B524-DF348B55DE2F}" type="presParOf" srcId="{C022F697-1B26-42A1-B468-9827DBBB3FCB}" destId="{97D6AD16-6D33-4F71-BB21-AE126776FD47}" srcOrd="4" destOrd="0" presId="urn:microsoft.com/office/officeart/2005/8/layout/radial1"/>
    <dgm:cxn modelId="{6B76C433-624C-4F7D-8C7D-8347575FB9C9}" type="presParOf" srcId="{C022F697-1B26-42A1-B468-9827DBBB3FCB}" destId="{04B0DFC1-532D-4410-9806-2367D6A0D240}" srcOrd="5" destOrd="0" presId="urn:microsoft.com/office/officeart/2005/8/layout/radial1"/>
    <dgm:cxn modelId="{FC458B2E-5D06-46AE-A5CD-184E3581D5E8}" type="presParOf" srcId="{04B0DFC1-532D-4410-9806-2367D6A0D240}" destId="{F7C36934-BF49-466E-AE4A-212809910CD7}" srcOrd="0" destOrd="0" presId="urn:microsoft.com/office/officeart/2005/8/layout/radial1"/>
    <dgm:cxn modelId="{44BA266E-538D-4469-A50B-FF2A78D78D31}" type="presParOf" srcId="{C022F697-1B26-42A1-B468-9827DBBB3FCB}" destId="{5D4E567C-9FD9-4174-A031-B702F9C4AEF7}" srcOrd="6" destOrd="0" presId="urn:microsoft.com/office/officeart/2005/8/layout/radial1"/>
    <dgm:cxn modelId="{EE4C1DC8-30A2-4D98-A129-FC64B78FA5A2}" type="presParOf" srcId="{C022F697-1B26-42A1-B468-9827DBBB3FCB}" destId="{CECEB32D-5C3F-4346-92FA-8C8D4D5B4FA0}" srcOrd="7" destOrd="0" presId="urn:microsoft.com/office/officeart/2005/8/layout/radial1"/>
    <dgm:cxn modelId="{2A8EA772-ED3C-46C8-8ABE-B42ED81A6A8A}" type="presParOf" srcId="{CECEB32D-5C3F-4346-92FA-8C8D4D5B4FA0}" destId="{C2A1EC5E-D323-4F2D-B817-0166EF7DEC41}" srcOrd="0" destOrd="0" presId="urn:microsoft.com/office/officeart/2005/8/layout/radial1"/>
    <dgm:cxn modelId="{3AAC5D15-AAF3-4404-99C0-0B3116DE1712}" type="presParOf" srcId="{C022F697-1B26-42A1-B468-9827DBBB3FCB}" destId="{352CDBDC-388B-4402-85DE-E06DF345178E}" srcOrd="8" destOrd="0" presId="urn:microsoft.com/office/officeart/2005/8/layout/radial1"/>
    <dgm:cxn modelId="{DD3F09A2-DE69-4449-9040-311EB0F1F931}" type="presParOf" srcId="{C022F697-1B26-42A1-B468-9827DBBB3FCB}" destId="{24BF8BC8-95DC-49B0-AF1C-1504A86EEC3F}" srcOrd="9" destOrd="0" presId="urn:microsoft.com/office/officeart/2005/8/layout/radial1"/>
    <dgm:cxn modelId="{8F1B10C9-E6CC-4A3F-BF84-A981DE88F73C}" type="presParOf" srcId="{24BF8BC8-95DC-49B0-AF1C-1504A86EEC3F}" destId="{C2D8CED1-4660-4090-93D5-506D1BB2D595}" srcOrd="0" destOrd="0" presId="urn:microsoft.com/office/officeart/2005/8/layout/radial1"/>
    <dgm:cxn modelId="{1EFC0D8A-8F50-43EE-823A-74FC32D71B8C}" type="presParOf" srcId="{C022F697-1B26-42A1-B468-9827DBBB3FCB}" destId="{2B83DFC6-D4A9-440F-8E79-804F8EF13D3C}" srcOrd="10" destOrd="0" presId="urn:microsoft.com/office/officeart/2005/8/layout/radial1"/>
    <dgm:cxn modelId="{2913586E-07DA-46FB-94BC-12CEC2D1619F}" type="presParOf" srcId="{C022F697-1B26-42A1-B468-9827DBBB3FCB}" destId="{45BFF0C9-2DC8-4FE9-855F-059E2810F85B}" srcOrd="11" destOrd="0" presId="urn:microsoft.com/office/officeart/2005/8/layout/radial1"/>
    <dgm:cxn modelId="{6BCB02BE-BCDC-42FC-8B46-11383955AEDE}" type="presParOf" srcId="{45BFF0C9-2DC8-4FE9-855F-059E2810F85B}" destId="{F06D5EB7-4C0D-4B13-9235-FC9D5D1EC39D}" srcOrd="0" destOrd="0" presId="urn:microsoft.com/office/officeart/2005/8/layout/radial1"/>
    <dgm:cxn modelId="{6444CD6B-B95B-4B0C-AB66-CADF60FC71C6}" type="presParOf" srcId="{C022F697-1B26-42A1-B468-9827DBBB3FCB}" destId="{E31A7D62-A86D-4BE0-8C86-13ADFAE58F32}" srcOrd="12" destOrd="0" presId="urn:microsoft.com/office/officeart/2005/8/layout/radial1"/>
    <dgm:cxn modelId="{B7D73D4C-8761-4E79-9015-876DD166FA54}" type="presParOf" srcId="{C022F697-1B26-42A1-B468-9827DBBB3FCB}" destId="{5BFB43F9-6C35-47B2-AC8D-B07F08990910}" srcOrd="13" destOrd="0" presId="urn:microsoft.com/office/officeart/2005/8/layout/radial1"/>
    <dgm:cxn modelId="{3CF0CA9B-B132-464F-9A70-17D886D397DA}" type="presParOf" srcId="{5BFB43F9-6C35-47B2-AC8D-B07F08990910}" destId="{FFF194E1-E4EC-4558-9F6A-09C32E1644F0}" srcOrd="0" destOrd="0" presId="urn:microsoft.com/office/officeart/2005/8/layout/radial1"/>
    <dgm:cxn modelId="{3A379BA1-14C2-489C-8756-DEDA58708257}" type="presParOf" srcId="{C022F697-1B26-42A1-B468-9827DBBB3FCB}" destId="{44C6BBDE-D332-4A97-8109-A270D4D2C7B8}" srcOrd="14" destOrd="0" presId="urn:microsoft.com/office/officeart/2005/8/layout/radial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33C2A8-D568-4395-8AFD-8896340651BE}">
      <dsp:nvSpPr>
        <dsp:cNvPr id="0" name=""/>
        <dsp:cNvSpPr/>
      </dsp:nvSpPr>
      <dsp:spPr>
        <a:xfrm>
          <a:off x="3273165" y="2223794"/>
          <a:ext cx="1467573" cy="146757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800" b="1" kern="1200" dirty="0">
              <a:solidFill>
                <a:schemeClr val="tx1"/>
              </a:solidFill>
            </a:rPr>
            <a:t>עמותת הוותיק</a:t>
          </a:r>
        </a:p>
      </dsp:txBody>
      <dsp:txXfrm>
        <a:off x="3488086" y="2438715"/>
        <a:ext cx="1037731" cy="1037731"/>
      </dsp:txXfrm>
    </dsp:sp>
    <dsp:sp modelId="{70929DB0-6CDF-42E3-A257-E67CF6C86E18}">
      <dsp:nvSpPr>
        <dsp:cNvPr id="0" name=""/>
        <dsp:cNvSpPr/>
      </dsp:nvSpPr>
      <dsp:spPr>
        <a:xfrm rot="16200000">
          <a:off x="3640243" y="1840603"/>
          <a:ext cx="73341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733417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>
        <a:off x="3988616" y="1838749"/>
        <a:ext cx="36670" cy="36670"/>
      </dsp:txXfrm>
    </dsp:sp>
    <dsp:sp modelId="{AC7FEBD8-45F9-485B-8B40-3CDDB13E01AA}">
      <dsp:nvSpPr>
        <dsp:cNvPr id="0" name=""/>
        <dsp:cNvSpPr/>
      </dsp:nvSpPr>
      <dsp:spPr>
        <a:xfrm>
          <a:off x="3273165" y="22803"/>
          <a:ext cx="1467573" cy="14675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/>
            <a:t>מעורבות בישובים</a:t>
          </a:r>
          <a:endParaRPr lang="he-IL" sz="2000" b="1" kern="1200" dirty="0"/>
        </a:p>
      </dsp:txBody>
      <dsp:txXfrm>
        <a:off x="3488086" y="237724"/>
        <a:ext cx="1037731" cy="1037731"/>
      </dsp:txXfrm>
    </dsp:sp>
    <dsp:sp modelId="{48B9506C-12A4-4145-BC36-96C0AD2A0636}">
      <dsp:nvSpPr>
        <dsp:cNvPr id="0" name=""/>
        <dsp:cNvSpPr/>
      </dsp:nvSpPr>
      <dsp:spPr>
        <a:xfrm rot="18324915">
          <a:off x="4207160" y="1906972"/>
          <a:ext cx="1070244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1070244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>
        <a:off x="4715526" y="1896697"/>
        <a:ext cx="53512" cy="53512"/>
      </dsp:txXfrm>
    </dsp:sp>
    <dsp:sp modelId="{97D6AD16-6D33-4F71-BB21-AE126776FD47}">
      <dsp:nvSpPr>
        <dsp:cNvPr id="0" name=""/>
        <dsp:cNvSpPr/>
      </dsp:nvSpPr>
      <dsp:spPr>
        <a:xfrm>
          <a:off x="4777170" y="435554"/>
          <a:ext cx="1230369" cy="114734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/>
            <a:t>יזמות ותעסוקה</a:t>
          </a:r>
        </a:p>
      </dsp:txBody>
      <dsp:txXfrm>
        <a:off x="4957353" y="603579"/>
        <a:ext cx="870003" cy="811298"/>
      </dsp:txXfrm>
    </dsp:sp>
    <dsp:sp modelId="{04B0DFC1-532D-4410-9806-2367D6A0D240}">
      <dsp:nvSpPr>
        <dsp:cNvPr id="0" name=""/>
        <dsp:cNvSpPr/>
      </dsp:nvSpPr>
      <dsp:spPr>
        <a:xfrm rot="771429">
          <a:off x="4713146" y="3185982"/>
          <a:ext cx="73341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733417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>
        <a:off x="5061520" y="3184128"/>
        <a:ext cx="36670" cy="36670"/>
      </dsp:txXfrm>
    </dsp:sp>
    <dsp:sp modelId="{5D4E567C-9FD9-4174-A031-B702F9C4AEF7}">
      <dsp:nvSpPr>
        <dsp:cNvPr id="0" name=""/>
        <dsp:cNvSpPr/>
      </dsp:nvSpPr>
      <dsp:spPr>
        <a:xfrm>
          <a:off x="5418972" y="2713560"/>
          <a:ext cx="1467573" cy="1467573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/>
            <a:t>כפרים ערביים</a:t>
          </a:r>
          <a:endParaRPr lang="he-IL" sz="2400" b="1" kern="1200" dirty="0"/>
        </a:p>
      </dsp:txBody>
      <dsp:txXfrm>
        <a:off x="5633893" y="2928481"/>
        <a:ext cx="1037731" cy="1037731"/>
      </dsp:txXfrm>
    </dsp:sp>
    <dsp:sp modelId="{CECEB32D-5C3F-4346-92FA-8C8D4D5B4FA0}">
      <dsp:nvSpPr>
        <dsp:cNvPr id="0" name=""/>
        <dsp:cNvSpPr/>
      </dsp:nvSpPr>
      <dsp:spPr>
        <a:xfrm rot="3857143">
          <a:off x="4117730" y="3932611"/>
          <a:ext cx="73341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733417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>
        <a:off x="4466103" y="3930757"/>
        <a:ext cx="36670" cy="36670"/>
      </dsp:txXfrm>
    </dsp:sp>
    <dsp:sp modelId="{352CDBDC-388B-4402-85DE-E06DF345178E}">
      <dsp:nvSpPr>
        <dsp:cNvPr id="0" name=""/>
        <dsp:cNvSpPr/>
      </dsp:nvSpPr>
      <dsp:spPr>
        <a:xfrm>
          <a:off x="4228139" y="4206818"/>
          <a:ext cx="1467573" cy="1467573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5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/>
            <a:t>ניצולי שואה</a:t>
          </a:r>
          <a:endParaRPr lang="he-IL" sz="2400" b="1" kern="1200" dirty="0"/>
        </a:p>
      </dsp:txBody>
      <dsp:txXfrm>
        <a:off x="4443060" y="4421739"/>
        <a:ext cx="1037731" cy="1037731"/>
      </dsp:txXfrm>
    </dsp:sp>
    <dsp:sp modelId="{24BF8BC8-95DC-49B0-AF1C-1504A86EEC3F}">
      <dsp:nvSpPr>
        <dsp:cNvPr id="0" name=""/>
        <dsp:cNvSpPr/>
      </dsp:nvSpPr>
      <dsp:spPr>
        <a:xfrm rot="6942857">
          <a:off x="3162756" y="3932611"/>
          <a:ext cx="73341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733417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 rot="10800000">
        <a:off x="3511129" y="3930757"/>
        <a:ext cx="36670" cy="36670"/>
      </dsp:txXfrm>
    </dsp:sp>
    <dsp:sp modelId="{2B83DFC6-D4A9-440F-8E79-804F8EF13D3C}">
      <dsp:nvSpPr>
        <dsp:cNvPr id="0" name=""/>
        <dsp:cNvSpPr/>
      </dsp:nvSpPr>
      <dsp:spPr>
        <a:xfrm>
          <a:off x="2318191" y="4206818"/>
          <a:ext cx="1467573" cy="1467573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6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6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/>
            <a:t>קשרים בין דוריים</a:t>
          </a:r>
          <a:endParaRPr lang="he-IL" sz="2400" b="1" kern="1200" dirty="0"/>
        </a:p>
      </dsp:txBody>
      <dsp:txXfrm>
        <a:off x="2533112" y="4421739"/>
        <a:ext cx="1037731" cy="1037731"/>
      </dsp:txXfrm>
    </dsp:sp>
    <dsp:sp modelId="{45BFF0C9-2DC8-4FE9-855F-059E2810F85B}">
      <dsp:nvSpPr>
        <dsp:cNvPr id="0" name=""/>
        <dsp:cNvSpPr/>
      </dsp:nvSpPr>
      <dsp:spPr>
        <a:xfrm rot="10028571">
          <a:off x="2567339" y="3185982"/>
          <a:ext cx="733417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733417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 rot="10800000">
        <a:off x="2915712" y="3184128"/>
        <a:ext cx="36670" cy="36670"/>
      </dsp:txXfrm>
    </dsp:sp>
    <dsp:sp modelId="{E31A7D62-A86D-4BE0-8C86-13ADFAE58F32}">
      <dsp:nvSpPr>
        <dsp:cNvPr id="0" name=""/>
        <dsp:cNvSpPr/>
      </dsp:nvSpPr>
      <dsp:spPr>
        <a:xfrm>
          <a:off x="1127358" y="2713560"/>
          <a:ext cx="1467573" cy="1467573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/>
            <a:t>רווחה וסיעוד</a:t>
          </a:r>
          <a:endParaRPr lang="he-IL" sz="2400" b="1" kern="1200" dirty="0"/>
        </a:p>
      </dsp:txBody>
      <dsp:txXfrm>
        <a:off x="1342279" y="2928481"/>
        <a:ext cx="1037731" cy="1037731"/>
      </dsp:txXfrm>
    </dsp:sp>
    <dsp:sp modelId="{5BFB43F9-6C35-47B2-AC8D-B07F08990910}">
      <dsp:nvSpPr>
        <dsp:cNvPr id="0" name=""/>
        <dsp:cNvSpPr/>
      </dsp:nvSpPr>
      <dsp:spPr>
        <a:xfrm rot="13125795">
          <a:off x="2813206" y="2263002"/>
          <a:ext cx="698509" cy="32963"/>
        </a:xfrm>
        <a:custGeom>
          <a:avLst/>
          <a:gdLst/>
          <a:ahLst/>
          <a:cxnLst/>
          <a:rect l="0" t="0" r="0" b="0"/>
          <a:pathLst>
            <a:path>
              <a:moveTo>
                <a:pt x="0" y="16481"/>
              </a:moveTo>
              <a:lnTo>
                <a:pt x="698509" y="16481"/>
              </a:lnTo>
            </a:path>
          </a:pathLst>
        </a:custGeom>
        <a:noFill/>
        <a:ln w="1587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500" kern="1200">
            <a:solidFill>
              <a:schemeClr val="tx1"/>
            </a:solidFill>
          </a:endParaRPr>
        </a:p>
      </dsp:txBody>
      <dsp:txXfrm rot="10800000">
        <a:off x="3144998" y="2262021"/>
        <a:ext cx="34925" cy="34925"/>
      </dsp:txXfrm>
    </dsp:sp>
    <dsp:sp modelId="{44C6BBDE-D332-4A97-8109-A270D4D2C7B8}">
      <dsp:nvSpPr>
        <dsp:cNvPr id="0" name=""/>
        <dsp:cNvSpPr/>
      </dsp:nvSpPr>
      <dsp:spPr>
        <a:xfrm>
          <a:off x="1584184" y="867601"/>
          <a:ext cx="1467573" cy="1467573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/>
            <a:t>תרבותהשכלהפנאי</a:t>
          </a:r>
          <a:endParaRPr lang="he-IL" sz="2400" b="1" kern="1200" dirty="0"/>
        </a:p>
      </dsp:txBody>
      <dsp:txXfrm>
        <a:off x="1799105" y="1082522"/>
        <a:ext cx="1037731" cy="10377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69091EC-D812-4248-94E3-CD4A101EBF66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D6D6DDE4-B5DC-444F-B25D-D19FCA603D57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3777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6DDE4-B5DC-444F-B25D-D19FCA603D57}" type="slidenum">
              <a:rPr lang="he-IL" smtClean="0"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95906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6DDE4-B5DC-444F-B25D-D19FCA603D57}" type="slidenum">
              <a:rPr lang="he-IL" smtClean="0"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2578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D6DDE4-B5DC-444F-B25D-D19FCA603D57}" type="slidenum">
              <a:rPr lang="he-IL" smtClean="0"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764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8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66595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8430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2747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292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9418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9028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192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315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475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8388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E7438E1-117D-44FB-AC24-B79D899BA877}" type="datetimeFigureOut">
              <a:rPr lang="he-IL" smtClean="0"/>
              <a:t>ז'/חשון/תשפ"ב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F22AC9-109E-4E4D-92F9-530E51D9A3A2}" type="slidenum">
              <a:rPr lang="he-IL" smtClean="0"/>
              <a:t>‹#›</a:t>
            </a:fld>
            <a:endParaRPr lang="he-IL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7608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25" r:id="rId1"/>
    <p:sldLayoutId id="2147484326" r:id="rId2"/>
    <p:sldLayoutId id="2147484327" r:id="rId3"/>
    <p:sldLayoutId id="2147484328" r:id="rId4"/>
    <p:sldLayoutId id="2147484329" r:id="rId5"/>
    <p:sldLayoutId id="2147484330" r:id="rId6"/>
    <p:sldLayoutId id="2147484331" r:id="rId7"/>
    <p:sldLayoutId id="2147484332" r:id="rId8"/>
    <p:sldLayoutId id="2147484333" r:id="rId9"/>
    <p:sldLayoutId id="2147484334" r:id="rId10"/>
    <p:sldLayoutId id="2147484335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65099" y="1196752"/>
            <a:ext cx="7272808" cy="5976664"/>
          </a:xfrm>
        </p:spPr>
        <p:txBody>
          <a:bodyPr>
            <a:noAutofit/>
          </a:bodyPr>
          <a:lstStyle/>
          <a:p>
            <a:pPr algn="ctr"/>
            <a: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עמותת הוותיק גליל מערבי </a:t>
            </a:r>
            <a:b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על יד מ.א. מטה אשר</a:t>
            </a:r>
            <a:b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עמותה עצמאית רשומה</a:t>
            </a:r>
            <a:b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/>
            </a:r>
            <a:b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e-IL" sz="6000" b="1" dirty="0"/>
              <a:t/>
            </a:r>
            <a:br>
              <a:rPr lang="he-IL" sz="6000" b="1" dirty="0"/>
            </a:br>
            <a:r>
              <a:rPr lang="he-IL" sz="6000" b="1" dirty="0"/>
              <a:t/>
            </a:r>
            <a:br>
              <a:rPr lang="he-IL" sz="6000" b="1" dirty="0"/>
            </a:br>
            <a:endParaRPr lang="he-IL" sz="6000" b="1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401103" y="4509120"/>
            <a:ext cx="6400800" cy="1340768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he-IL" sz="4000" b="1" dirty="0">
                <a:solidFill>
                  <a:schemeClr val="accent6">
                    <a:lumMod val="75000"/>
                  </a:schemeClr>
                </a:solidFill>
              </a:rPr>
              <a:t>מעודכן ל -2021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he-IL" sz="4000" b="1" dirty="0"/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6262" y="204043"/>
            <a:ext cx="4210482" cy="1340752"/>
          </a:xfrm>
          <a:prstGeom prst="rect">
            <a:avLst/>
          </a:prstGeom>
        </p:spPr>
      </p:pic>
      <p:pic>
        <p:nvPicPr>
          <p:cNvPr id="5" name="תמונה 4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-62085"/>
            <a:ext cx="2445715" cy="183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80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865187" y="709223"/>
            <a:ext cx="5796145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6000" b="1" spc="-50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מעורבות  בישובים</a:t>
            </a:r>
          </a:p>
        </p:txBody>
      </p:sp>
      <p:sp>
        <p:nvSpPr>
          <p:cNvPr id="14" name="מלבן 13"/>
          <p:cNvSpPr/>
          <p:nvPr/>
        </p:nvSpPr>
        <p:spPr>
          <a:xfrm>
            <a:off x="6397531" y="3467398"/>
            <a:ext cx="256695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/>
              <a:t>סדנאות צמיחה והתפתחות לגמלאים צעירים, </a:t>
            </a:r>
          </a:p>
          <a:p>
            <a:pPr algn="ctr"/>
            <a:r>
              <a:rPr lang="he-IL" sz="2400" b="1" dirty="0"/>
              <a:t>"מביטים קדימה"</a:t>
            </a:r>
          </a:p>
        </p:txBody>
      </p:sp>
      <p:sp>
        <p:nvSpPr>
          <p:cNvPr id="15" name="מלבן 14"/>
          <p:cNvSpPr/>
          <p:nvPr/>
        </p:nvSpPr>
        <p:spPr>
          <a:xfrm>
            <a:off x="3056563" y="4184780"/>
            <a:ext cx="32967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e-IL" sz="2400" b="1" dirty="0"/>
              <a:t>מפגשים בלתי אמצעיים </a:t>
            </a:r>
          </a:p>
          <a:p>
            <a:pPr algn="ctr"/>
            <a:r>
              <a:rPr lang="he-IL" sz="2400" b="1" dirty="0"/>
              <a:t>במועדוני הוותיקים בישובים</a:t>
            </a:r>
          </a:p>
        </p:txBody>
      </p:sp>
      <p:sp>
        <p:nvSpPr>
          <p:cNvPr id="16" name="מלבן 15"/>
          <p:cNvSpPr/>
          <p:nvPr/>
        </p:nvSpPr>
        <p:spPr>
          <a:xfrm>
            <a:off x="-162619" y="4215025"/>
            <a:ext cx="262443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800" b="1" dirty="0"/>
              <a:t>ליווי מועדוני </a:t>
            </a:r>
          </a:p>
          <a:p>
            <a:pPr algn="ctr"/>
            <a:r>
              <a:rPr lang="he-IL" sz="2800" b="1" dirty="0"/>
              <a:t>וותיקים בישובים </a:t>
            </a:r>
          </a:p>
        </p:txBody>
      </p:sp>
      <p:sp>
        <p:nvSpPr>
          <p:cNvPr id="18" name="חץ למטה 17"/>
          <p:cNvSpPr/>
          <p:nvPr/>
        </p:nvSpPr>
        <p:spPr>
          <a:xfrm rot="20103667">
            <a:off x="7270578" y="1600317"/>
            <a:ext cx="372233" cy="2294241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חץ למטה 18"/>
          <p:cNvSpPr/>
          <p:nvPr/>
        </p:nvSpPr>
        <p:spPr>
          <a:xfrm rot="1671463">
            <a:off x="1673510" y="1847617"/>
            <a:ext cx="383355" cy="2337467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חץ למטה 19"/>
          <p:cNvSpPr/>
          <p:nvPr/>
        </p:nvSpPr>
        <p:spPr>
          <a:xfrm>
            <a:off x="4685475" y="2003687"/>
            <a:ext cx="362318" cy="2170633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מלבן 10"/>
          <p:cNvSpPr/>
          <p:nvPr/>
        </p:nvSpPr>
        <p:spPr>
          <a:xfrm>
            <a:off x="4639220" y="5283280"/>
            <a:ext cx="403026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e-IL" sz="2800" b="1" dirty="0"/>
              <a:t>אנשי קשר /ועדות וותיקים</a:t>
            </a:r>
          </a:p>
          <a:p>
            <a:pPr algn="ctr"/>
            <a:r>
              <a:rPr lang="he-IL" sz="2800" b="1" dirty="0"/>
              <a:t>                    בכל הישובים</a:t>
            </a:r>
          </a:p>
        </p:txBody>
      </p:sp>
      <p:sp>
        <p:nvSpPr>
          <p:cNvPr id="12" name="מלבן 11"/>
          <p:cNvSpPr/>
          <p:nvPr/>
        </p:nvSpPr>
        <p:spPr>
          <a:xfrm>
            <a:off x="1169427" y="5370297"/>
            <a:ext cx="2768708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e-IL" sz="2800" b="1" dirty="0"/>
              <a:t>מתנדבים וותיקים </a:t>
            </a:r>
          </a:p>
          <a:p>
            <a:pPr algn="ctr"/>
            <a:r>
              <a:rPr lang="he-IL" sz="2800" b="1" dirty="0"/>
              <a:t>בתחומים שונים</a:t>
            </a:r>
          </a:p>
        </p:txBody>
      </p:sp>
      <p:sp>
        <p:nvSpPr>
          <p:cNvPr id="13" name="חץ למטה 12"/>
          <p:cNvSpPr/>
          <p:nvPr/>
        </p:nvSpPr>
        <p:spPr>
          <a:xfrm rot="233277">
            <a:off x="2702238" y="3082287"/>
            <a:ext cx="372233" cy="2294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7" name="חץ למטה 16"/>
          <p:cNvSpPr/>
          <p:nvPr/>
        </p:nvSpPr>
        <p:spPr>
          <a:xfrm rot="21371239">
            <a:off x="6206251" y="3014713"/>
            <a:ext cx="372233" cy="2294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24114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6000" b="1" dirty="0">
                <a:solidFill>
                  <a:srgbClr val="0070C0"/>
                </a:solidFill>
              </a:rPr>
              <a:t>התנדבות 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22959" y="1845734"/>
            <a:ext cx="7565465" cy="4607602"/>
          </a:xfrm>
        </p:spPr>
        <p:txBody>
          <a:bodyPr>
            <a:normAutofit lnSpcReduction="10000"/>
          </a:bodyPr>
          <a:lstStyle/>
          <a:p>
            <a:endParaRPr lang="he-IL" dirty="0"/>
          </a:p>
          <a:p>
            <a:r>
              <a:rPr lang="he-IL" sz="2800" b="1" dirty="0">
                <a:solidFill>
                  <a:srgbClr val="0070C0"/>
                </a:solidFill>
              </a:rPr>
              <a:t>פרויקט "שומרי הנחל" – מנקים ומסבירים על נחלי 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הגליל המערבי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פרויקט שימור אתרי מורשת באזור הגליל המערבי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מתנדבים במערכת החינוך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מקשרי תעסוקה בישובים – שיתוף פעולה עם מעברים - "הפלוס ב- 60"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קבלת המבקרים במוזיאון בית לוחמי הגטאות</a:t>
            </a:r>
          </a:p>
          <a:p>
            <a:r>
              <a:rPr lang="he-IL" sz="2800" b="1" dirty="0">
                <a:solidFill>
                  <a:srgbClr val="0070C0"/>
                </a:solidFill>
              </a:rPr>
              <a:t>ביקורים בבתים של </a:t>
            </a:r>
            <a:r>
              <a:rPr lang="he-IL" sz="2800" b="1" dirty="0" err="1">
                <a:solidFill>
                  <a:srgbClr val="0070C0"/>
                </a:solidFill>
              </a:rPr>
              <a:t>מרותקי</a:t>
            </a:r>
            <a:r>
              <a:rPr lang="he-IL" sz="2800" b="1" dirty="0">
                <a:solidFill>
                  <a:srgbClr val="0070C0"/>
                </a:solidFill>
              </a:rPr>
              <a:t> בית </a:t>
            </a:r>
          </a:p>
          <a:p>
            <a:endParaRPr lang="he-IL" sz="2800" b="1" dirty="0">
              <a:solidFill>
                <a:srgbClr val="0070C0"/>
              </a:solidFill>
            </a:endParaRPr>
          </a:p>
          <a:p>
            <a:endParaRPr lang="he-IL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5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e-IL" sz="53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העמקת הקשר עם וותיקי </a:t>
            </a:r>
            <a:br>
              <a:rPr lang="he-IL" sz="53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e-IL" sz="53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הכפרים הערביים</a:t>
            </a:r>
            <a:endParaRPr lang="he-IL" sz="6600" b="1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07504" y="3544362"/>
            <a:ext cx="3290704" cy="935194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טיולים יומיים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ברחבי הארץ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he-IL" sz="2800" b="1" dirty="0"/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5090437" y="2007990"/>
            <a:ext cx="3290704" cy="93519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/>
              <a:t> </a:t>
            </a:r>
            <a:r>
              <a:rPr lang="he-IL" sz="2800" b="1" dirty="0">
                <a:solidFill>
                  <a:schemeClr val="tx1"/>
                </a:solidFill>
              </a:rPr>
              <a:t>מועדון פעיל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2800" b="1" dirty="0">
                <a:solidFill>
                  <a:schemeClr val="tx1"/>
                </a:solidFill>
              </a:rPr>
              <a:t>   בערב אל </a:t>
            </a:r>
            <a:r>
              <a:rPr lang="he-IL" sz="2800" b="1" dirty="0" err="1">
                <a:solidFill>
                  <a:schemeClr val="tx1"/>
                </a:solidFill>
              </a:rPr>
              <a:t>עראמשה</a:t>
            </a:r>
            <a:endParaRPr lang="he-IL" sz="2800" b="1" dirty="0">
              <a:solidFill>
                <a:schemeClr val="tx1"/>
              </a:solidFill>
            </a:endParaRPr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4891157" y="4742930"/>
            <a:ext cx="3290704" cy="93519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מפגשים עם מועדוני וותיקים בקיבוצים ובמושבים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4380210" y="3577022"/>
            <a:ext cx="3290704" cy="93519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מועדון פעיל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בשיח דנון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he-IL" sz="2800" b="1" dirty="0"/>
          </a:p>
        </p:txBody>
      </p:sp>
      <p:sp>
        <p:nvSpPr>
          <p:cNvPr id="9" name="מציין מיקום תוכן 2"/>
          <p:cNvSpPr txBox="1">
            <a:spLocks/>
          </p:cNvSpPr>
          <p:nvPr/>
        </p:nvSpPr>
        <p:spPr>
          <a:xfrm>
            <a:off x="709721" y="2007990"/>
            <a:ext cx="3290704" cy="935194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01168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/>
              <a:t> </a:t>
            </a:r>
            <a:r>
              <a:rPr lang="he-IL" sz="2800" b="1" dirty="0">
                <a:solidFill>
                  <a:schemeClr val="tx1"/>
                </a:solidFill>
              </a:rPr>
              <a:t>מפגשים בין וותיקי שני הכפרים</a:t>
            </a:r>
          </a:p>
        </p:txBody>
      </p:sp>
      <p:sp>
        <p:nvSpPr>
          <p:cNvPr id="10" name="חץ ימינה מקווקו 9"/>
          <p:cNvSpPr/>
          <p:nvPr/>
        </p:nvSpPr>
        <p:spPr>
          <a:xfrm rot="10800000">
            <a:off x="7857825" y="2133298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ימינה מקווקו 10"/>
          <p:cNvSpPr/>
          <p:nvPr/>
        </p:nvSpPr>
        <p:spPr>
          <a:xfrm rot="10800000">
            <a:off x="7124581" y="3807736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ימינה מקווקו 11"/>
          <p:cNvSpPr/>
          <p:nvPr/>
        </p:nvSpPr>
        <p:spPr>
          <a:xfrm rot="10800000">
            <a:off x="3688413" y="2173739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 ימינה מקווקו 12"/>
          <p:cNvSpPr/>
          <p:nvPr/>
        </p:nvSpPr>
        <p:spPr>
          <a:xfrm rot="10800000">
            <a:off x="2928128" y="3806487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חץ ימינה מקווקו 13"/>
          <p:cNvSpPr/>
          <p:nvPr/>
        </p:nvSpPr>
        <p:spPr>
          <a:xfrm rot="10800000">
            <a:off x="3576201" y="5175795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מציין מיקום תוכן 2"/>
          <p:cNvSpPr txBox="1">
            <a:spLocks/>
          </p:cNvSpPr>
          <p:nvPr/>
        </p:nvSpPr>
        <p:spPr>
          <a:xfrm>
            <a:off x="609532" y="4996231"/>
            <a:ext cx="3290704" cy="93519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העמקת הקשר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114000"/>
              <a:buNone/>
            </a:pPr>
            <a:r>
              <a:rPr lang="he-IL" sz="2800" b="1" dirty="0">
                <a:solidFill>
                  <a:schemeClr val="tx1"/>
                </a:solidFill>
              </a:rPr>
              <a:t>למדינת ישראל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he-IL" sz="2800" b="1" dirty="0"/>
          </a:p>
        </p:txBody>
      </p:sp>
      <p:sp>
        <p:nvSpPr>
          <p:cNvPr id="16" name="חץ ימינה מקווקו 15"/>
          <p:cNvSpPr/>
          <p:nvPr/>
        </p:nvSpPr>
        <p:spPr>
          <a:xfrm rot="10800000">
            <a:off x="8042724" y="5175796"/>
            <a:ext cx="648072" cy="28803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73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295"/>
          <a:stretch/>
        </p:blipFill>
        <p:spPr>
          <a:xfrm>
            <a:off x="2267744" y="3789040"/>
            <a:ext cx="4572000" cy="3208784"/>
          </a:xfrm>
          <a:prstGeom prst="rect">
            <a:avLst/>
          </a:prstGeom>
        </p:spPr>
      </p:pic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755576" y="0"/>
            <a:ext cx="7917841" cy="2159330"/>
          </a:xfrm>
        </p:spPr>
        <p:txBody>
          <a:bodyPr>
            <a:noAutofit/>
          </a:bodyPr>
          <a:lstStyle/>
          <a:p>
            <a:pPr algn="ctr"/>
            <a:r>
              <a:rPr lang="he-IL" sz="11500" dirty="0">
                <a:solidFill>
                  <a:schemeClr val="accent6">
                    <a:lumMod val="75000"/>
                  </a:schemeClr>
                </a:solidFill>
                <a:latin typeface="BN Barvaz" panose="02000400000000000000" pitchFamily="2" charset="-79"/>
                <a:cs typeface="BN Barvaz" panose="02000400000000000000" pitchFamily="2" charset="-79"/>
              </a:rPr>
              <a:t>תודה</a:t>
            </a:r>
            <a:r>
              <a:rPr lang="he-IL" sz="13800" dirty="0">
                <a:solidFill>
                  <a:schemeClr val="accent6">
                    <a:lumMod val="75000"/>
                  </a:schemeClr>
                </a:solidFill>
                <a:latin typeface="BN Barvaz" panose="02000400000000000000" pitchFamily="2" charset="-79"/>
                <a:cs typeface="BN Barvaz" panose="02000400000000000000" pitchFamily="2" charset="-79"/>
              </a:rPr>
              <a:t> </a:t>
            </a:r>
            <a:r>
              <a:rPr lang="he-IL" sz="11500" dirty="0">
                <a:solidFill>
                  <a:schemeClr val="accent6">
                    <a:lumMod val="75000"/>
                  </a:schemeClr>
                </a:solidFill>
                <a:latin typeface="BN Barvaz" panose="02000400000000000000" pitchFamily="2" charset="-79"/>
                <a:cs typeface="BN Barvaz" panose="02000400000000000000" pitchFamily="2" charset="-79"/>
              </a:rPr>
              <a:t>על</a:t>
            </a:r>
            <a:r>
              <a:rPr lang="he-IL" sz="13800" dirty="0">
                <a:solidFill>
                  <a:schemeClr val="accent6">
                    <a:lumMod val="75000"/>
                  </a:schemeClr>
                </a:solidFill>
                <a:latin typeface="BN Barvaz" panose="02000400000000000000" pitchFamily="2" charset="-79"/>
                <a:cs typeface="BN Barvaz" panose="02000400000000000000" pitchFamily="2" charset="-79"/>
              </a:rPr>
              <a:t> </a:t>
            </a:r>
            <a:r>
              <a:rPr lang="he-IL" sz="11500" dirty="0">
                <a:solidFill>
                  <a:schemeClr val="accent6">
                    <a:lumMod val="75000"/>
                  </a:schemeClr>
                </a:solidFill>
                <a:latin typeface="BN Barvaz" panose="02000400000000000000" pitchFamily="2" charset="-79"/>
                <a:cs typeface="BN Barvaz" panose="02000400000000000000" pitchFamily="2" charset="-79"/>
              </a:rPr>
              <a:t>ההקשבה</a:t>
            </a:r>
            <a:r>
              <a:rPr lang="he-IL" sz="13800" dirty="0">
                <a:solidFill>
                  <a:schemeClr val="accent6">
                    <a:lumMod val="75000"/>
                  </a:schemeClr>
                </a:solidFill>
                <a:latin typeface="BN Barvaz" panose="02000400000000000000" pitchFamily="2" charset="-79"/>
                <a:cs typeface="BN Barvaz" panose="02000400000000000000" pitchFamily="2" charset="-79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59077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3568" y="836712"/>
            <a:ext cx="7886700" cy="759618"/>
          </a:xfrm>
        </p:spPr>
        <p:txBody>
          <a:bodyPr>
            <a:noAutofit/>
          </a:bodyPr>
          <a:lstStyle/>
          <a:p>
            <a:pPr algn="ctr"/>
            <a:r>
              <a:rPr lang="he-IL" sz="5400" b="1" u="sng" dirty="0">
                <a:solidFill>
                  <a:schemeClr val="accent2">
                    <a:lumMod val="75000"/>
                  </a:schemeClr>
                </a:solidFill>
              </a:rPr>
              <a:t>יעוד העמותה</a:t>
            </a:r>
            <a:r>
              <a:rPr lang="he-IL" sz="5400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he-IL" sz="5400" dirty="0">
                <a:solidFill>
                  <a:schemeClr val="accent2">
                    <a:lumMod val="75000"/>
                  </a:schemeClr>
                </a:solidFill>
              </a:rPr>
            </a:br>
            <a:endParaRPr lang="he-IL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86828" y="980728"/>
            <a:ext cx="860444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3200" dirty="0"/>
              <a:t>ליזום, להקים ולהפעיל מערך שירותים איכותי ומגוון לאזרחים הוותיקים תושבי מטה אשר בגילאי 60-120, למען שיפור איכות חייהם, לאריכות ימיהם, ולמתן כלים ואפשרויות לצמיחה ולהתפתחות אישית במרחבים חברתיים תומכים.</a:t>
            </a:r>
          </a:p>
          <a:p>
            <a:pPr marL="0" indent="0">
              <a:buNone/>
            </a:pPr>
            <a:r>
              <a:rPr lang="he-IL" sz="3200" dirty="0"/>
              <a:t>להשפיע על עיצוב מחדש של תפיסת הזקנה ברמה היישובית, העצמתם של הוותיקים, שמירה על תחושת השייכות שלהם ועל מקומם בקהילה, ובהמשך השתתפותם הפעילה בחיי הקהילה, תוך הכרה בערכם ובכבודם.</a:t>
            </a:r>
          </a:p>
          <a:p>
            <a:pPr marL="0" indent="0">
              <a:buNone/>
            </a:pPr>
            <a:r>
              <a:rPr lang="he-IL" sz="3200" dirty="0"/>
              <a:t>לפעול לקירוב לבבות בין וותיקי הישובים הערביים לוותיקי הישובים היהודים  במועצה.</a:t>
            </a:r>
          </a:p>
        </p:txBody>
      </p:sp>
    </p:spTree>
    <p:extLst>
      <p:ext uri="{BB962C8B-B14F-4D97-AF65-F5344CB8AC3E}">
        <p14:creationId xmlns:p14="http://schemas.microsoft.com/office/powerpoint/2010/main" val="1227653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27584" y="-151695"/>
            <a:ext cx="7776864" cy="1143000"/>
          </a:xfrm>
        </p:spPr>
        <p:txBody>
          <a:bodyPr>
            <a:noAutofit/>
          </a:bodyPr>
          <a:lstStyle/>
          <a:p>
            <a:r>
              <a:rPr lang="he-IL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תחומי הליבה של פעילות העמותה</a:t>
            </a:r>
          </a:p>
        </p:txBody>
      </p:sp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3748746124"/>
              </p:ext>
            </p:extLst>
          </p:nvPr>
        </p:nvGraphicFramePr>
        <p:xfrm>
          <a:off x="467544" y="977228"/>
          <a:ext cx="8013904" cy="5697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אליפסה 2"/>
          <p:cNvSpPr/>
          <p:nvPr/>
        </p:nvSpPr>
        <p:spPr>
          <a:xfrm>
            <a:off x="5652120" y="2503579"/>
            <a:ext cx="1800200" cy="121345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/>
              <a:t>התנדבות </a:t>
            </a:r>
          </a:p>
        </p:txBody>
      </p:sp>
      <p:cxnSp>
        <p:nvCxnSpPr>
          <p:cNvPr id="5" name="מחבר חץ ישר 4"/>
          <p:cNvCxnSpPr/>
          <p:nvPr/>
        </p:nvCxnSpPr>
        <p:spPr>
          <a:xfrm flipV="1">
            <a:off x="5220072" y="3392996"/>
            <a:ext cx="1440160" cy="324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8231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143000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Clr>
                <a:schemeClr val="accent1"/>
              </a:buClr>
            </a:pPr>
            <a:r>
              <a:rPr lang="he-IL" sz="8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מעגלי הפעילות </a:t>
            </a:r>
            <a:br>
              <a:rPr lang="he-IL" sz="8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he-IL" sz="80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בכל אחד מתחומי הליבה</a:t>
            </a:r>
          </a:p>
        </p:txBody>
      </p:sp>
      <p:pic>
        <p:nvPicPr>
          <p:cNvPr id="3" name="תמונה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952" y="836712"/>
            <a:ext cx="2494784" cy="794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66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9695" y="476672"/>
            <a:ext cx="8784976" cy="1280890"/>
          </a:xfrm>
        </p:spPr>
        <p:txBody>
          <a:bodyPr>
            <a:noAutofit/>
          </a:bodyPr>
          <a:lstStyle/>
          <a:p>
            <a:pPr algn="ctr"/>
            <a:r>
              <a:rPr lang="he-IL" sz="54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רווחה וסיעוד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307844" y="1946202"/>
            <a:ext cx="8183564" cy="49117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מרכז יום נווה אשר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תכנית ליווי, יעוץ והדרכה לחולים דמנטיים ולבני משפחותיהם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ימי עיון, הרצאות ומפגשים בתחום במועדוני הישובים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מועדונים בישובים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קבוצות תמיכה לבני משפחה מטפלים בחולי אלצהיימר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שירות ארוחות חמות 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קהילות כפריות תומכות: סיוע רפואי, רגשי ואחזקת הבית </a:t>
            </a:r>
          </a:p>
          <a:p>
            <a:pPr marL="0" indent="0">
              <a:buNone/>
            </a:pPr>
            <a:r>
              <a:rPr lang="he-IL" sz="2400" b="1" dirty="0">
                <a:solidFill>
                  <a:schemeClr val="tx1"/>
                </a:solidFill>
              </a:rPr>
              <a:t>     "יחידת מעין" – יחידה </a:t>
            </a:r>
            <a:r>
              <a:rPr lang="he-IL" sz="2400" b="1" dirty="0" err="1">
                <a:solidFill>
                  <a:schemeClr val="tx1"/>
                </a:solidFill>
              </a:rPr>
              <a:t>לתשושי</a:t>
            </a:r>
            <a:r>
              <a:rPr lang="he-IL" sz="2400" b="1" dirty="0">
                <a:solidFill>
                  <a:schemeClr val="tx1"/>
                </a:solidFill>
              </a:rPr>
              <a:t> נפש</a:t>
            </a:r>
          </a:p>
          <a:p>
            <a:pPr marL="0" indent="0">
              <a:buNone/>
            </a:pPr>
            <a:endParaRPr lang="he-IL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  <a:p>
            <a:pPr marL="0" indent="0">
              <a:buNone/>
            </a:pPr>
            <a:endParaRPr lang="he-IL" sz="2400" dirty="0"/>
          </a:p>
        </p:txBody>
      </p:sp>
      <p:sp>
        <p:nvSpPr>
          <p:cNvPr id="5" name="חץ ימינה מקווקו 4"/>
          <p:cNvSpPr/>
          <p:nvPr/>
        </p:nvSpPr>
        <p:spPr>
          <a:xfrm rot="10800000">
            <a:off x="8167372" y="2060099"/>
            <a:ext cx="648072" cy="2880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 sz="2000"/>
          </a:p>
        </p:txBody>
      </p:sp>
      <p:sp>
        <p:nvSpPr>
          <p:cNvPr id="6" name="חץ ימינה מקווקו 5"/>
          <p:cNvSpPr/>
          <p:nvPr/>
        </p:nvSpPr>
        <p:spPr>
          <a:xfrm rot="10800000">
            <a:off x="8167372" y="3547086"/>
            <a:ext cx="648072" cy="2880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ץ ימינה מקווקו 6"/>
          <p:cNvSpPr/>
          <p:nvPr/>
        </p:nvSpPr>
        <p:spPr>
          <a:xfrm rot="10800000">
            <a:off x="8172186" y="4043618"/>
            <a:ext cx="648072" cy="2880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חץ ימינה מקווקו 7"/>
          <p:cNvSpPr/>
          <p:nvPr/>
        </p:nvSpPr>
        <p:spPr>
          <a:xfrm rot="10800000">
            <a:off x="8172186" y="4531761"/>
            <a:ext cx="648072" cy="288032"/>
          </a:xfrm>
          <a:prstGeom prst="striped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חץ ימינה מקווקו 8"/>
          <p:cNvSpPr/>
          <p:nvPr/>
        </p:nvSpPr>
        <p:spPr>
          <a:xfrm rot="10800000">
            <a:off x="8172186" y="5051729"/>
            <a:ext cx="648072" cy="2880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ימינה מקווקו 9"/>
          <p:cNvSpPr/>
          <p:nvPr/>
        </p:nvSpPr>
        <p:spPr>
          <a:xfrm rot="10800000">
            <a:off x="8167372" y="5490593"/>
            <a:ext cx="648072" cy="288032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ימינה מקווקו 10"/>
          <p:cNvSpPr/>
          <p:nvPr/>
        </p:nvSpPr>
        <p:spPr>
          <a:xfrm rot="10800000">
            <a:off x="8167372" y="2580882"/>
            <a:ext cx="648072" cy="288032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ימינה מקווקו 11"/>
          <p:cNvSpPr/>
          <p:nvPr/>
        </p:nvSpPr>
        <p:spPr>
          <a:xfrm rot="10800000">
            <a:off x="8167372" y="3060521"/>
            <a:ext cx="648072" cy="288032"/>
          </a:xfrm>
          <a:prstGeom prst="striped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963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97871" y="341585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he-IL" sz="6600" b="1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תרבות השכלה ופנאי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56884" y="4151561"/>
            <a:ext cx="2098576" cy="10509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e-IL" sz="3200" b="1" dirty="0">
                <a:solidFill>
                  <a:schemeClr val="tx1"/>
                </a:solidFill>
              </a:rPr>
              <a:t>טיולים יומיים בארץ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-173023" y="2730123"/>
            <a:ext cx="2458616" cy="15450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he-IL" b="1" dirty="0"/>
              <a:t>נופשונים בארץ</a:t>
            </a:r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5263422" y="5184269"/>
            <a:ext cx="2458616" cy="15450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he-IL" b="1" dirty="0"/>
              <a:t>טיולי חו"ל</a:t>
            </a:r>
          </a:p>
        </p:txBody>
      </p:sp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8298374" y="2527549"/>
            <a:ext cx="810296" cy="397395"/>
          </a:xfrm>
          <a:prstGeom prst="rect">
            <a:avLst/>
          </a:prstGeom>
        </p:spPr>
        <p:txBody>
          <a:bodyPr vert="horz" lIns="91440" tIns="45720" rIns="91440" bIns="45720" rtlCol="1">
            <a:normAutofit fontScale="70000" lnSpcReduction="2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sz="3500" b="1" dirty="0"/>
              <a:t>יהל </a:t>
            </a:r>
            <a:r>
              <a:rPr lang="he-IL" b="1" dirty="0"/>
              <a:t>  </a:t>
            </a:r>
          </a:p>
          <a:p>
            <a:pPr marL="0" indent="0">
              <a:buFont typeface="Arial" pitchFamily="34" charset="0"/>
              <a:buNone/>
            </a:pPr>
            <a:endParaRPr lang="he-IL" b="1" dirty="0"/>
          </a:p>
        </p:txBody>
      </p:sp>
      <p:sp>
        <p:nvSpPr>
          <p:cNvPr id="7" name="מציין מיקום תוכן 2"/>
          <p:cNvSpPr txBox="1">
            <a:spLocks/>
          </p:cNvSpPr>
          <p:nvPr/>
        </p:nvSpPr>
        <p:spPr>
          <a:xfrm>
            <a:off x="6310330" y="4132959"/>
            <a:ext cx="2833669" cy="771053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spcBef>
                <a:spcPts val="0"/>
              </a:spcBef>
              <a:buFont typeface="Arial" pitchFamily="34" charset="0"/>
              <a:buNone/>
            </a:pPr>
            <a:r>
              <a:rPr lang="he-IL" b="1" dirty="0"/>
              <a:t>אירועי חג ותרבות</a:t>
            </a:r>
          </a:p>
        </p:txBody>
      </p:sp>
      <p:sp>
        <p:nvSpPr>
          <p:cNvPr id="8" name="מציין מיקום תוכן 2"/>
          <p:cNvSpPr txBox="1">
            <a:spLocks/>
          </p:cNvSpPr>
          <p:nvPr/>
        </p:nvSpPr>
        <p:spPr>
          <a:xfrm>
            <a:off x="2558394" y="5231423"/>
            <a:ext cx="2458616" cy="154503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Arial" pitchFamily="34" charset="0"/>
              <a:buNone/>
            </a:pPr>
            <a:r>
              <a:rPr lang="he-IL" b="1" dirty="0"/>
              <a:t>אתר אינטרנט של העמותה</a:t>
            </a:r>
          </a:p>
        </p:txBody>
      </p:sp>
      <p:sp>
        <p:nvSpPr>
          <p:cNvPr id="9" name="חץ למטה 8"/>
          <p:cNvSpPr/>
          <p:nvPr/>
        </p:nvSpPr>
        <p:spPr>
          <a:xfrm rot="17495227">
            <a:off x="7441166" y="1383087"/>
            <a:ext cx="224018" cy="18255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למטה 9"/>
          <p:cNvSpPr/>
          <p:nvPr/>
        </p:nvSpPr>
        <p:spPr>
          <a:xfrm rot="19023910">
            <a:off x="5650863" y="2684023"/>
            <a:ext cx="255753" cy="18566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למטה 10"/>
          <p:cNvSpPr/>
          <p:nvPr/>
        </p:nvSpPr>
        <p:spPr>
          <a:xfrm rot="18378470">
            <a:off x="5836361" y="1681738"/>
            <a:ext cx="259335" cy="20182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למטה 11"/>
          <p:cNvSpPr/>
          <p:nvPr/>
        </p:nvSpPr>
        <p:spPr>
          <a:xfrm rot="754281">
            <a:off x="4138719" y="2425818"/>
            <a:ext cx="264758" cy="28210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 למטה 12"/>
          <p:cNvSpPr/>
          <p:nvPr/>
        </p:nvSpPr>
        <p:spPr>
          <a:xfrm rot="2351036">
            <a:off x="2711913" y="2127468"/>
            <a:ext cx="279901" cy="21808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חץ למטה 13"/>
          <p:cNvSpPr/>
          <p:nvPr/>
        </p:nvSpPr>
        <p:spPr>
          <a:xfrm rot="3437178">
            <a:off x="1865815" y="1509459"/>
            <a:ext cx="290597" cy="161832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3F4F277-A4A9-4B64-BBD4-55D66525BAA9}"/>
              </a:ext>
            </a:extLst>
          </p:cNvPr>
          <p:cNvSpPr txBox="1"/>
          <p:nvPr/>
        </p:nvSpPr>
        <p:spPr>
          <a:xfrm>
            <a:off x="6732241" y="3196856"/>
            <a:ext cx="2232248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400" b="1" dirty="0"/>
              <a:t>מרכז הכוונה וצמיחה + </a:t>
            </a:r>
            <a:r>
              <a:rPr lang="en-US" sz="2400" b="1" dirty="0"/>
              <a:t>60 UP</a:t>
            </a:r>
            <a:endParaRPr lang="he-IL" sz="2400" b="1" dirty="0"/>
          </a:p>
        </p:txBody>
      </p:sp>
      <p:sp>
        <p:nvSpPr>
          <p:cNvPr id="19" name="חץ: ימינה 18">
            <a:extLst>
              <a:ext uri="{FF2B5EF4-FFF2-40B4-BE49-F238E27FC236}">
                <a16:creationId xmlns:a16="http://schemas.microsoft.com/office/drawing/2014/main" id="{41C0D6A2-25DD-40FB-A999-1D6E51F05387}"/>
              </a:ext>
            </a:extLst>
          </p:cNvPr>
          <p:cNvSpPr/>
          <p:nvPr/>
        </p:nvSpPr>
        <p:spPr>
          <a:xfrm rot="3786466">
            <a:off x="4332686" y="4109906"/>
            <a:ext cx="1918411" cy="326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3854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926500" y="325314"/>
            <a:ext cx="7543800" cy="1450757"/>
          </a:xfrm>
        </p:spPr>
        <p:txBody>
          <a:bodyPr/>
          <a:lstStyle/>
          <a:p>
            <a:pPr algn="ctr"/>
            <a:r>
              <a:rPr lang="he-IL" sz="66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ניצולי</a:t>
            </a:r>
            <a:r>
              <a:rPr lang="he-IL" dirty="0"/>
              <a:t> </a:t>
            </a:r>
            <a:r>
              <a:rPr lang="he-IL" sz="66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שואה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828447" y="2146592"/>
            <a:ext cx="4951513" cy="672314"/>
          </a:xfrm>
        </p:spPr>
        <p:txBody>
          <a:bodyPr/>
          <a:lstStyle/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he-IL" dirty="0"/>
              <a:t> </a:t>
            </a:r>
            <a:r>
              <a:rPr lang="he-IL" sz="2800" b="1" dirty="0">
                <a:solidFill>
                  <a:schemeClr val="tx1"/>
                </a:solidFill>
              </a:rPr>
              <a:t>תיאטרון בין דורי עם ניצולי שואה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he-IL" b="1" dirty="0"/>
          </a:p>
        </p:txBody>
      </p:sp>
      <p:sp>
        <p:nvSpPr>
          <p:cNvPr id="6" name="חץ ימינה מקווקו 5"/>
          <p:cNvSpPr/>
          <p:nvPr/>
        </p:nvSpPr>
        <p:spPr>
          <a:xfrm rot="10800000">
            <a:off x="7807131" y="2238333"/>
            <a:ext cx="648072" cy="288032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חץ ימינה מקווקו 9"/>
          <p:cNvSpPr/>
          <p:nvPr/>
        </p:nvSpPr>
        <p:spPr>
          <a:xfrm rot="10800000">
            <a:off x="7807131" y="4406004"/>
            <a:ext cx="648072" cy="2880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חץ ימינה מקווקו 10"/>
          <p:cNvSpPr/>
          <p:nvPr/>
        </p:nvSpPr>
        <p:spPr>
          <a:xfrm rot="10800000">
            <a:off x="7807131" y="2923846"/>
            <a:ext cx="648072" cy="288032"/>
          </a:xfrm>
          <a:prstGeom prst="stripedRight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ץ ימינה מקווקו 11"/>
          <p:cNvSpPr/>
          <p:nvPr/>
        </p:nvSpPr>
        <p:spPr>
          <a:xfrm rot="10800000">
            <a:off x="7822228" y="3674140"/>
            <a:ext cx="648072" cy="288032"/>
          </a:xfrm>
          <a:prstGeom prst="striped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 ימינה מקווקו 12"/>
          <p:cNvSpPr/>
          <p:nvPr/>
        </p:nvSpPr>
        <p:spPr>
          <a:xfrm rot="10800000">
            <a:off x="7807131" y="5174728"/>
            <a:ext cx="648072" cy="288032"/>
          </a:xfrm>
          <a:prstGeom prst="striped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מציין מיקום תוכן 2"/>
          <p:cNvSpPr txBox="1">
            <a:spLocks/>
          </p:cNvSpPr>
          <p:nvPr/>
        </p:nvSpPr>
        <p:spPr>
          <a:xfrm>
            <a:off x="3342442" y="2878490"/>
            <a:ext cx="4311825" cy="9988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he-IL" sz="2800" b="1" dirty="0">
                <a:solidFill>
                  <a:schemeClr val="tx1"/>
                </a:solidFill>
              </a:rPr>
              <a:t>סיוע לבירור זכויות במדינה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he-IL" sz="2800" dirty="0"/>
          </a:p>
        </p:txBody>
      </p:sp>
      <p:sp>
        <p:nvSpPr>
          <p:cNvPr id="15" name="מציין מיקום תוכן 2"/>
          <p:cNvSpPr txBox="1">
            <a:spLocks/>
          </p:cNvSpPr>
          <p:nvPr/>
        </p:nvSpPr>
        <p:spPr>
          <a:xfrm>
            <a:off x="323529" y="3596110"/>
            <a:ext cx="7330740" cy="9988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he-IL" sz="2800" b="1" dirty="0">
                <a:solidFill>
                  <a:schemeClr val="tx1"/>
                </a:solidFill>
              </a:rPr>
              <a:t>מפגשי לימוד וחוויה במוזיאון בית לוחמי הגטאות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he-IL" sz="2800" dirty="0"/>
          </a:p>
        </p:txBody>
      </p:sp>
      <p:sp>
        <p:nvSpPr>
          <p:cNvPr id="16" name="מציין מיקום תוכן 2"/>
          <p:cNvSpPr txBox="1">
            <a:spLocks/>
          </p:cNvSpPr>
          <p:nvPr/>
        </p:nvSpPr>
        <p:spPr>
          <a:xfrm>
            <a:off x="3342441" y="4328008"/>
            <a:ext cx="4311825" cy="9988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he-IL" sz="2800" b="1" dirty="0">
                <a:solidFill>
                  <a:schemeClr val="tx1"/>
                </a:solidFill>
              </a:rPr>
              <a:t>קהילה תומכת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he-IL" sz="2800" dirty="0"/>
          </a:p>
        </p:txBody>
      </p:sp>
      <p:sp>
        <p:nvSpPr>
          <p:cNvPr id="17" name="מציין מיקום תוכן 2"/>
          <p:cNvSpPr txBox="1">
            <a:spLocks/>
          </p:cNvSpPr>
          <p:nvPr/>
        </p:nvSpPr>
        <p:spPr>
          <a:xfrm>
            <a:off x="2046299" y="5043997"/>
            <a:ext cx="5607967" cy="99881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r" defTabSz="914400" rtl="1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r" defTabSz="914400" rtl="1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r>
              <a:rPr lang="he-IL" sz="2800" b="1" dirty="0">
                <a:solidFill>
                  <a:schemeClr val="tx1"/>
                </a:solidFill>
              </a:rPr>
              <a:t>מועדונים בישובים לניצולי שואה</a:t>
            </a:r>
          </a:p>
          <a:p>
            <a:pPr>
              <a:buClr>
                <a:schemeClr val="accent1">
                  <a:lumMod val="75000"/>
                </a:schemeClr>
              </a:buClr>
              <a:buSzPct val="120000"/>
            </a:pPr>
            <a:endParaRPr lang="he-IL" sz="2800" b="1" dirty="0"/>
          </a:p>
        </p:txBody>
      </p:sp>
    </p:spTree>
    <p:extLst>
      <p:ext uri="{BB962C8B-B14F-4D97-AF65-F5344CB8AC3E}">
        <p14:creationId xmlns:p14="http://schemas.microsoft.com/office/powerpoint/2010/main" val="62391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58385" y="2772219"/>
            <a:ext cx="2608996" cy="138499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1" algn="ctr"/>
            <a:r>
              <a:rPr lang="he-IL" sz="2800" b="1" dirty="0"/>
              <a:t>קורסים לקראת פרישה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09867" y="2694522"/>
            <a:ext cx="1972128" cy="2308324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1" algn="ctr"/>
            <a:r>
              <a:rPr lang="he-IL" sz="2400" b="1" dirty="0"/>
              <a:t>תכנית "הפלוס ב- 60 " שיתוף פעולה עם מעברים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529346" y="109486"/>
            <a:ext cx="4680520" cy="707886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1" algn="ctr"/>
            <a:r>
              <a:rPr lang="he-IL" sz="2000" b="1" dirty="0"/>
              <a:t>סקר גמלאים צעירים לגבי צרכים בתחום התעסוקה נעשה לפני הקורונה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5654" y="5617946"/>
            <a:ext cx="3596738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1" algn="ctr"/>
            <a:r>
              <a:rPr lang="he-IL" sz="2400" b="1" dirty="0"/>
              <a:t>"מעברים" –ליווי אישי וקורסים בתחום היזמות והתעסוקה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"/>
          </p:nvPr>
        </p:nvSpPr>
        <p:spPr>
          <a:xfrm>
            <a:off x="3236180" y="2506028"/>
            <a:ext cx="3047104" cy="1611325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4400" b="1" spc="-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יזמות </a:t>
            </a:r>
          </a:p>
          <a:p>
            <a: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he-IL" sz="4400" b="1" spc="-50" dirty="0">
                <a:ln w="0"/>
                <a:solidFill>
                  <a:schemeClr val="accent6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ותעסוקה</a:t>
            </a:r>
          </a:p>
        </p:txBody>
      </p:sp>
      <p:sp>
        <p:nvSpPr>
          <p:cNvPr id="5" name="חץ למעלה 4"/>
          <p:cNvSpPr/>
          <p:nvPr/>
        </p:nvSpPr>
        <p:spPr>
          <a:xfrm>
            <a:off x="4404334" y="1093393"/>
            <a:ext cx="648072" cy="137479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 למעלה 12"/>
          <p:cNvSpPr/>
          <p:nvPr/>
        </p:nvSpPr>
        <p:spPr>
          <a:xfrm rot="10800000">
            <a:off x="4404334" y="4079517"/>
            <a:ext cx="648072" cy="153842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חץ למעלה 13"/>
          <p:cNvSpPr/>
          <p:nvPr/>
        </p:nvSpPr>
        <p:spPr>
          <a:xfrm rot="16200000">
            <a:off x="2521321" y="2591612"/>
            <a:ext cx="648072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ץ למעלה 17"/>
          <p:cNvSpPr/>
          <p:nvPr/>
        </p:nvSpPr>
        <p:spPr>
          <a:xfrm rot="5400000">
            <a:off x="6165750" y="2591612"/>
            <a:ext cx="648072" cy="144016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859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4654" y="738212"/>
            <a:ext cx="3852337" cy="101566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lvl="0"/>
            <a:r>
              <a:rPr lang="he-IL" sz="6000" b="1" dirty="0">
                <a:ln/>
                <a:solidFill>
                  <a:schemeClr val="accent3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קשר בין דורי</a:t>
            </a:r>
          </a:p>
        </p:txBody>
      </p:sp>
      <p:sp>
        <p:nvSpPr>
          <p:cNvPr id="7" name="מלבן 6"/>
          <p:cNvSpPr/>
          <p:nvPr/>
        </p:nvSpPr>
        <p:spPr>
          <a:xfrm>
            <a:off x="3027229" y="3381764"/>
            <a:ext cx="49816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ctr"/>
            <a:r>
              <a:rPr lang="he-IL" sz="2800" b="1" dirty="0"/>
              <a:t>פעילויות ופרויקטים בישובים</a:t>
            </a:r>
          </a:p>
        </p:txBody>
      </p:sp>
      <p:sp>
        <p:nvSpPr>
          <p:cNvPr id="8" name="מלבן 7"/>
          <p:cNvSpPr/>
          <p:nvPr/>
        </p:nvSpPr>
        <p:spPr>
          <a:xfrm>
            <a:off x="3703520" y="2713918"/>
            <a:ext cx="41370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he-IL" sz="2800" b="1" dirty="0"/>
              <a:t>תאטרון בין דורי</a:t>
            </a:r>
          </a:p>
        </p:txBody>
      </p:sp>
      <p:sp>
        <p:nvSpPr>
          <p:cNvPr id="9" name="מלבן 8"/>
          <p:cNvSpPr/>
          <p:nvPr/>
        </p:nvSpPr>
        <p:spPr>
          <a:xfrm>
            <a:off x="2411759" y="2016158"/>
            <a:ext cx="54408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he-IL" sz="2800" b="1" dirty="0"/>
              <a:t>פרויקטים ופעילויות בבתי הספר</a:t>
            </a:r>
          </a:p>
        </p:txBody>
      </p:sp>
      <p:sp>
        <p:nvSpPr>
          <p:cNvPr id="11" name="חץ למטה 10"/>
          <p:cNvSpPr/>
          <p:nvPr/>
        </p:nvSpPr>
        <p:spPr>
          <a:xfrm rot="5400000">
            <a:off x="7859716" y="1867511"/>
            <a:ext cx="290754" cy="873117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800"/>
          </a:p>
        </p:txBody>
      </p:sp>
      <p:sp>
        <p:nvSpPr>
          <p:cNvPr id="12" name="חץ למטה 11"/>
          <p:cNvSpPr/>
          <p:nvPr/>
        </p:nvSpPr>
        <p:spPr>
          <a:xfrm rot="5400000">
            <a:off x="7852019" y="3199406"/>
            <a:ext cx="306151" cy="873117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800"/>
          </a:p>
        </p:txBody>
      </p:sp>
      <p:sp>
        <p:nvSpPr>
          <p:cNvPr id="13" name="חץ למטה 12"/>
          <p:cNvSpPr/>
          <p:nvPr/>
        </p:nvSpPr>
        <p:spPr>
          <a:xfrm rot="5400000">
            <a:off x="7840597" y="2539913"/>
            <a:ext cx="328995" cy="873117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280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7284" y="4149080"/>
            <a:ext cx="3419890" cy="2278502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chemeClr val="accent2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886" y="4312755"/>
            <a:ext cx="3176211" cy="2114827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1486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מבט לאחור">
  <a:themeElements>
    <a:clrScheme name="מבט לאחור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מבט לאחור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בט לאחור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3954</TotalTime>
  <Words>397</Words>
  <Application>Microsoft Office PowerPoint</Application>
  <PresentationFormat>‫הצגה על המסך (4:3)</PresentationFormat>
  <Paragraphs>89</Paragraphs>
  <Slides>13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13</vt:i4>
      </vt:variant>
    </vt:vector>
  </HeadingPairs>
  <TitlesOfParts>
    <vt:vector size="20" baseType="lpstr">
      <vt:lpstr>Arial</vt:lpstr>
      <vt:lpstr>BN Barvaz</vt:lpstr>
      <vt:lpstr>Calibri</vt:lpstr>
      <vt:lpstr>Calibri Light</vt:lpstr>
      <vt:lpstr>Times New Roman</vt:lpstr>
      <vt:lpstr>Wingdings 3</vt:lpstr>
      <vt:lpstr>מבט לאחור</vt:lpstr>
      <vt:lpstr>עמותת הוותיק גליל מערבי  על יד מ.א. מטה אשר עמותה עצמאית רשומה    </vt:lpstr>
      <vt:lpstr>יעוד העמותה </vt:lpstr>
      <vt:lpstr>תחומי הליבה של פעילות העמותה</vt:lpstr>
      <vt:lpstr>מעגלי הפעילות  בכל אחד מתחומי הליבה</vt:lpstr>
      <vt:lpstr>רווחה וסיעוד</vt:lpstr>
      <vt:lpstr>תרבות השכלה ופנאי</vt:lpstr>
      <vt:lpstr>ניצולי שואה</vt:lpstr>
      <vt:lpstr>מצגת של PowerPoint‏</vt:lpstr>
      <vt:lpstr>מצגת של PowerPoint‏</vt:lpstr>
      <vt:lpstr>מצגת של PowerPoint‏</vt:lpstr>
      <vt:lpstr>התנדבות </vt:lpstr>
      <vt:lpstr>העמקת הקשר עם וותיקי  הכפרים הערביים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עמותת הוותיק גליל מערבי  על יד מ.א. מטה אשר עמותה עצמאית רשומה</dc:title>
  <dc:creator>איריס</dc:creator>
  <cp:lastModifiedBy>אורית הלפרין</cp:lastModifiedBy>
  <cp:revision>222</cp:revision>
  <dcterms:created xsi:type="dcterms:W3CDTF">2018-03-28T07:37:25Z</dcterms:created>
  <dcterms:modified xsi:type="dcterms:W3CDTF">2021-10-13T06:59:33Z</dcterms:modified>
</cp:coreProperties>
</file>