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4" d="100"/>
          <a:sy n="104" d="100"/>
        </p:scale>
        <p:origin x="-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83">
              <a:schemeClr val="accent3">
                <a:lumMod val="50000"/>
              </a:schemeClr>
            </a:gs>
            <a:gs pos="95000">
              <a:srgbClr val="CDF29F"/>
            </a:gs>
            <a:gs pos="90000">
              <a:srgbClr val="C2EE8C"/>
            </a:gs>
            <a:gs pos="80000">
              <a:srgbClr val="ACE566"/>
            </a:gs>
            <a:gs pos="60000">
              <a:schemeClr val="accent3">
                <a:lumMod val="75000"/>
              </a:schemeClr>
            </a:gs>
            <a:gs pos="100000">
              <a:schemeClr val="accent3">
                <a:lumMod val="45000"/>
                <a:lumOff val="55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ל'/ניסן/תשע"ט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תוכן 4"/>
          <p:cNvSpPr>
            <a:spLocks noGrp="1"/>
          </p:cNvSpPr>
          <p:nvPr>
            <p:ph sz="quarter" idx="13"/>
          </p:nvPr>
        </p:nvSpPr>
        <p:spPr>
          <a:xfrm>
            <a:off x="323528" y="1772816"/>
            <a:ext cx="3888432" cy="3699150"/>
          </a:xfrm>
        </p:spPr>
        <p:txBody>
          <a:bodyPr>
            <a:normAutofit/>
          </a:bodyPr>
          <a:lstStyle/>
          <a:p>
            <a:r>
              <a:rPr lang="he-IL" sz="2400" b="1" dirty="0">
                <a:solidFill>
                  <a:srgbClr val="C00000"/>
                </a:solidFill>
                <a:cs typeface="David" pitchFamily="2" charset="-79"/>
              </a:rPr>
              <a:t>לא לזרוק </a:t>
            </a:r>
            <a:r>
              <a:rPr lang="he-IL" sz="1900" dirty="0">
                <a:cs typeface="David" pitchFamily="2" charset="-79"/>
              </a:rPr>
              <a:t>לאש מוצרי </a:t>
            </a:r>
            <a:r>
              <a:rPr lang="he-IL" sz="1900" dirty="0" smtClean="0">
                <a:cs typeface="David" pitchFamily="2" charset="-79"/>
              </a:rPr>
              <a:t>פלסטיק, צמיגים</a:t>
            </a:r>
            <a:r>
              <a:rPr lang="he-IL" sz="1900" dirty="0">
                <a:cs typeface="David" pitchFamily="2" charset="-79"/>
              </a:rPr>
              <a:t>, תחליפי עץ )</a:t>
            </a:r>
            <a:r>
              <a:rPr lang="he-IL" sz="1900" dirty="0" smtClean="0">
                <a:cs typeface="David" pitchFamily="2" charset="-79"/>
              </a:rPr>
              <a:t>מלמין,</a:t>
            </a:r>
            <a:r>
              <a:rPr lang="en-US" sz="1900" dirty="0" smtClean="0">
                <a:cs typeface="David" pitchFamily="2" charset="-79"/>
              </a:rPr>
              <a:t>MDF </a:t>
            </a:r>
            <a:r>
              <a:rPr lang="he-IL" sz="1900" dirty="0">
                <a:cs typeface="David" pitchFamily="2" charset="-79"/>
              </a:rPr>
              <a:t>פורמייקה ועץ צבוע</a:t>
            </a:r>
            <a:r>
              <a:rPr lang="he-IL" sz="1900" dirty="0" smtClean="0">
                <a:cs typeface="David" pitchFamily="2" charset="-79"/>
              </a:rPr>
              <a:t>(,זכוכיות</a:t>
            </a:r>
            <a:r>
              <a:rPr lang="he-IL" sz="1900" dirty="0">
                <a:cs typeface="David" pitchFamily="2" charset="-79"/>
              </a:rPr>
              <a:t>, אבנים וקלקר, </a:t>
            </a:r>
            <a:r>
              <a:rPr lang="he-IL" sz="1900" dirty="0" smtClean="0">
                <a:cs typeface="David" pitchFamily="2" charset="-79"/>
              </a:rPr>
              <a:t>שבתהליך השריפה </a:t>
            </a:r>
            <a:r>
              <a:rPr lang="he-IL" sz="1900" dirty="0">
                <a:cs typeface="David" pitchFamily="2" charset="-79"/>
              </a:rPr>
              <a:t>מזהמים את האוויר</a:t>
            </a:r>
            <a:r>
              <a:rPr lang="he-IL" sz="1900" dirty="0" smtClean="0">
                <a:cs typeface="David" pitchFamily="2" charset="-79"/>
              </a:rPr>
              <a:t>.</a:t>
            </a:r>
          </a:p>
          <a:p>
            <a:r>
              <a:rPr lang="he-IL" sz="2400" b="1" dirty="0">
                <a:solidFill>
                  <a:srgbClr val="C00000"/>
                </a:solidFill>
                <a:cs typeface="David" pitchFamily="2" charset="-79"/>
              </a:rPr>
              <a:t>לא לזרוק </a:t>
            </a:r>
            <a:r>
              <a:rPr lang="he-IL" sz="1900" dirty="0">
                <a:cs typeface="David" pitchFamily="2" charset="-79"/>
              </a:rPr>
              <a:t>למדורה מתכות, הן </a:t>
            </a:r>
            <a:r>
              <a:rPr lang="he-IL" sz="1900" dirty="0" smtClean="0">
                <a:cs typeface="David" pitchFamily="2" charset="-79"/>
              </a:rPr>
              <a:t>אינן נשרפות </a:t>
            </a:r>
            <a:r>
              <a:rPr lang="he-IL" sz="1900" dirty="0">
                <a:cs typeface="David" pitchFamily="2" charset="-79"/>
              </a:rPr>
              <a:t>ונשארות כפסולת </a:t>
            </a:r>
            <a:r>
              <a:rPr lang="he-IL" sz="1900" dirty="0" smtClean="0">
                <a:cs typeface="David" pitchFamily="2" charset="-79"/>
              </a:rPr>
              <a:t>שאינה מתכלה.</a:t>
            </a:r>
          </a:p>
          <a:p>
            <a:r>
              <a:rPr lang="he-IL" sz="2400" b="1" dirty="0">
                <a:solidFill>
                  <a:srgbClr val="C00000"/>
                </a:solidFill>
                <a:cs typeface="David" pitchFamily="2" charset="-79"/>
              </a:rPr>
              <a:t>להמנע </a:t>
            </a:r>
            <a:r>
              <a:rPr lang="he-IL" sz="1900" dirty="0">
                <a:cs typeface="David" pitchFamily="2" charset="-79"/>
              </a:rPr>
              <a:t>מכריתת עצים חיים.</a:t>
            </a:r>
          </a:p>
          <a:p>
            <a:endParaRPr lang="he-IL" sz="1900" dirty="0" smtClean="0">
              <a:cs typeface="David" pitchFamily="2" charset="-79"/>
            </a:endParaRPr>
          </a:p>
          <a:p>
            <a:endParaRPr lang="he-IL" sz="1900" dirty="0">
              <a:cs typeface="David" pitchFamily="2" charset="-79"/>
            </a:endParaRP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14"/>
          </p:nvPr>
        </p:nvSpPr>
        <p:spPr>
          <a:xfrm>
            <a:off x="4324624" y="1809424"/>
            <a:ext cx="4330824" cy="5069160"/>
          </a:xfrm>
        </p:spPr>
        <p:txBody>
          <a:bodyPr>
            <a:normAutofit fontScale="92500" lnSpcReduction="10000"/>
          </a:bodyPr>
          <a:lstStyle/>
          <a:p>
            <a:r>
              <a:rPr lang="he-IL" sz="2400" b="1" dirty="0">
                <a:solidFill>
                  <a:srgbClr val="006600"/>
                </a:solidFill>
                <a:cs typeface="David" pitchFamily="2" charset="-79"/>
              </a:rPr>
              <a:t>לארגן</a:t>
            </a:r>
            <a:r>
              <a:rPr lang="he-IL" sz="1900" dirty="0">
                <a:cs typeface="David" pitchFamily="2" charset="-79"/>
              </a:rPr>
              <a:t> מדורה "צנועה" בגודל </a:t>
            </a:r>
            <a:r>
              <a:rPr lang="he-IL" sz="1900" dirty="0" smtClean="0">
                <a:cs typeface="David" pitchFamily="2" charset="-79"/>
              </a:rPr>
              <a:t>– מי אמר </a:t>
            </a:r>
            <a:r>
              <a:rPr lang="he-IL" sz="1900" dirty="0">
                <a:cs typeface="David" pitchFamily="2" charset="-79"/>
              </a:rPr>
              <a:t>שחייבים מדורה עצומה? </a:t>
            </a:r>
            <a:r>
              <a:rPr lang="he-IL" sz="1900" dirty="0" smtClean="0">
                <a:cs typeface="David" pitchFamily="2" charset="-79"/>
              </a:rPr>
              <a:t>- מדורה </a:t>
            </a:r>
            <a:r>
              <a:rPr lang="he-IL" sz="1900" dirty="0">
                <a:cs typeface="David" pitchFamily="2" charset="-79"/>
              </a:rPr>
              <a:t>קטנה צורכת פחות </a:t>
            </a:r>
            <a:r>
              <a:rPr lang="he-IL" sz="1900" dirty="0" smtClean="0">
                <a:cs typeface="David" pitchFamily="2" charset="-79"/>
              </a:rPr>
              <a:t>עצים ומזהמת </a:t>
            </a:r>
            <a:r>
              <a:rPr lang="he-IL" sz="1900" dirty="0">
                <a:cs typeface="David" pitchFamily="2" charset="-79"/>
              </a:rPr>
              <a:t>פחות</a:t>
            </a:r>
            <a:r>
              <a:rPr lang="he-IL" sz="1900" dirty="0" smtClean="0">
                <a:cs typeface="David" pitchFamily="2" charset="-79"/>
              </a:rPr>
              <a:t>.</a:t>
            </a:r>
          </a:p>
          <a:p>
            <a:r>
              <a:rPr lang="he-IL" sz="2400" b="1" dirty="0" smtClean="0">
                <a:solidFill>
                  <a:srgbClr val="006600"/>
                </a:solidFill>
                <a:cs typeface="David" pitchFamily="2" charset="-79"/>
              </a:rPr>
              <a:t>לאחד</a:t>
            </a:r>
            <a:r>
              <a:rPr lang="he-IL" sz="1900" dirty="0" smtClean="0">
                <a:cs typeface="David" pitchFamily="2" charset="-79"/>
              </a:rPr>
              <a:t> מדורות ובכך להקטין את מספר המדורות </a:t>
            </a:r>
            <a:r>
              <a:rPr lang="he-IL" sz="1900" dirty="0" smtClean="0">
                <a:cs typeface="David" pitchFamily="2" charset="-79"/>
              </a:rPr>
              <a:t>באזור</a:t>
            </a:r>
            <a:r>
              <a:rPr lang="he-IL" sz="1900" dirty="0" smtClean="0">
                <a:cs typeface="David" pitchFamily="2" charset="-79"/>
              </a:rPr>
              <a:t> ואת זיהום האוויר .</a:t>
            </a:r>
            <a:endParaRPr lang="he-IL" sz="1900" dirty="0" smtClean="0">
              <a:cs typeface="David" pitchFamily="2" charset="-79"/>
            </a:endParaRPr>
          </a:p>
          <a:p>
            <a:r>
              <a:rPr lang="he-IL" sz="2400" b="1" dirty="0">
                <a:solidFill>
                  <a:srgbClr val="006600"/>
                </a:solidFill>
                <a:cs typeface="David" pitchFamily="2" charset="-79"/>
              </a:rPr>
              <a:t>לבחור</a:t>
            </a:r>
            <a:r>
              <a:rPr lang="he-IL" sz="1900" dirty="0">
                <a:cs typeface="David" pitchFamily="2" charset="-79"/>
              </a:rPr>
              <a:t> איזור חשוף למדורה, </a:t>
            </a:r>
            <a:r>
              <a:rPr lang="he-IL" sz="1900" dirty="0" smtClean="0">
                <a:cs typeface="David" pitchFamily="2" charset="-79"/>
              </a:rPr>
              <a:t>כדי למנוע </a:t>
            </a:r>
            <a:r>
              <a:rPr lang="he-IL" sz="1900" dirty="0">
                <a:cs typeface="David" pitchFamily="2" charset="-79"/>
              </a:rPr>
              <a:t>התלקחות צמחים </a:t>
            </a:r>
            <a:r>
              <a:rPr lang="he-IL" sz="1900" dirty="0" smtClean="0">
                <a:cs typeface="David" pitchFamily="2" charset="-79"/>
              </a:rPr>
              <a:t>והרס אזורי </a:t>
            </a:r>
            <a:r>
              <a:rPr lang="he-IL" sz="1900" dirty="0">
                <a:cs typeface="David" pitchFamily="2" charset="-79"/>
              </a:rPr>
              <a:t>מחיה של חיות. להבעיר </a:t>
            </a:r>
            <a:r>
              <a:rPr lang="he-IL" sz="1900" dirty="0" smtClean="0">
                <a:cs typeface="David" pitchFamily="2" charset="-79"/>
              </a:rPr>
              <a:t>את המדורה </a:t>
            </a:r>
            <a:r>
              <a:rPr lang="he-IL" sz="1900" dirty="0">
                <a:cs typeface="David" pitchFamily="2" charset="-79"/>
              </a:rPr>
              <a:t>בגומה באדמה </a:t>
            </a:r>
            <a:r>
              <a:rPr lang="he-IL" sz="1900" dirty="0" smtClean="0">
                <a:cs typeface="David" pitchFamily="2" charset="-79"/>
              </a:rPr>
              <a:t>ולהציב סביבה </a:t>
            </a:r>
            <a:r>
              <a:rPr lang="he-IL" sz="1900" dirty="0">
                <a:cs typeface="David" pitchFamily="2" charset="-79"/>
              </a:rPr>
              <a:t>אבנים, כדי להקל על </a:t>
            </a:r>
            <a:r>
              <a:rPr lang="he-IL" sz="1900" dirty="0" smtClean="0">
                <a:cs typeface="David" pitchFamily="2" charset="-79"/>
              </a:rPr>
              <a:t>כיבוי האש.</a:t>
            </a:r>
          </a:p>
          <a:p>
            <a:r>
              <a:rPr lang="he-IL" sz="2400" b="1" dirty="0">
                <a:solidFill>
                  <a:srgbClr val="006600"/>
                </a:solidFill>
                <a:cs typeface="David" pitchFamily="2" charset="-79"/>
              </a:rPr>
              <a:t>להצטייד</a:t>
            </a:r>
            <a:r>
              <a:rPr lang="he-IL" sz="1900" dirty="0">
                <a:cs typeface="David" pitchFamily="2" charset="-79"/>
              </a:rPr>
              <a:t> מראש בכמות </a:t>
            </a:r>
            <a:r>
              <a:rPr lang="he-IL" sz="1900" dirty="0" smtClean="0">
                <a:cs typeface="David" pitchFamily="2" charset="-79"/>
              </a:rPr>
              <a:t>מים גדולה </a:t>
            </a:r>
            <a:r>
              <a:rPr lang="he-IL" sz="1900" dirty="0">
                <a:cs typeface="David" pitchFamily="2" charset="-79"/>
              </a:rPr>
              <a:t>לכיבוי המדורה</a:t>
            </a:r>
            <a:r>
              <a:rPr lang="he-IL" sz="1900" dirty="0" smtClean="0">
                <a:cs typeface="David" pitchFamily="2" charset="-79"/>
              </a:rPr>
              <a:t>.</a:t>
            </a:r>
          </a:p>
          <a:p>
            <a:r>
              <a:rPr lang="he-IL" sz="2400" b="1" dirty="0">
                <a:solidFill>
                  <a:srgbClr val="006600"/>
                </a:solidFill>
                <a:cs typeface="David" pitchFamily="2" charset="-79"/>
              </a:rPr>
              <a:t>להשליך</a:t>
            </a:r>
            <a:r>
              <a:rPr lang="he-IL" sz="1900" dirty="0">
                <a:solidFill>
                  <a:srgbClr val="006600"/>
                </a:solidFill>
                <a:cs typeface="David" pitchFamily="2" charset="-79"/>
              </a:rPr>
              <a:t> </a:t>
            </a:r>
            <a:r>
              <a:rPr lang="he-IL" sz="1900" dirty="0">
                <a:cs typeface="David" pitchFamily="2" charset="-79"/>
              </a:rPr>
              <a:t>את שאריות </a:t>
            </a:r>
            <a:r>
              <a:rPr lang="he-IL" sz="1900" dirty="0" smtClean="0">
                <a:cs typeface="David" pitchFamily="2" charset="-79"/>
              </a:rPr>
              <a:t>האוכל והפסולת </a:t>
            </a:r>
            <a:r>
              <a:rPr lang="he-IL" sz="1900" dirty="0">
                <a:cs typeface="David" pitchFamily="2" charset="-79"/>
              </a:rPr>
              <a:t>לפחי האשפה </a:t>
            </a:r>
            <a:r>
              <a:rPr lang="he-IL" sz="1900" dirty="0" smtClean="0">
                <a:cs typeface="David" pitchFamily="2" charset="-79"/>
              </a:rPr>
              <a:t>ובכך למנוע </a:t>
            </a:r>
            <a:r>
              <a:rPr lang="he-IL" sz="1900" dirty="0">
                <a:cs typeface="David" pitchFamily="2" charset="-79"/>
              </a:rPr>
              <a:t>פגיעה בסביבה </a:t>
            </a:r>
            <a:r>
              <a:rPr lang="he-IL" sz="1900" dirty="0" smtClean="0">
                <a:cs typeface="David" pitchFamily="2" charset="-79"/>
              </a:rPr>
              <a:t>ובבעלי החיים המקומיים.</a:t>
            </a:r>
          </a:p>
          <a:p>
            <a:r>
              <a:rPr lang="he-IL" sz="2600" b="1" dirty="0" smtClean="0">
                <a:solidFill>
                  <a:srgbClr val="006600"/>
                </a:solidFill>
                <a:cs typeface="David" pitchFamily="2" charset="-79"/>
              </a:rPr>
              <a:t>להשאיר</a:t>
            </a:r>
            <a:r>
              <a:rPr lang="he-IL" sz="1900" dirty="0" smtClean="0">
                <a:cs typeface="David" pitchFamily="2" charset="-79"/>
              </a:rPr>
              <a:t> נקי אחריכם...</a:t>
            </a:r>
          </a:p>
        </p:txBody>
      </p:sp>
      <p:sp>
        <p:nvSpPr>
          <p:cNvPr id="7" name="כותרת 3"/>
          <p:cNvSpPr txBox="1">
            <a:spLocks/>
          </p:cNvSpPr>
          <p:nvPr/>
        </p:nvSpPr>
        <p:spPr>
          <a:xfrm>
            <a:off x="683568" y="1021617"/>
            <a:ext cx="3384376" cy="854968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avid" pitchFamily="2" charset="-79"/>
              </a:rPr>
              <a:t>אל</a:t>
            </a:r>
            <a:r>
              <a:rPr lang="he-IL" sz="5400" dirty="0" smtClean="0">
                <a:solidFill>
                  <a:srgbClr val="FF0000"/>
                </a:solidFill>
                <a:cs typeface="David" pitchFamily="2" charset="-79"/>
              </a:rPr>
              <a:t> </a:t>
            </a:r>
            <a:r>
              <a:rPr lang="he-IL" sz="54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David" pitchFamily="2" charset="-79"/>
              </a:rPr>
              <a:t>תעשה!</a:t>
            </a:r>
            <a:endParaRPr lang="he-IL" sz="5400" dirty="0">
              <a:solidFill>
                <a:srgbClr val="FF0000"/>
              </a:solidFill>
              <a:cs typeface="David" pitchFamily="2" charset="-79"/>
            </a:endParaRPr>
          </a:p>
        </p:txBody>
      </p:sp>
      <p:sp>
        <p:nvSpPr>
          <p:cNvPr id="8" name="כותרת 3"/>
          <p:cNvSpPr txBox="1">
            <a:spLocks/>
          </p:cNvSpPr>
          <p:nvPr/>
        </p:nvSpPr>
        <p:spPr>
          <a:xfrm>
            <a:off x="5940152" y="1051709"/>
            <a:ext cx="1728192" cy="757561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sz="5400" b="1" dirty="0">
                <a:solidFill>
                  <a:srgbClr val="008000"/>
                </a:solidFill>
                <a:latin typeface="+mn-lt"/>
                <a:ea typeface="+mn-ea"/>
                <a:cs typeface="David" pitchFamily="2" charset="-79"/>
              </a:rPr>
              <a:t>עשה!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45984"/>
            <a:ext cx="1619672" cy="2012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מלבן 8"/>
          <p:cNvSpPr/>
          <p:nvPr/>
        </p:nvSpPr>
        <p:spPr>
          <a:xfrm>
            <a:off x="0" y="-27384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מדורות ל"ג בעומר </a:t>
            </a:r>
            <a:endParaRPr lang="he-I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5192032"/>
            <a:ext cx="2952328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 smtClean="0">
                <a:solidFill>
                  <a:srgbClr val="006600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בברכת </a:t>
            </a:r>
          </a:p>
          <a:p>
            <a:pPr algn="ctr"/>
            <a:r>
              <a:rPr lang="he-IL" b="1" dirty="0" smtClean="0">
                <a:solidFill>
                  <a:srgbClr val="006600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חג בטוח ושמח </a:t>
            </a:r>
          </a:p>
          <a:p>
            <a:pPr algn="ctr"/>
            <a:endParaRPr lang="he-IL" b="1" dirty="0" smtClean="0">
              <a:solidFill>
                <a:srgbClr val="006600"/>
              </a:solidFill>
              <a:latin typeface="Comix No2 CLM" panose="02000603000000000000" pitchFamily="2" charset="-79"/>
              <a:cs typeface="Comix No2 CLM" panose="02000603000000000000" pitchFamily="2" charset="-79"/>
            </a:endParaRPr>
          </a:p>
          <a:p>
            <a:pPr algn="ctr"/>
            <a:r>
              <a:rPr lang="he-IL" b="1" dirty="0" smtClean="0">
                <a:solidFill>
                  <a:srgbClr val="006600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אבנר גבאי </a:t>
            </a:r>
          </a:p>
          <a:p>
            <a:pPr algn="ctr"/>
            <a:r>
              <a:rPr lang="he-IL" b="1" dirty="0" smtClean="0">
                <a:solidFill>
                  <a:srgbClr val="006600"/>
                </a:solidFill>
                <a:latin typeface="Comix No2 CLM" panose="02000603000000000000" pitchFamily="2" charset="-79"/>
                <a:cs typeface="Comix No2 CLM" panose="02000603000000000000" pitchFamily="2" charset="-79"/>
              </a:rPr>
              <a:t>וצוות היחידה לאיכות הסביבה</a:t>
            </a:r>
            <a:endParaRPr lang="he-IL" b="1" dirty="0">
              <a:solidFill>
                <a:srgbClr val="006600"/>
              </a:solidFill>
              <a:latin typeface="Comix No2 CLM" panose="02000603000000000000" pitchFamily="2" charset="-79"/>
              <a:cs typeface="Comix No2 CLM" panose="02000603000000000000" pitchFamily="2" charset="-79"/>
            </a:endParaRPr>
          </a:p>
        </p:txBody>
      </p:sp>
      <p:pic>
        <p:nvPicPr>
          <p:cNvPr id="2" name="Picture 2" descr="C:\Users\ruthig\AppData\Local\Microsoft\Windows\Temporary Internet Files\Content.Outlook\O0C7KU5K\logo he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332656"/>
            <a:ext cx="664464" cy="1033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8350780"/>
      </p:ext>
    </p:extLst>
  </p:cSld>
  <p:clrMapOvr>
    <a:masterClrMapping/>
  </p:clrMapOvr>
</p:sld>
</file>

<file path=ppt/theme/theme1.xml><?xml version="1.0" encoding="utf-8"?>
<a:theme xmlns:a="http://schemas.openxmlformats.org/drawingml/2006/main" name="זרם מדחף">
  <a:themeElements>
    <a:clrScheme name="חציון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זרם מדחף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זרם מדחף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155</Words>
  <Application>Microsoft Office PowerPoint</Application>
  <PresentationFormat>‫הצגה על המסך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זרם מדחף</vt:lpstr>
      <vt:lpstr>מצגת של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מדורות ל"ג בעומר</dc:title>
  <dc:creator>רותי גלעדי מכלוף</dc:creator>
  <cp:lastModifiedBy>רותי גלעדי מכלוף</cp:lastModifiedBy>
  <cp:revision>6</cp:revision>
  <dcterms:modified xsi:type="dcterms:W3CDTF">2019-05-05T08:39:25Z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1509516139</vt:i4>
  </property>
  <property fmtid="{D5CDD505-2E9C-101B-9397-08002B2CF9AE}" pid="3" name="_NewReviewCycle">
    <vt:lpwstr/>
  </property>
  <property fmtid="{D5CDD505-2E9C-101B-9397-08002B2CF9AE}" pid="4" name="_EmailSubject">
    <vt:lpwstr>המלצות בטיחות כיבוי אש וטיפים לג בעומר</vt:lpwstr>
  </property>
  <property fmtid="{D5CDD505-2E9C-101B-9397-08002B2CF9AE}" pid="5" name="_AuthorEmail">
    <vt:lpwstr>ednal@matteasher.org.il</vt:lpwstr>
  </property>
  <property fmtid="{D5CDD505-2E9C-101B-9397-08002B2CF9AE}" pid="6" name="_AuthorEmailDisplayName">
    <vt:lpwstr>עדנה לייב</vt:lpwstr>
  </property>
</Properties>
</file>