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8" r:id="rId2"/>
    <p:sldId id="257" r:id="rId3"/>
    <p:sldId id="278" r:id="rId4"/>
    <p:sldId id="279" r:id="rId5"/>
    <p:sldId id="280" r:id="rId6"/>
    <p:sldId id="281" r:id="rId7"/>
    <p:sldId id="282" r:id="rId8"/>
    <p:sldId id="283" r:id="rId9"/>
    <p:sldId id="270" r:id="rId10"/>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52" d="100"/>
          <a:sy n="52" d="100"/>
        </p:scale>
        <p:origin x="678" y="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0397AC-E060-4755-A95D-8356CB02D068}" type="doc">
      <dgm:prSet loTypeId="urn:microsoft.com/office/officeart/2005/8/layout/gear1" loCatId="relationship" qsTypeId="urn:microsoft.com/office/officeart/2005/8/quickstyle/simple1" qsCatId="simple" csTypeId="urn:microsoft.com/office/officeart/2005/8/colors/colorful5" csCatId="colorful" phldr="1"/>
      <dgm:spPr/>
    </dgm:pt>
    <dgm:pt modelId="{EEF4AFCE-0763-4486-937B-F6D4858DD4F9}">
      <dgm:prSet phldrT="[טקסט]"/>
      <dgm:spPr/>
      <dgm:t>
        <a:bodyPr/>
        <a:lstStyle/>
        <a:p>
          <a:pPr rtl="1"/>
          <a:r>
            <a:rPr lang="he-IL" dirty="0">
              <a:latin typeface="Calibri" panose="020F0502020204030204" pitchFamily="34" charset="0"/>
              <a:cs typeface="Calibri" panose="020F0502020204030204" pitchFamily="34" charset="0"/>
            </a:rPr>
            <a:t>יישוב</a:t>
          </a:r>
        </a:p>
      </dgm:t>
    </dgm:pt>
    <dgm:pt modelId="{15F2BF71-F666-4CE1-A67C-7F71D4A786CA}" type="parTrans" cxnId="{9FC9853B-40E5-42A2-8681-05CA8240BC56}">
      <dgm:prSet/>
      <dgm:spPr/>
      <dgm:t>
        <a:bodyPr/>
        <a:lstStyle/>
        <a:p>
          <a:pPr rtl="1"/>
          <a:endParaRPr lang="he-IL"/>
        </a:p>
      </dgm:t>
    </dgm:pt>
    <dgm:pt modelId="{01B1768E-26BD-46DE-979C-76F864FB9DF8}" type="sibTrans" cxnId="{9FC9853B-40E5-42A2-8681-05CA8240BC56}">
      <dgm:prSet/>
      <dgm:spPr/>
      <dgm:t>
        <a:bodyPr/>
        <a:lstStyle/>
        <a:p>
          <a:pPr rtl="1"/>
          <a:endParaRPr lang="he-IL"/>
        </a:p>
      </dgm:t>
    </dgm:pt>
    <dgm:pt modelId="{79DB790D-19D5-4C66-A668-96C0A3DBC576}">
      <dgm:prSet phldrT="[טקסט]"/>
      <dgm:spPr/>
      <dgm:t>
        <a:bodyPr/>
        <a:lstStyle/>
        <a:p>
          <a:pPr rtl="1"/>
          <a:r>
            <a:rPr lang="he-IL" dirty="0">
              <a:latin typeface="Calibri" panose="020F0502020204030204" pitchFamily="34" charset="0"/>
              <a:cs typeface="Calibri" panose="020F0502020204030204" pitchFamily="34" charset="0"/>
            </a:rPr>
            <a:t>מועצה</a:t>
          </a:r>
        </a:p>
      </dgm:t>
    </dgm:pt>
    <dgm:pt modelId="{2FD22F49-EAEF-49CC-B227-FD9567BAD29C}" type="parTrans" cxnId="{A9AC8BA4-1B7F-49A9-8B46-0B6FB3CEEDDE}">
      <dgm:prSet/>
      <dgm:spPr/>
      <dgm:t>
        <a:bodyPr/>
        <a:lstStyle/>
        <a:p>
          <a:pPr rtl="1"/>
          <a:endParaRPr lang="he-IL"/>
        </a:p>
      </dgm:t>
    </dgm:pt>
    <dgm:pt modelId="{48E0C059-1570-4FFF-B733-C97858476B50}" type="sibTrans" cxnId="{A9AC8BA4-1B7F-49A9-8B46-0B6FB3CEEDDE}">
      <dgm:prSet/>
      <dgm:spPr/>
      <dgm:t>
        <a:bodyPr/>
        <a:lstStyle/>
        <a:p>
          <a:pPr rtl="1"/>
          <a:endParaRPr lang="he-IL"/>
        </a:p>
      </dgm:t>
    </dgm:pt>
    <dgm:pt modelId="{F4A81D67-3D48-43F4-BFBE-5C6F3F78939B}">
      <dgm:prSet phldrT="[טקסט]"/>
      <dgm:spPr/>
      <dgm:t>
        <a:bodyPr/>
        <a:lstStyle/>
        <a:p>
          <a:pPr rtl="1"/>
          <a:r>
            <a:rPr lang="he-IL" dirty="0">
              <a:latin typeface="Calibri" panose="020F0502020204030204" pitchFamily="34" charset="0"/>
              <a:cs typeface="Calibri" panose="020F0502020204030204" pitchFamily="34" charset="0"/>
            </a:rPr>
            <a:t>תנועה</a:t>
          </a:r>
        </a:p>
      </dgm:t>
    </dgm:pt>
    <dgm:pt modelId="{1185FCDB-0D16-4990-B823-5E8398E9ACFE}" type="parTrans" cxnId="{BDB8CFFD-EB1F-495E-BB87-F5944995EA94}">
      <dgm:prSet/>
      <dgm:spPr/>
      <dgm:t>
        <a:bodyPr/>
        <a:lstStyle/>
        <a:p>
          <a:pPr rtl="1"/>
          <a:endParaRPr lang="he-IL"/>
        </a:p>
      </dgm:t>
    </dgm:pt>
    <dgm:pt modelId="{1D9382E2-9E9B-4B78-90AE-A33FDFD998FC}" type="sibTrans" cxnId="{BDB8CFFD-EB1F-495E-BB87-F5944995EA94}">
      <dgm:prSet/>
      <dgm:spPr/>
      <dgm:t>
        <a:bodyPr/>
        <a:lstStyle/>
        <a:p>
          <a:pPr rtl="1"/>
          <a:endParaRPr lang="he-IL"/>
        </a:p>
      </dgm:t>
    </dgm:pt>
    <dgm:pt modelId="{9D2A2F9E-F9E9-4CE2-B4FE-FDA477EF7A8D}" type="pres">
      <dgm:prSet presAssocID="{B00397AC-E060-4755-A95D-8356CB02D068}" presName="composite" presStyleCnt="0">
        <dgm:presLayoutVars>
          <dgm:chMax val="3"/>
          <dgm:animLvl val="lvl"/>
          <dgm:resizeHandles val="exact"/>
        </dgm:presLayoutVars>
      </dgm:prSet>
      <dgm:spPr/>
    </dgm:pt>
    <dgm:pt modelId="{611EFA63-031B-4111-9346-56736AF1119F}" type="pres">
      <dgm:prSet presAssocID="{EEF4AFCE-0763-4486-937B-F6D4858DD4F9}" presName="gear1" presStyleLbl="node1" presStyleIdx="0" presStyleCnt="3" custLinFactNeighborY="497">
        <dgm:presLayoutVars>
          <dgm:chMax val="1"/>
          <dgm:bulletEnabled val="1"/>
        </dgm:presLayoutVars>
      </dgm:prSet>
      <dgm:spPr/>
    </dgm:pt>
    <dgm:pt modelId="{1A5CBBED-3590-4B83-AEA6-509667B1DA46}" type="pres">
      <dgm:prSet presAssocID="{EEF4AFCE-0763-4486-937B-F6D4858DD4F9}" presName="gear1srcNode" presStyleLbl="node1" presStyleIdx="0" presStyleCnt="3"/>
      <dgm:spPr/>
    </dgm:pt>
    <dgm:pt modelId="{4C9A6BA4-2764-4AAC-B48A-6A642AD6B120}" type="pres">
      <dgm:prSet presAssocID="{EEF4AFCE-0763-4486-937B-F6D4858DD4F9}" presName="gear1dstNode" presStyleLbl="node1" presStyleIdx="0" presStyleCnt="3"/>
      <dgm:spPr/>
    </dgm:pt>
    <dgm:pt modelId="{5BDFF945-5FA3-4DF2-A9DD-8A8B372BFFA1}" type="pres">
      <dgm:prSet presAssocID="{79DB790D-19D5-4C66-A668-96C0A3DBC576}" presName="gear2" presStyleLbl="node1" presStyleIdx="1" presStyleCnt="3">
        <dgm:presLayoutVars>
          <dgm:chMax val="1"/>
          <dgm:bulletEnabled val="1"/>
        </dgm:presLayoutVars>
      </dgm:prSet>
      <dgm:spPr/>
    </dgm:pt>
    <dgm:pt modelId="{64AACFBE-2250-4814-8FD6-E583A1C9571E}" type="pres">
      <dgm:prSet presAssocID="{79DB790D-19D5-4C66-A668-96C0A3DBC576}" presName="gear2srcNode" presStyleLbl="node1" presStyleIdx="1" presStyleCnt="3"/>
      <dgm:spPr/>
    </dgm:pt>
    <dgm:pt modelId="{91F36738-274B-4F93-A951-6D2637C3B054}" type="pres">
      <dgm:prSet presAssocID="{79DB790D-19D5-4C66-A668-96C0A3DBC576}" presName="gear2dstNode" presStyleLbl="node1" presStyleIdx="1" presStyleCnt="3"/>
      <dgm:spPr/>
    </dgm:pt>
    <dgm:pt modelId="{A30C092A-CB78-4954-B756-4FC224D59A68}" type="pres">
      <dgm:prSet presAssocID="{F4A81D67-3D48-43F4-BFBE-5C6F3F78939B}" presName="gear3" presStyleLbl="node1" presStyleIdx="2" presStyleCnt="3"/>
      <dgm:spPr/>
    </dgm:pt>
    <dgm:pt modelId="{63941CD4-1256-41B9-B3BF-2EB23FB322B4}" type="pres">
      <dgm:prSet presAssocID="{F4A81D67-3D48-43F4-BFBE-5C6F3F78939B}" presName="gear3tx" presStyleLbl="node1" presStyleIdx="2" presStyleCnt="3">
        <dgm:presLayoutVars>
          <dgm:chMax val="1"/>
          <dgm:bulletEnabled val="1"/>
        </dgm:presLayoutVars>
      </dgm:prSet>
      <dgm:spPr/>
    </dgm:pt>
    <dgm:pt modelId="{3101297B-4897-4C0A-8B1A-8453B00C09DF}" type="pres">
      <dgm:prSet presAssocID="{F4A81D67-3D48-43F4-BFBE-5C6F3F78939B}" presName="gear3srcNode" presStyleLbl="node1" presStyleIdx="2" presStyleCnt="3"/>
      <dgm:spPr/>
    </dgm:pt>
    <dgm:pt modelId="{DF77B3ED-3826-4148-BF47-BE7D1F6A2474}" type="pres">
      <dgm:prSet presAssocID="{F4A81D67-3D48-43F4-BFBE-5C6F3F78939B}" presName="gear3dstNode" presStyleLbl="node1" presStyleIdx="2" presStyleCnt="3"/>
      <dgm:spPr/>
    </dgm:pt>
    <dgm:pt modelId="{AC69F15C-963F-4887-9CD0-C2928BB10138}" type="pres">
      <dgm:prSet presAssocID="{01B1768E-26BD-46DE-979C-76F864FB9DF8}" presName="connector1" presStyleLbl="sibTrans2D1" presStyleIdx="0" presStyleCnt="3"/>
      <dgm:spPr/>
    </dgm:pt>
    <dgm:pt modelId="{98DC9DDD-0800-4226-B257-B17AD34237B7}" type="pres">
      <dgm:prSet presAssocID="{48E0C059-1570-4FFF-B733-C97858476B50}" presName="connector2" presStyleLbl="sibTrans2D1" presStyleIdx="1" presStyleCnt="3"/>
      <dgm:spPr/>
    </dgm:pt>
    <dgm:pt modelId="{192C4A69-774C-4407-B3DA-3DC6665D20DD}" type="pres">
      <dgm:prSet presAssocID="{1D9382E2-9E9B-4B78-90AE-A33FDFD998FC}" presName="connector3" presStyleLbl="sibTrans2D1" presStyleIdx="2" presStyleCnt="3"/>
      <dgm:spPr/>
    </dgm:pt>
  </dgm:ptLst>
  <dgm:cxnLst>
    <dgm:cxn modelId="{106FB30B-4F35-48DF-BAD6-309F92D558C3}" type="presOf" srcId="{F4A81D67-3D48-43F4-BFBE-5C6F3F78939B}" destId="{A30C092A-CB78-4954-B756-4FC224D59A68}" srcOrd="0" destOrd="0" presId="urn:microsoft.com/office/officeart/2005/8/layout/gear1"/>
    <dgm:cxn modelId="{86DF4A0D-A9AD-4546-820B-8EACE2E1C511}" type="presOf" srcId="{EEF4AFCE-0763-4486-937B-F6D4858DD4F9}" destId="{611EFA63-031B-4111-9346-56736AF1119F}" srcOrd="0" destOrd="0" presId="urn:microsoft.com/office/officeart/2005/8/layout/gear1"/>
    <dgm:cxn modelId="{282CBC1B-CB4B-4626-9825-CAC8D3B4771F}" type="presOf" srcId="{79DB790D-19D5-4C66-A668-96C0A3DBC576}" destId="{64AACFBE-2250-4814-8FD6-E583A1C9571E}" srcOrd="1" destOrd="0" presId="urn:microsoft.com/office/officeart/2005/8/layout/gear1"/>
    <dgm:cxn modelId="{62AC1520-6DF4-4EDD-B615-0D15AFE88F87}" type="presOf" srcId="{EEF4AFCE-0763-4486-937B-F6D4858DD4F9}" destId="{4C9A6BA4-2764-4AAC-B48A-6A642AD6B120}" srcOrd="2" destOrd="0" presId="urn:microsoft.com/office/officeart/2005/8/layout/gear1"/>
    <dgm:cxn modelId="{9FC9853B-40E5-42A2-8681-05CA8240BC56}" srcId="{B00397AC-E060-4755-A95D-8356CB02D068}" destId="{EEF4AFCE-0763-4486-937B-F6D4858DD4F9}" srcOrd="0" destOrd="0" parTransId="{15F2BF71-F666-4CE1-A67C-7F71D4A786CA}" sibTransId="{01B1768E-26BD-46DE-979C-76F864FB9DF8}"/>
    <dgm:cxn modelId="{763E6C3D-A499-4BEF-ACEF-8C6702276830}" type="presOf" srcId="{F4A81D67-3D48-43F4-BFBE-5C6F3F78939B}" destId="{3101297B-4897-4C0A-8B1A-8453B00C09DF}" srcOrd="2" destOrd="0" presId="urn:microsoft.com/office/officeart/2005/8/layout/gear1"/>
    <dgm:cxn modelId="{60334175-190B-4B95-BEDC-7DD42DDAF95E}" type="presOf" srcId="{F4A81D67-3D48-43F4-BFBE-5C6F3F78939B}" destId="{DF77B3ED-3826-4148-BF47-BE7D1F6A2474}" srcOrd="3" destOrd="0" presId="urn:microsoft.com/office/officeart/2005/8/layout/gear1"/>
    <dgm:cxn modelId="{2EDB8675-308E-4617-90BB-3C222AC322F8}" type="presOf" srcId="{79DB790D-19D5-4C66-A668-96C0A3DBC576}" destId="{91F36738-274B-4F93-A951-6D2637C3B054}" srcOrd="2" destOrd="0" presId="urn:microsoft.com/office/officeart/2005/8/layout/gear1"/>
    <dgm:cxn modelId="{0495407D-4926-44BF-9307-24452F87C003}" type="presOf" srcId="{F4A81D67-3D48-43F4-BFBE-5C6F3F78939B}" destId="{63941CD4-1256-41B9-B3BF-2EB23FB322B4}" srcOrd="1" destOrd="0" presId="urn:microsoft.com/office/officeart/2005/8/layout/gear1"/>
    <dgm:cxn modelId="{AECE819C-95C0-4627-8ECB-8C4589F25463}" type="presOf" srcId="{01B1768E-26BD-46DE-979C-76F864FB9DF8}" destId="{AC69F15C-963F-4887-9CD0-C2928BB10138}" srcOrd="0" destOrd="0" presId="urn:microsoft.com/office/officeart/2005/8/layout/gear1"/>
    <dgm:cxn modelId="{A9AC8BA4-1B7F-49A9-8B46-0B6FB3CEEDDE}" srcId="{B00397AC-E060-4755-A95D-8356CB02D068}" destId="{79DB790D-19D5-4C66-A668-96C0A3DBC576}" srcOrd="1" destOrd="0" parTransId="{2FD22F49-EAEF-49CC-B227-FD9567BAD29C}" sibTransId="{48E0C059-1570-4FFF-B733-C97858476B50}"/>
    <dgm:cxn modelId="{14AD88B8-821C-42BB-AAA8-3662F30A6635}" type="presOf" srcId="{48E0C059-1570-4FFF-B733-C97858476B50}" destId="{98DC9DDD-0800-4226-B257-B17AD34237B7}" srcOrd="0" destOrd="0" presId="urn:microsoft.com/office/officeart/2005/8/layout/gear1"/>
    <dgm:cxn modelId="{26A048D2-1D4B-419B-A065-5CC43224EBDF}" type="presOf" srcId="{79DB790D-19D5-4C66-A668-96C0A3DBC576}" destId="{5BDFF945-5FA3-4DF2-A9DD-8A8B372BFFA1}" srcOrd="0" destOrd="0" presId="urn:microsoft.com/office/officeart/2005/8/layout/gear1"/>
    <dgm:cxn modelId="{9B0A88DA-9291-4912-A981-1B54A6F8651D}" type="presOf" srcId="{1D9382E2-9E9B-4B78-90AE-A33FDFD998FC}" destId="{192C4A69-774C-4407-B3DA-3DC6665D20DD}" srcOrd="0" destOrd="0" presId="urn:microsoft.com/office/officeart/2005/8/layout/gear1"/>
    <dgm:cxn modelId="{4A4D58E5-62C2-4C30-98B2-872E0991821C}" type="presOf" srcId="{B00397AC-E060-4755-A95D-8356CB02D068}" destId="{9D2A2F9E-F9E9-4CE2-B4FE-FDA477EF7A8D}" srcOrd="0" destOrd="0" presId="urn:microsoft.com/office/officeart/2005/8/layout/gear1"/>
    <dgm:cxn modelId="{BDB8CFFD-EB1F-495E-BB87-F5944995EA94}" srcId="{B00397AC-E060-4755-A95D-8356CB02D068}" destId="{F4A81D67-3D48-43F4-BFBE-5C6F3F78939B}" srcOrd="2" destOrd="0" parTransId="{1185FCDB-0D16-4990-B823-5E8398E9ACFE}" sibTransId="{1D9382E2-9E9B-4B78-90AE-A33FDFD998FC}"/>
    <dgm:cxn modelId="{C95F19FF-1EF9-4F42-B236-0B4EF535CFF7}" type="presOf" srcId="{EEF4AFCE-0763-4486-937B-F6D4858DD4F9}" destId="{1A5CBBED-3590-4B83-AEA6-509667B1DA46}" srcOrd="1" destOrd="0" presId="urn:microsoft.com/office/officeart/2005/8/layout/gear1"/>
    <dgm:cxn modelId="{852BAA87-88B6-4B60-BC11-4AA340D10F6D}" type="presParOf" srcId="{9D2A2F9E-F9E9-4CE2-B4FE-FDA477EF7A8D}" destId="{611EFA63-031B-4111-9346-56736AF1119F}" srcOrd="0" destOrd="0" presId="urn:microsoft.com/office/officeart/2005/8/layout/gear1"/>
    <dgm:cxn modelId="{9FDE8C63-9EA2-425B-9539-F042EDED38EF}" type="presParOf" srcId="{9D2A2F9E-F9E9-4CE2-B4FE-FDA477EF7A8D}" destId="{1A5CBBED-3590-4B83-AEA6-509667B1DA46}" srcOrd="1" destOrd="0" presId="urn:microsoft.com/office/officeart/2005/8/layout/gear1"/>
    <dgm:cxn modelId="{CDC6351A-ABDF-4916-BFAC-F32681D3E1CC}" type="presParOf" srcId="{9D2A2F9E-F9E9-4CE2-B4FE-FDA477EF7A8D}" destId="{4C9A6BA4-2764-4AAC-B48A-6A642AD6B120}" srcOrd="2" destOrd="0" presId="urn:microsoft.com/office/officeart/2005/8/layout/gear1"/>
    <dgm:cxn modelId="{EA61318D-17CA-40D3-84EA-C69BC56B8FF3}" type="presParOf" srcId="{9D2A2F9E-F9E9-4CE2-B4FE-FDA477EF7A8D}" destId="{5BDFF945-5FA3-4DF2-A9DD-8A8B372BFFA1}" srcOrd="3" destOrd="0" presId="urn:microsoft.com/office/officeart/2005/8/layout/gear1"/>
    <dgm:cxn modelId="{E0F04F63-DF97-443E-87D9-B1DD2B26BB60}" type="presParOf" srcId="{9D2A2F9E-F9E9-4CE2-B4FE-FDA477EF7A8D}" destId="{64AACFBE-2250-4814-8FD6-E583A1C9571E}" srcOrd="4" destOrd="0" presId="urn:microsoft.com/office/officeart/2005/8/layout/gear1"/>
    <dgm:cxn modelId="{658D00C5-DB28-43A9-96E5-D43E6FE4CF5C}" type="presParOf" srcId="{9D2A2F9E-F9E9-4CE2-B4FE-FDA477EF7A8D}" destId="{91F36738-274B-4F93-A951-6D2637C3B054}" srcOrd="5" destOrd="0" presId="urn:microsoft.com/office/officeart/2005/8/layout/gear1"/>
    <dgm:cxn modelId="{D0693896-9987-4A4A-B368-7A3413C865EF}" type="presParOf" srcId="{9D2A2F9E-F9E9-4CE2-B4FE-FDA477EF7A8D}" destId="{A30C092A-CB78-4954-B756-4FC224D59A68}" srcOrd="6" destOrd="0" presId="urn:microsoft.com/office/officeart/2005/8/layout/gear1"/>
    <dgm:cxn modelId="{4FF678BE-A135-44C5-8350-05EF98B6AE3E}" type="presParOf" srcId="{9D2A2F9E-F9E9-4CE2-B4FE-FDA477EF7A8D}" destId="{63941CD4-1256-41B9-B3BF-2EB23FB322B4}" srcOrd="7" destOrd="0" presId="urn:microsoft.com/office/officeart/2005/8/layout/gear1"/>
    <dgm:cxn modelId="{08AAB667-DB5B-4B34-8758-62D622FBB9C9}" type="presParOf" srcId="{9D2A2F9E-F9E9-4CE2-B4FE-FDA477EF7A8D}" destId="{3101297B-4897-4C0A-8B1A-8453B00C09DF}" srcOrd="8" destOrd="0" presId="urn:microsoft.com/office/officeart/2005/8/layout/gear1"/>
    <dgm:cxn modelId="{5D3AC495-F7E0-4705-8C45-B1EEB32C56BA}" type="presParOf" srcId="{9D2A2F9E-F9E9-4CE2-B4FE-FDA477EF7A8D}" destId="{DF77B3ED-3826-4148-BF47-BE7D1F6A2474}" srcOrd="9" destOrd="0" presId="urn:microsoft.com/office/officeart/2005/8/layout/gear1"/>
    <dgm:cxn modelId="{3C3F65C3-4281-4FF1-8DF7-D24B5D7A5B9D}" type="presParOf" srcId="{9D2A2F9E-F9E9-4CE2-B4FE-FDA477EF7A8D}" destId="{AC69F15C-963F-4887-9CD0-C2928BB10138}" srcOrd="10" destOrd="0" presId="urn:microsoft.com/office/officeart/2005/8/layout/gear1"/>
    <dgm:cxn modelId="{72C6B180-CE2D-4965-BD4D-CBD6FC0F070A}" type="presParOf" srcId="{9D2A2F9E-F9E9-4CE2-B4FE-FDA477EF7A8D}" destId="{98DC9DDD-0800-4226-B257-B17AD34237B7}" srcOrd="11" destOrd="0" presId="urn:microsoft.com/office/officeart/2005/8/layout/gear1"/>
    <dgm:cxn modelId="{2C18ABF8-800C-471C-AF9E-2598F34011DB}" type="presParOf" srcId="{9D2A2F9E-F9E9-4CE2-B4FE-FDA477EF7A8D}" destId="{192C4A69-774C-4407-B3DA-3DC6665D20DD}" srcOrd="12" destOrd="0" presId="urn:microsoft.com/office/officeart/2005/8/layout/gear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1EFA63-031B-4111-9346-56736AF1119F}">
      <dsp:nvSpPr>
        <dsp:cNvPr id="0" name=""/>
        <dsp:cNvSpPr/>
      </dsp:nvSpPr>
      <dsp:spPr>
        <a:xfrm>
          <a:off x="1912842" y="1419116"/>
          <a:ext cx="1734476" cy="1734476"/>
        </a:xfrm>
        <a:prstGeom prst="gear9">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rtl="1">
            <a:lnSpc>
              <a:spcPct val="90000"/>
            </a:lnSpc>
            <a:spcBef>
              <a:spcPct val="0"/>
            </a:spcBef>
            <a:spcAft>
              <a:spcPct val="35000"/>
            </a:spcAft>
            <a:buNone/>
          </a:pPr>
          <a:r>
            <a:rPr lang="he-IL" sz="1900" kern="1200" dirty="0">
              <a:latin typeface="Calibri" panose="020F0502020204030204" pitchFamily="34" charset="0"/>
              <a:cs typeface="Calibri" panose="020F0502020204030204" pitchFamily="34" charset="0"/>
            </a:rPr>
            <a:t>יישוב</a:t>
          </a:r>
        </a:p>
      </dsp:txBody>
      <dsp:txXfrm>
        <a:off x="2261549" y="1825409"/>
        <a:ext cx="1037062" cy="891556"/>
      </dsp:txXfrm>
    </dsp:sp>
    <dsp:sp modelId="{5BDFF945-5FA3-4DF2-A9DD-8A8B372BFFA1}">
      <dsp:nvSpPr>
        <dsp:cNvPr id="0" name=""/>
        <dsp:cNvSpPr/>
      </dsp:nvSpPr>
      <dsp:spPr>
        <a:xfrm>
          <a:off x="903692" y="1009149"/>
          <a:ext cx="1261437" cy="1261437"/>
        </a:xfrm>
        <a:prstGeom prst="gear6">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rtl="1">
            <a:lnSpc>
              <a:spcPct val="90000"/>
            </a:lnSpc>
            <a:spcBef>
              <a:spcPct val="0"/>
            </a:spcBef>
            <a:spcAft>
              <a:spcPct val="35000"/>
            </a:spcAft>
            <a:buNone/>
          </a:pPr>
          <a:r>
            <a:rPr lang="he-IL" sz="1900" kern="1200" dirty="0">
              <a:latin typeface="Calibri" panose="020F0502020204030204" pitchFamily="34" charset="0"/>
              <a:cs typeface="Calibri" panose="020F0502020204030204" pitchFamily="34" charset="0"/>
            </a:rPr>
            <a:t>מועצה</a:t>
          </a:r>
        </a:p>
      </dsp:txBody>
      <dsp:txXfrm>
        <a:off x="1221263" y="1328639"/>
        <a:ext cx="626295" cy="622457"/>
      </dsp:txXfrm>
    </dsp:sp>
    <dsp:sp modelId="{A30C092A-CB78-4954-B756-4FC224D59A68}">
      <dsp:nvSpPr>
        <dsp:cNvPr id="0" name=""/>
        <dsp:cNvSpPr/>
      </dsp:nvSpPr>
      <dsp:spPr>
        <a:xfrm rot="20700000">
          <a:off x="1610226" y="138886"/>
          <a:ext cx="1235950" cy="1235950"/>
        </a:xfrm>
        <a:prstGeom prst="gear6">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rtl="1">
            <a:lnSpc>
              <a:spcPct val="90000"/>
            </a:lnSpc>
            <a:spcBef>
              <a:spcPct val="0"/>
            </a:spcBef>
            <a:spcAft>
              <a:spcPct val="35000"/>
            </a:spcAft>
            <a:buNone/>
          </a:pPr>
          <a:r>
            <a:rPr lang="he-IL" sz="1900" kern="1200" dirty="0">
              <a:latin typeface="Calibri" panose="020F0502020204030204" pitchFamily="34" charset="0"/>
              <a:cs typeface="Calibri" panose="020F0502020204030204" pitchFamily="34" charset="0"/>
            </a:rPr>
            <a:t>תנועה</a:t>
          </a:r>
        </a:p>
      </dsp:txBody>
      <dsp:txXfrm rot="-20700000">
        <a:off x="1881306" y="409967"/>
        <a:ext cx="693790" cy="693790"/>
      </dsp:txXfrm>
    </dsp:sp>
    <dsp:sp modelId="{AC69F15C-963F-4887-9CD0-C2928BB10138}">
      <dsp:nvSpPr>
        <dsp:cNvPr id="0" name=""/>
        <dsp:cNvSpPr/>
      </dsp:nvSpPr>
      <dsp:spPr>
        <a:xfrm>
          <a:off x="1768391" y="1163630"/>
          <a:ext cx="2220129" cy="2220129"/>
        </a:xfrm>
        <a:prstGeom prst="circularArrow">
          <a:avLst>
            <a:gd name="adj1" fmla="val 4688"/>
            <a:gd name="adj2" fmla="val 299029"/>
            <a:gd name="adj3" fmla="val 2484895"/>
            <a:gd name="adj4" fmla="val 15930363"/>
            <a:gd name="adj5" fmla="val 5469"/>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8DC9DDD-0800-4226-B257-B17AD34237B7}">
      <dsp:nvSpPr>
        <dsp:cNvPr id="0" name=""/>
        <dsp:cNvSpPr/>
      </dsp:nvSpPr>
      <dsp:spPr>
        <a:xfrm>
          <a:off x="680294" y="734507"/>
          <a:ext cx="1613062" cy="1613062"/>
        </a:xfrm>
        <a:prstGeom prst="leftCircularArrow">
          <a:avLst>
            <a:gd name="adj1" fmla="val 6452"/>
            <a:gd name="adj2" fmla="val 429999"/>
            <a:gd name="adj3" fmla="val 10489124"/>
            <a:gd name="adj4" fmla="val 14837806"/>
            <a:gd name="adj5" fmla="val 7527"/>
          </a:avLst>
        </a:prstGeom>
        <a:solidFill>
          <a:schemeClr val="accent5">
            <a:hueOff val="-3676672"/>
            <a:satOff val="-5114"/>
            <a:lumOff val="-196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2C4A69-774C-4407-B3DA-3DC6665D20DD}">
      <dsp:nvSpPr>
        <dsp:cNvPr id="0" name=""/>
        <dsp:cNvSpPr/>
      </dsp:nvSpPr>
      <dsp:spPr>
        <a:xfrm>
          <a:off x="1324337" y="-127366"/>
          <a:ext cx="1739206" cy="1739206"/>
        </a:xfrm>
        <a:prstGeom prst="circularArrow">
          <a:avLst>
            <a:gd name="adj1" fmla="val 5984"/>
            <a:gd name="adj2" fmla="val 394124"/>
            <a:gd name="adj3" fmla="val 13313824"/>
            <a:gd name="adj4" fmla="val 10508221"/>
            <a:gd name="adj5" fmla="val 6981"/>
          </a:avLst>
        </a:prstGeom>
        <a:solidFill>
          <a:schemeClr val="accent5">
            <a:hueOff val="-7353344"/>
            <a:satOff val="-10228"/>
            <a:lumOff val="-3922"/>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95566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3433331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1590134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3917362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1693731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247808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3217897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3320512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4133724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4117701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093B8006-C475-4511-8359-76F199C1EEE8}" type="datetimeFigureOut">
              <a:rPr lang="he-IL" smtClean="0"/>
              <a:t>ג'/אלול/תשע"ט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4397B8F-1C91-4C50-B24D-A74C9AAE1F13}" type="slidenum">
              <a:rPr lang="he-IL" smtClean="0"/>
              <a:t>‹#›</a:t>
            </a:fld>
            <a:endParaRPr lang="he-IL"/>
          </a:p>
        </p:txBody>
      </p:sp>
    </p:spTree>
    <p:extLst>
      <p:ext uri="{BB962C8B-B14F-4D97-AF65-F5344CB8AC3E}">
        <p14:creationId xmlns:p14="http://schemas.microsoft.com/office/powerpoint/2010/main" val="3114161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93B8006-C475-4511-8359-76F199C1EEE8}" type="datetimeFigureOut">
              <a:rPr lang="he-IL" smtClean="0"/>
              <a:t>ג'/אלול/תשע"ט</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4397B8F-1C91-4C50-B24D-A74C9AAE1F13}" type="slidenum">
              <a:rPr lang="he-IL" smtClean="0"/>
              <a:t>‹#›</a:t>
            </a:fld>
            <a:endParaRPr lang="he-IL"/>
          </a:p>
        </p:txBody>
      </p:sp>
    </p:spTree>
    <p:extLst>
      <p:ext uri="{BB962C8B-B14F-4D97-AF65-F5344CB8AC3E}">
        <p14:creationId xmlns:p14="http://schemas.microsoft.com/office/powerpoint/2010/main" val="3360895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jpe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009291" y="180153"/>
            <a:ext cx="8481795" cy="1134170"/>
          </a:xfrm>
          <a:noFill/>
          <a:effectLst/>
        </p:spPr>
        <p:txBody>
          <a:bodyPr>
            <a:noAutofit/>
          </a:bodyPr>
          <a:lstStyle/>
          <a:p>
            <a:r>
              <a:rPr lang="he-IL" sz="8000" b="1" dirty="0">
                <a:effectLst>
                  <a:glow rad="228600">
                    <a:schemeClr val="accent6">
                      <a:satMod val="175000"/>
                      <a:alpha val="40000"/>
                    </a:schemeClr>
                  </a:glow>
                </a:effectLst>
                <a:latin typeface="Calibri" panose="020F0502020204030204" pitchFamily="34" charset="0"/>
                <a:cs typeface="Calibri" panose="020F0502020204030204" pitchFamily="34" charset="0"/>
              </a:rPr>
              <a:t>מצגת חשיפה</a:t>
            </a:r>
          </a:p>
          <a:p>
            <a:r>
              <a:rPr lang="he-IL" sz="8000" b="1" dirty="0">
                <a:effectLst>
                  <a:glow rad="228600">
                    <a:schemeClr val="accent6">
                      <a:satMod val="175000"/>
                      <a:alpha val="40000"/>
                    </a:schemeClr>
                  </a:glow>
                </a:effectLst>
                <a:latin typeface="Calibri" panose="020F0502020204030204" pitchFamily="34" charset="0"/>
                <a:cs typeface="Calibri" panose="020F0502020204030204" pitchFamily="34" charset="0"/>
              </a:rPr>
              <a:t>התנועה החדשה</a:t>
            </a:r>
          </a:p>
          <a:p>
            <a:endParaRPr lang="he-IL" sz="8000" b="1" dirty="0">
              <a:effectLst>
                <a:glow rad="228600">
                  <a:schemeClr val="accent6">
                    <a:satMod val="175000"/>
                    <a:alpha val="40000"/>
                  </a:schemeClr>
                </a:glow>
              </a:effectLst>
              <a:latin typeface="Calibri" panose="020F0502020204030204" pitchFamily="34" charset="0"/>
              <a:cs typeface="Calibri" panose="020F0502020204030204" pitchFamily="34" charset="0"/>
            </a:endParaRPr>
          </a:p>
          <a:p>
            <a:endParaRPr lang="he-IL" sz="8000" b="1" dirty="0">
              <a:effectLst>
                <a:glow rad="228600">
                  <a:schemeClr val="accent6">
                    <a:satMod val="175000"/>
                    <a:alpha val="40000"/>
                  </a:schemeClr>
                </a:glow>
              </a:effectLst>
              <a:latin typeface="Calibri" panose="020F0502020204030204" pitchFamily="34" charset="0"/>
              <a:cs typeface="Calibri" panose="020F0502020204030204" pitchFamily="34" charset="0"/>
            </a:endParaRPr>
          </a:p>
          <a:p>
            <a:endParaRPr lang="he-IL" sz="8000" b="1" dirty="0">
              <a:effectLst>
                <a:glow rad="228600">
                  <a:schemeClr val="accent6">
                    <a:satMod val="175000"/>
                    <a:alpha val="40000"/>
                  </a:schemeClr>
                </a:glow>
              </a:effectLst>
              <a:latin typeface="Calibri" panose="020F0502020204030204" pitchFamily="34" charset="0"/>
              <a:cs typeface="Calibri" panose="020F0502020204030204" pitchFamily="34" charset="0"/>
            </a:endParaRPr>
          </a:p>
        </p:txBody>
      </p:sp>
      <p:sp>
        <p:nvSpPr>
          <p:cNvPr id="4" name="object 3"/>
          <p:cNvSpPr/>
          <p:nvPr/>
        </p:nvSpPr>
        <p:spPr>
          <a:xfrm flipV="1">
            <a:off x="1009291" y="6435969"/>
            <a:ext cx="10742534" cy="59722"/>
          </a:xfrm>
          <a:custGeom>
            <a:avLst/>
            <a:gdLst/>
            <a:ahLst/>
            <a:cxnLst/>
            <a:rect l="l" t="t" r="r" b="b"/>
            <a:pathLst>
              <a:path w="5400040">
                <a:moveTo>
                  <a:pt x="0" y="0"/>
                </a:moveTo>
                <a:lnTo>
                  <a:pt x="5400001" y="0"/>
                </a:lnTo>
              </a:path>
            </a:pathLst>
          </a:custGeom>
          <a:ln w="15659">
            <a:solidFill>
              <a:srgbClr val="725730"/>
            </a:solidFill>
          </a:ln>
        </p:spPr>
        <p:txBody>
          <a:bodyPr wrap="square" lIns="0" tIns="0" rIns="0" bIns="0" rtlCol="0"/>
          <a:lstStyle/>
          <a:p>
            <a:endParaRPr/>
          </a:p>
        </p:txBody>
      </p:sp>
      <p:sp>
        <p:nvSpPr>
          <p:cNvPr id="5" name="object 4"/>
          <p:cNvSpPr/>
          <p:nvPr/>
        </p:nvSpPr>
        <p:spPr>
          <a:xfrm>
            <a:off x="10372998" y="5869077"/>
            <a:ext cx="1363962" cy="506963"/>
          </a:xfrm>
          <a:prstGeom prst="rect">
            <a:avLst/>
          </a:prstGeom>
          <a:blipFill>
            <a:blip r:embed="rId3" cstate="print"/>
            <a:stretch>
              <a:fillRect/>
            </a:stretch>
          </a:blipFill>
        </p:spPr>
        <p:txBody>
          <a:bodyPr wrap="square" lIns="0" tIns="0" rIns="0" bIns="0" rtlCol="0"/>
          <a:lstStyle/>
          <a:p>
            <a:endParaRPr/>
          </a:p>
        </p:txBody>
      </p:sp>
      <p:pic>
        <p:nvPicPr>
          <p:cNvPr id="10" name="תמונה 9"/>
          <p:cNvPicPr>
            <a:picLocks noChangeAspect="1"/>
          </p:cNvPicPr>
          <p:nvPr/>
        </p:nvPicPr>
        <p:blipFill>
          <a:blip r:embed="rId4"/>
          <a:stretch>
            <a:fillRect/>
          </a:stretch>
        </p:blipFill>
        <p:spPr>
          <a:xfrm>
            <a:off x="9516115" y="144913"/>
            <a:ext cx="2338820" cy="2338820"/>
          </a:xfrm>
          <a:prstGeom prst="rect">
            <a:avLst/>
          </a:prstGeom>
        </p:spPr>
      </p:pic>
    </p:spTree>
    <p:extLst>
      <p:ext uri="{BB962C8B-B14F-4D97-AF65-F5344CB8AC3E}">
        <p14:creationId xmlns:p14="http://schemas.microsoft.com/office/powerpoint/2010/main" val="2577564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flipV="1">
            <a:off x="1009291" y="6435969"/>
            <a:ext cx="10742534" cy="59722"/>
          </a:xfrm>
          <a:custGeom>
            <a:avLst/>
            <a:gdLst/>
            <a:ahLst/>
            <a:cxnLst/>
            <a:rect l="l" t="t" r="r" b="b"/>
            <a:pathLst>
              <a:path w="5400040">
                <a:moveTo>
                  <a:pt x="0" y="0"/>
                </a:moveTo>
                <a:lnTo>
                  <a:pt x="5400001" y="0"/>
                </a:lnTo>
              </a:path>
            </a:pathLst>
          </a:custGeom>
          <a:ln w="15659">
            <a:solidFill>
              <a:srgbClr val="725730"/>
            </a:solidFill>
          </a:ln>
        </p:spPr>
        <p:txBody>
          <a:bodyPr wrap="square" lIns="0" tIns="0" rIns="0" bIns="0" rtlCol="0"/>
          <a:lstStyle/>
          <a:p>
            <a:endParaRPr/>
          </a:p>
        </p:txBody>
      </p:sp>
      <p:sp>
        <p:nvSpPr>
          <p:cNvPr id="5" name="object 4"/>
          <p:cNvSpPr/>
          <p:nvPr/>
        </p:nvSpPr>
        <p:spPr>
          <a:xfrm>
            <a:off x="10372998" y="5869077"/>
            <a:ext cx="1363962" cy="506963"/>
          </a:xfrm>
          <a:prstGeom prst="rect">
            <a:avLst/>
          </a:prstGeom>
          <a:blipFill>
            <a:blip r:embed="rId2" cstate="print"/>
            <a:stretch>
              <a:fillRect/>
            </a:stretch>
          </a:blipFill>
        </p:spPr>
        <p:txBody>
          <a:bodyPr wrap="square" lIns="0" tIns="0" rIns="0" bIns="0" rtlCol="0"/>
          <a:lstStyle/>
          <a:p>
            <a:endParaRPr/>
          </a:p>
        </p:txBody>
      </p:sp>
      <p:sp>
        <p:nvSpPr>
          <p:cNvPr id="6" name="object 2"/>
          <p:cNvSpPr txBox="1">
            <a:spLocks/>
          </p:cNvSpPr>
          <p:nvPr/>
        </p:nvSpPr>
        <p:spPr>
          <a:xfrm>
            <a:off x="575535" y="1215448"/>
            <a:ext cx="11466830" cy="4126771"/>
          </a:xfrm>
          <a:prstGeom prst="rect">
            <a:avLst/>
          </a:prstGeom>
        </p:spPr>
        <p:txBody>
          <a:bodyPr vert="horz" wrap="square" lIns="0" tIns="12700" rIns="0" bIns="0" rtlCol="0" anchor="b">
            <a:spAutoFit/>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marL="646430" marR="5080" indent="-634365" algn="r">
              <a:lnSpc>
                <a:spcPct val="100000"/>
              </a:lnSpc>
              <a:spcBef>
                <a:spcPts val="100"/>
              </a:spcBef>
            </a:pPr>
            <a:r>
              <a:rPr lang="he-IL" sz="1800" b="1" dirty="0">
                <a:latin typeface="Calibri" panose="020F0502020204030204" pitchFamily="34" charset="0"/>
                <a:cs typeface="Calibri" panose="020F0502020204030204" pitchFamily="34" charset="0"/>
              </a:rPr>
              <a:t>          אנו באים מהיישובים השונים במגזר הכפרי, וכל אחד </a:t>
            </a:r>
            <a:r>
              <a:rPr lang="he-IL" sz="1800" b="1" dirty="0" err="1">
                <a:latin typeface="Calibri" panose="020F0502020204030204" pitchFamily="34" charset="0"/>
                <a:cs typeface="Calibri" panose="020F0502020204030204" pitchFamily="34" charset="0"/>
              </a:rPr>
              <a:t>מאיתנו</a:t>
            </a:r>
            <a:r>
              <a:rPr lang="he-IL" sz="1800" b="1" dirty="0">
                <a:latin typeface="Calibri" panose="020F0502020204030204" pitchFamily="34" charset="0"/>
                <a:cs typeface="Calibri" panose="020F0502020204030204" pitchFamily="34" charset="0"/>
              </a:rPr>
              <a:t> מביא </a:t>
            </a:r>
            <a:r>
              <a:rPr lang="he-IL" sz="1800" b="1" dirty="0" err="1">
                <a:latin typeface="Calibri" panose="020F0502020204030204" pitchFamily="34" charset="0"/>
                <a:cs typeface="Calibri" panose="020F0502020204030204" pitchFamily="34" charset="0"/>
              </a:rPr>
              <a:t>איתו</a:t>
            </a:r>
            <a:r>
              <a:rPr lang="he-IL" sz="1800" b="1" dirty="0">
                <a:latin typeface="Calibri" panose="020F0502020204030204" pitchFamily="34" charset="0"/>
                <a:cs typeface="Calibri" panose="020F0502020204030204" pitchFamily="34" charset="0"/>
              </a:rPr>
              <a:t> את סיפורם של האנשים </a:t>
            </a:r>
          </a:p>
          <a:p>
            <a:pPr marL="646430" marR="5080" indent="-634365" algn="r">
              <a:lnSpc>
                <a:spcPct val="100000"/>
              </a:lnSpc>
              <a:spcBef>
                <a:spcPts val="100"/>
              </a:spcBef>
            </a:pPr>
            <a:r>
              <a:rPr lang="he-IL" sz="1800" b="1" dirty="0">
                <a:latin typeface="Calibri" panose="020F0502020204030204" pitchFamily="34" charset="0"/>
                <a:cs typeface="Calibri" panose="020F0502020204030204" pitchFamily="34" charset="0"/>
              </a:rPr>
              <a:t>          והקהילות, סיפורים של חלוציות היסטורית ומודרנית בארץ ישראל. </a:t>
            </a:r>
            <a:br>
              <a:rPr lang="he-IL" sz="1800" b="1" dirty="0">
                <a:latin typeface="Calibri" panose="020F0502020204030204" pitchFamily="34" charset="0"/>
                <a:cs typeface="Calibri" panose="020F0502020204030204" pitchFamily="34" charset="0"/>
              </a:rPr>
            </a:br>
            <a:br>
              <a:rPr lang="he-IL" sz="1800" dirty="0">
                <a:latin typeface="Calibri" panose="020F0502020204030204" pitchFamily="34" charset="0"/>
                <a:cs typeface="Calibri" panose="020F0502020204030204" pitchFamily="34" charset="0"/>
              </a:rPr>
            </a:br>
            <a:r>
              <a:rPr lang="he-IL" sz="1800" b="1" dirty="0">
                <a:latin typeface="Calibri" panose="020F0502020204030204" pitchFamily="34" charset="0"/>
                <a:cs typeface="Calibri" panose="020F0502020204030204" pitchFamily="34" charset="0"/>
              </a:rPr>
              <a:t>ערך העבודה, העשייה העצמית, החקלאות והציונות מלווים אותנו במסענו — שורשים של ממש. </a:t>
            </a:r>
            <a:br>
              <a:rPr lang="he-IL" sz="1800" dirty="0">
                <a:latin typeface="Calibri" panose="020F0502020204030204" pitchFamily="34" charset="0"/>
                <a:cs typeface="Calibri" panose="020F0502020204030204" pitchFamily="34" charset="0"/>
              </a:rPr>
            </a:br>
            <a:r>
              <a:rPr lang="he-IL" sz="1800" dirty="0">
                <a:latin typeface="Calibri" panose="020F0502020204030204" pitchFamily="34" charset="0"/>
                <a:cs typeface="Calibri" panose="020F0502020204030204" pitchFamily="34" charset="0"/>
              </a:rPr>
              <a:t>אנו מעוניינים לעצב את חיינו וקהילותינו מתוך אמונה בשוויון ערך האדם ולקחת אחריות</a:t>
            </a:r>
          </a:p>
          <a:p>
            <a:pPr marL="646430" marR="5080" indent="-634365" algn="r">
              <a:lnSpc>
                <a:spcPct val="100000"/>
              </a:lnSpc>
              <a:spcBef>
                <a:spcPts val="100"/>
              </a:spcBef>
            </a:pPr>
            <a:r>
              <a:rPr lang="he-IL" sz="1800" dirty="0">
                <a:latin typeface="Calibri" panose="020F0502020204030204" pitchFamily="34" charset="0"/>
                <a:cs typeface="Calibri" panose="020F0502020204030204" pitchFamily="34" charset="0"/>
              </a:rPr>
              <a:t>          על עיצוב המרחבים המשותפים מתוך שיח ושותפות.</a:t>
            </a:r>
            <a:br>
              <a:rPr lang="he-IL" sz="1800" dirty="0">
                <a:latin typeface="Calibri" panose="020F0502020204030204" pitchFamily="34" charset="0"/>
                <a:cs typeface="Calibri" panose="020F0502020204030204" pitchFamily="34" charset="0"/>
              </a:rPr>
            </a:br>
            <a:br>
              <a:rPr lang="he-IL" sz="1800" dirty="0">
                <a:latin typeface="Calibri" panose="020F0502020204030204" pitchFamily="34" charset="0"/>
                <a:cs typeface="Calibri" panose="020F0502020204030204" pitchFamily="34" charset="0"/>
              </a:rPr>
            </a:br>
            <a:r>
              <a:rPr lang="he-IL" sz="1800" b="1" dirty="0">
                <a:latin typeface="Calibri" panose="020F0502020204030204" pitchFamily="34" charset="0"/>
                <a:cs typeface="Calibri" panose="020F0502020204030204" pitchFamily="34" charset="0"/>
              </a:rPr>
              <a:t>אנו מאמינים בחיים שיש בהם זיקה לאחרים, בקבוצה וקהילה, בערבות הדדית ובאמפתיה. </a:t>
            </a:r>
            <a:br>
              <a:rPr lang="he-IL" sz="1800" dirty="0">
                <a:latin typeface="Calibri" panose="020F0502020204030204" pitchFamily="34" charset="0"/>
                <a:cs typeface="Calibri" panose="020F0502020204030204" pitchFamily="34" charset="0"/>
              </a:rPr>
            </a:br>
            <a:r>
              <a:rPr lang="he-IL" sz="1800" dirty="0">
                <a:latin typeface="Calibri" panose="020F0502020204030204" pitchFamily="34" charset="0"/>
                <a:cs typeface="Calibri" panose="020F0502020204030204" pitchFamily="34" charset="0"/>
              </a:rPr>
              <a:t>אנו הולכים יחד לא מתוך אחידות אלא מתוך הכרה בייחודיות של כל אחד ואחת. </a:t>
            </a:r>
            <a:br>
              <a:rPr lang="he-IL" sz="1800" dirty="0">
                <a:latin typeface="Calibri" panose="020F0502020204030204" pitchFamily="34" charset="0"/>
                <a:cs typeface="Calibri" panose="020F0502020204030204" pitchFamily="34" charset="0"/>
              </a:rPr>
            </a:br>
            <a:br>
              <a:rPr lang="he-IL" sz="1800" b="1" dirty="0">
                <a:latin typeface="Calibri" panose="020F0502020204030204" pitchFamily="34" charset="0"/>
                <a:cs typeface="Calibri" panose="020F0502020204030204" pitchFamily="34" charset="0"/>
              </a:rPr>
            </a:br>
            <a:r>
              <a:rPr lang="he-IL" sz="1800" b="1" dirty="0">
                <a:latin typeface="Calibri" panose="020F0502020204030204" pitchFamily="34" charset="0"/>
                <a:cs typeface="Calibri" panose="020F0502020204030204" pitchFamily="34" charset="0"/>
              </a:rPr>
              <a:t>הליכה זו מייצרת תנועה שבה מקום ליחיד, לקבוצה ולקהילה בספירלה של מעורבות ואחריות.</a:t>
            </a:r>
          </a:p>
          <a:p>
            <a:pPr marL="646430" marR="5080" indent="-634365" algn="r">
              <a:lnSpc>
                <a:spcPct val="100000"/>
              </a:lnSpc>
              <a:spcBef>
                <a:spcPts val="100"/>
              </a:spcBef>
            </a:pPr>
            <a:br>
              <a:rPr lang="he-IL" sz="1800" b="1" dirty="0">
                <a:latin typeface="Calibri" panose="020F0502020204030204" pitchFamily="34" charset="0"/>
                <a:cs typeface="Calibri" panose="020F0502020204030204" pitchFamily="34" charset="0"/>
              </a:rPr>
            </a:br>
            <a:r>
              <a:rPr lang="he-IL" sz="2400" b="1" dirty="0">
                <a:latin typeface="Calibri" panose="020F0502020204030204" pitchFamily="34" charset="0"/>
                <a:cs typeface="Calibri" panose="020F0502020204030204" pitchFamily="34" charset="0"/>
              </a:rPr>
              <a:t> זוהי תנועה חדשה, אך מתחתיה שורשים עמוקים</a:t>
            </a:r>
          </a:p>
          <a:p>
            <a:pPr marL="646430" marR="5080" indent="-634365" algn="r">
              <a:lnSpc>
                <a:spcPct val="100000"/>
              </a:lnSpc>
              <a:spcBef>
                <a:spcPts val="100"/>
              </a:spcBef>
            </a:pPr>
            <a:r>
              <a:rPr lang="he-IL" sz="2400" b="1" dirty="0">
                <a:latin typeface="Calibri" panose="020F0502020204030204" pitchFamily="34" charset="0"/>
                <a:cs typeface="Calibri" panose="020F0502020204030204" pitchFamily="34" charset="0"/>
              </a:rPr>
              <a:t>                                                         שמהווים בסיס איתן לצמיחה, יצירה והתחדשות.</a:t>
            </a:r>
            <a:endParaRPr lang="he-IL" sz="2400" b="1" spc="190" dirty="0">
              <a:latin typeface="Calibri" panose="020F0502020204030204" pitchFamily="34" charset="0"/>
              <a:cs typeface="Calibri" panose="020F0502020204030204" pitchFamily="34" charset="0"/>
            </a:endParaRPr>
          </a:p>
        </p:txBody>
      </p:sp>
      <p:sp>
        <p:nvSpPr>
          <p:cNvPr id="7" name="מלבן 6"/>
          <p:cNvSpPr/>
          <p:nvPr/>
        </p:nvSpPr>
        <p:spPr>
          <a:xfrm>
            <a:off x="3026026" y="401327"/>
            <a:ext cx="5965095" cy="769441"/>
          </a:xfrm>
          <a:prstGeom prst="rect">
            <a:avLst/>
          </a:prstGeom>
        </p:spPr>
        <p:txBody>
          <a:bodyPr wrap="none">
            <a:spAutoFit/>
          </a:bodyPr>
          <a:lstStyle/>
          <a:p>
            <a:pPr algn="ctr"/>
            <a:r>
              <a:rPr lang="he-IL" sz="4400" b="1" u="sng" dirty="0">
                <a:solidFill>
                  <a:srgbClr val="00B050"/>
                </a:solidFill>
                <a:latin typeface="Calibri" panose="020F0502020204030204" pitchFamily="34" charset="0"/>
                <a:cs typeface="Calibri" panose="020F0502020204030204" pitchFamily="34" charset="0"/>
              </a:rPr>
              <a:t>התנועה החדשה- מי אנחנו?</a:t>
            </a:r>
            <a:endParaRPr lang="en-US" sz="4400" u="sng" dirty="0">
              <a:solidFill>
                <a:srgbClr val="00B050"/>
              </a:solidFill>
              <a:latin typeface="Calibri" panose="020F0502020204030204" pitchFamily="34" charset="0"/>
              <a:cs typeface="Calibri" panose="020F0502020204030204" pitchFamily="34" charset="0"/>
            </a:endParaRPr>
          </a:p>
        </p:txBody>
      </p:sp>
      <p:pic>
        <p:nvPicPr>
          <p:cNvPr id="8" name="תמונה 7"/>
          <p:cNvPicPr/>
          <p:nvPr/>
        </p:nvPicPr>
        <p:blipFill>
          <a:blip r:embed="rId3" cstate="print">
            <a:extLst>
              <a:ext uri="{28A0092B-C50C-407E-A947-70E740481C1C}">
                <a14:useLocalDpi xmlns:a14="http://schemas.microsoft.com/office/drawing/2010/main" val="0"/>
              </a:ext>
            </a:extLst>
          </a:blip>
          <a:stretch>
            <a:fillRect/>
          </a:stretch>
        </p:blipFill>
        <p:spPr>
          <a:xfrm>
            <a:off x="291368" y="136905"/>
            <a:ext cx="1669318" cy="1524842"/>
          </a:xfrm>
          <a:prstGeom prst="rect">
            <a:avLst/>
          </a:prstGeom>
        </p:spPr>
      </p:pic>
    </p:spTree>
    <p:extLst>
      <p:ext uri="{BB962C8B-B14F-4D97-AF65-F5344CB8AC3E}">
        <p14:creationId xmlns:p14="http://schemas.microsoft.com/office/powerpoint/2010/main" val="4112210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flipV="1">
            <a:off x="1009291" y="6435969"/>
            <a:ext cx="10742534" cy="59722"/>
          </a:xfrm>
          <a:custGeom>
            <a:avLst/>
            <a:gdLst/>
            <a:ahLst/>
            <a:cxnLst/>
            <a:rect l="l" t="t" r="r" b="b"/>
            <a:pathLst>
              <a:path w="5400040">
                <a:moveTo>
                  <a:pt x="0" y="0"/>
                </a:moveTo>
                <a:lnTo>
                  <a:pt x="5400001" y="0"/>
                </a:lnTo>
              </a:path>
            </a:pathLst>
          </a:custGeom>
          <a:ln w="15659">
            <a:solidFill>
              <a:srgbClr val="725730"/>
            </a:solidFill>
          </a:ln>
        </p:spPr>
        <p:txBody>
          <a:bodyPr wrap="square" lIns="0" tIns="0" rIns="0" bIns="0" rtlCol="0"/>
          <a:lstStyle/>
          <a:p>
            <a:endParaRPr/>
          </a:p>
        </p:txBody>
      </p:sp>
      <p:sp>
        <p:nvSpPr>
          <p:cNvPr id="5" name="object 4"/>
          <p:cNvSpPr/>
          <p:nvPr/>
        </p:nvSpPr>
        <p:spPr>
          <a:xfrm>
            <a:off x="10372998" y="5869077"/>
            <a:ext cx="1363962" cy="506963"/>
          </a:xfrm>
          <a:prstGeom prst="rect">
            <a:avLst/>
          </a:prstGeom>
          <a:blipFill>
            <a:blip r:embed="rId2" cstate="print"/>
            <a:stretch>
              <a:fillRect/>
            </a:stretch>
          </a:blipFill>
        </p:spPr>
        <p:txBody>
          <a:bodyPr wrap="square" lIns="0" tIns="0" rIns="0" bIns="0" rtlCol="0"/>
          <a:lstStyle/>
          <a:p>
            <a:endParaRPr/>
          </a:p>
        </p:txBody>
      </p:sp>
      <p:sp>
        <p:nvSpPr>
          <p:cNvPr id="6" name="object 2"/>
          <p:cNvSpPr txBox="1">
            <a:spLocks/>
          </p:cNvSpPr>
          <p:nvPr/>
        </p:nvSpPr>
        <p:spPr>
          <a:xfrm>
            <a:off x="291368" y="1465215"/>
            <a:ext cx="11466830" cy="4223207"/>
          </a:xfrm>
          <a:prstGeom prst="rect">
            <a:avLst/>
          </a:prstGeom>
        </p:spPr>
        <p:txBody>
          <a:bodyPr vert="horz" wrap="square" lIns="0" tIns="12700" rIns="0" bIns="0" rtlCol="0" anchor="b">
            <a:spAutoFit/>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r>
              <a:rPr lang="he-IL" sz="1600" u="sng" dirty="0">
                <a:latin typeface="Calibri" panose="020F0502020204030204" pitchFamily="34" charset="0"/>
                <a:cs typeface="Calibri" panose="020F0502020204030204" pitchFamily="34" charset="0"/>
              </a:rPr>
              <a:t>ציונות ואהבת הארץ</a:t>
            </a:r>
            <a:endParaRPr lang="en-US" sz="1600" dirty="0">
              <a:latin typeface="Calibri" panose="020F0502020204030204" pitchFamily="34" charset="0"/>
              <a:cs typeface="Calibri" panose="020F0502020204030204" pitchFamily="34" charset="0"/>
            </a:endParaRPr>
          </a:p>
          <a:p>
            <a:pPr algn="r"/>
            <a:r>
              <a:rPr lang="he-IL" sz="1600" dirty="0">
                <a:latin typeface="Calibri" panose="020F0502020204030204" pitchFamily="34" charset="0"/>
                <a:cs typeface="Calibri" panose="020F0502020204030204" pitchFamily="34" charset="0"/>
              </a:rPr>
              <a:t>התנועה החדשה פועלת מתוך חיבור עמוק לארץ ישראל ומתוך מחויבות להמשיך ולבנות כאן חברה ישראלית שלמה ומגוונת.</a:t>
            </a:r>
            <a:endParaRPr lang="en-US" sz="1600" dirty="0">
              <a:latin typeface="Calibri" panose="020F0502020204030204" pitchFamily="34" charset="0"/>
              <a:cs typeface="Calibri" panose="020F0502020204030204" pitchFamily="34" charset="0"/>
            </a:endParaRPr>
          </a:p>
          <a:p>
            <a:pPr algn="r"/>
            <a:r>
              <a:rPr lang="he-IL" sz="1600" dirty="0">
                <a:latin typeface="Calibri" panose="020F0502020204030204" pitchFamily="34" charset="0"/>
                <a:cs typeface="Calibri" panose="020F0502020204030204" pitchFamily="34" charset="0"/>
              </a:rPr>
              <a:t>אנחנו רואים את עצמנו ממשיכי הדרך של ההתיישבות העובדת ההיסטורית, מחנכים את חניכינו לאידיאל שאין לו סוף ומחויבים להתמודדות עם אתגרי התקופה בדרך לבניית חברת מופת יהודית ודמוקרטית במדינת ישראל.</a:t>
            </a:r>
            <a:endParaRPr lang="en-US" sz="1600" dirty="0">
              <a:latin typeface="Calibri" panose="020F0502020204030204" pitchFamily="34" charset="0"/>
              <a:cs typeface="Calibri" panose="020F0502020204030204" pitchFamily="34" charset="0"/>
            </a:endParaRPr>
          </a:p>
          <a:p>
            <a:pPr algn="r"/>
            <a:r>
              <a:rPr lang="he-IL" sz="1600" dirty="0">
                <a:latin typeface="Calibri" panose="020F0502020204030204" pitchFamily="34" charset="0"/>
                <a:cs typeface="Calibri" panose="020F0502020204030204" pitchFamily="34" charset="0"/>
              </a:rPr>
              <a:t>אנחנו מאמינים בחשיבותה של החקלאות המאפשרת חיבור ושותפות בין אדם לאדמה, ומבטיחה את החוסן התזונתי של הקהילה והחברה בישראל.</a:t>
            </a:r>
          </a:p>
          <a:p>
            <a:endParaRPr lang="en-US" sz="1600" dirty="0">
              <a:latin typeface="Calibri" panose="020F0502020204030204" pitchFamily="34" charset="0"/>
              <a:cs typeface="Calibri" panose="020F0502020204030204" pitchFamily="34" charset="0"/>
            </a:endParaRPr>
          </a:p>
          <a:p>
            <a:r>
              <a:rPr lang="he-IL" sz="1600" u="sng" dirty="0">
                <a:latin typeface="Calibri" panose="020F0502020204030204" pitchFamily="34" charset="0"/>
                <a:cs typeface="Calibri" panose="020F0502020204030204" pitchFamily="34" charset="0"/>
              </a:rPr>
              <a:t>סוציאליזם קהילתי (קהילה וקהילתיות)</a:t>
            </a:r>
            <a:endParaRPr lang="en-US" sz="1600" dirty="0">
              <a:latin typeface="Calibri" panose="020F0502020204030204" pitchFamily="34" charset="0"/>
              <a:cs typeface="Calibri" panose="020F0502020204030204" pitchFamily="34" charset="0"/>
            </a:endParaRPr>
          </a:p>
          <a:p>
            <a:pPr algn="r"/>
            <a:r>
              <a:rPr lang="he-IL" sz="1600" dirty="0">
                <a:latin typeface="Calibri" panose="020F0502020204030204" pitchFamily="34" charset="0"/>
                <a:cs typeface="Calibri" panose="020F0502020204030204" pitchFamily="34" charset="0"/>
              </a:rPr>
              <a:t>התנועה החדשה פועלת מתוך הקהילה ועם הקהילה, מתוך הבנה כי קהילה וקהילתיות מגבירים את תחושות השותפות והשייכות ומחזקים את יסודות הצדק החברתי. </a:t>
            </a:r>
            <a:endParaRPr lang="en-US" sz="1600" dirty="0">
              <a:latin typeface="Calibri" panose="020F0502020204030204" pitchFamily="34" charset="0"/>
              <a:cs typeface="Calibri" panose="020F0502020204030204" pitchFamily="34" charset="0"/>
            </a:endParaRPr>
          </a:p>
          <a:p>
            <a:pPr algn="r"/>
            <a:r>
              <a:rPr lang="he-IL" sz="1600" dirty="0">
                <a:latin typeface="Calibri" panose="020F0502020204030204" pitchFamily="34" charset="0"/>
                <a:cs typeface="Calibri" panose="020F0502020204030204" pitchFamily="34" charset="0"/>
              </a:rPr>
              <a:t>במישור המעשי - האדם הוא יצור חברתי הנזקק לקהילה במישורים רבים של חייו, במישור הערכי -המחויבות ההדדית הנדרשת כדי ליצור קהילה, מחייבת את חבריה להכיר בשונות, במגוון ובצרכים של כלל חברי הקהילה, מחויבות זו יוצרת רגישות לאחר, כבוד לזולת ואחריות חברתית.</a:t>
            </a:r>
            <a:endParaRPr lang="en-US" sz="1600" dirty="0">
              <a:latin typeface="Calibri" panose="020F0502020204030204" pitchFamily="34" charset="0"/>
              <a:cs typeface="Calibri" panose="020F0502020204030204" pitchFamily="34" charset="0"/>
            </a:endParaRPr>
          </a:p>
          <a:p>
            <a:pPr algn="r"/>
            <a:r>
              <a:rPr lang="he-IL" sz="1600" dirty="0">
                <a:latin typeface="Calibri" panose="020F0502020204030204" pitchFamily="34" charset="0"/>
                <a:cs typeface="Calibri" panose="020F0502020204030204" pitchFamily="34" charset="0"/>
              </a:rPr>
              <a:t>מתוך התפיסה הקהילתית-ערכית צומחת מחויבות חברתית למעגלים הולכים ומתרחבים בחברה הישראלית. אנחנו שואפים כי תפיסת הקהילתיות כערך תהיה הבסיס לעבודתם של כל צוותי התנועה החדשה.</a:t>
            </a:r>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 </a:t>
            </a:r>
          </a:p>
          <a:p>
            <a:r>
              <a:rPr lang="he-IL" sz="1600" u="sng" dirty="0">
                <a:latin typeface="Calibri" panose="020F0502020204030204" pitchFamily="34" charset="0"/>
                <a:cs typeface="Calibri" panose="020F0502020204030204" pitchFamily="34" charset="0"/>
              </a:rPr>
              <a:t>מסורת והתחדשות:</a:t>
            </a:r>
            <a:endParaRPr lang="en-US" sz="1600" dirty="0">
              <a:latin typeface="Calibri" panose="020F0502020204030204" pitchFamily="34" charset="0"/>
              <a:cs typeface="Calibri" panose="020F0502020204030204" pitchFamily="34" charset="0"/>
            </a:endParaRPr>
          </a:p>
          <a:p>
            <a:pPr algn="r"/>
            <a:r>
              <a:rPr lang="he-IL" sz="1600" dirty="0">
                <a:latin typeface="Calibri" panose="020F0502020204030204" pitchFamily="34" charset="0"/>
                <a:cs typeface="Calibri" panose="020F0502020204030204" pitchFamily="34" charset="0"/>
              </a:rPr>
              <a:t>התנועה החדשה צומחת מתוך המסורת היישובית, הישראלית והיהודית, מתוך כבוד והערכה לירושת הדורות; לערכים, למועדים ולסיפורים. </a:t>
            </a:r>
            <a:endParaRPr lang="en-US" sz="1600" dirty="0">
              <a:latin typeface="Calibri" panose="020F0502020204030204" pitchFamily="34" charset="0"/>
              <a:cs typeface="Calibri" panose="020F0502020204030204" pitchFamily="34" charset="0"/>
            </a:endParaRPr>
          </a:p>
          <a:p>
            <a:pPr algn="r"/>
            <a:r>
              <a:rPr lang="he-IL" sz="1600" dirty="0">
                <a:latin typeface="Calibri" panose="020F0502020204030204" pitchFamily="34" charset="0"/>
                <a:cs typeface="Calibri" panose="020F0502020204030204" pitchFamily="34" charset="0"/>
              </a:rPr>
              <a:t>אנחנו רואים את עצמנו חוליה בשרשרת הדורות, ומתוך כבוד וענווה, מחויבים לתרום את חלקנו לבנייתה של התרבות הישראלית – היהודית – היישובית מתוך זיקה אל ערכי אבותינו ואמותינו. אנו מאמינים שראוי לפרש ולחדש את ערכי העבר, כדי שימשיכו להיות משמעותיים לדורות העתיד.</a:t>
            </a:r>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 </a:t>
            </a:r>
          </a:p>
        </p:txBody>
      </p:sp>
      <p:sp>
        <p:nvSpPr>
          <p:cNvPr id="7" name="מלבן 6"/>
          <p:cNvSpPr/>
          <p:nvPr/>
        </p:nvSpPr>
        <p:spPr>
          <a:xfrm>
            <a:off x="4839018" y="401327"/>
            <a:ext cx="2339103" cy="769441"/>
          </a:xfrm>
          <a:prstGeom prst="rect">
            <a:avLst/>
          </a:prstGeom>
        </p:spPr>
        <p:txBody>
          <a:bodyPr wrap="none">
            <a:spAutoFit/>
          </a:bodyPr>
          <a:lstStyle/>
          <a:p>
            <a:pPr algn="ctr"/>
            <a:r>
              <a:rPr lang="he-IL" sz="4400" b="1" u="sng" dirty="0">
                <a:solidFill>
                  <a:srgbClr val="00B050"/>
                </a:solidFill>
                <a:latin typeface="Calibri" panose="020F0502020204030204" pitchFamily="34" charset="0"/>
                <a:cs typeface="Calibri" panose="020F0502020204030204" pitchFamily="34" charset="0"/>
              </a:rPr>
              <a:t>בסיס ערכי</a:t>
            </a:r>
            <a:endParaRPr lang="en-US" sz="4400" u="sng" dirty="0">
              <a:solidFill>
                <a:srgbClr val="00B050"/>
              </a:solidFill>
              <a:latin typeface="Calibri" panose="020F0502020204030204" pitchFamily="34" charset="0"/>
              <a:cs typeface="Calibri" panose="020F0502020204030204" pitchFamily="34" charset="0"/>
            </a:endParaRPr>
          </a:p>
        </p:txBody>
      </p:sp>
      <p:pic>
        <p:nvPicPr>
          <p:cNvPr id="8" name="תמונה 7"/>
          <p:cNvPicPr/>
          <p:nvPr/>
        </p:nvPicPr>
        <p:blipFill>
          <a:blip r:embed="rId3" cstate="print">
            <a:extLst>
              <a:ext uri="{28A0092B-C50C-407E-A947-70E740481C1C}">
                <a14:useLocalDpi xmlns:a14="http://schemas.microsoft.com/office/drawing/2010/main" val="0"/>
              </a:ext>
            </a:extLst>
          </a:blip>
          <a:stretch>
            <a:fillRect/>
          </a:stretch>
        </p:blipFill>
        <p:spPr>
          <a:xfrm>
            <a:off x="291368" y="136905"/>
            <a:ext cx="1669318" cy="1524842"/>
          </a:xfrm>
          <a:prstGeom prst="rect">
            <a:avLst/>
          </a:prstGeom>
        </p:spPr>
      </p:pic>
    </p:spTree>
    <p:extLst>
      <p:ext uri="{BB962C8B-B14F-4D97-AF65-F5344CB8AC3E}">
        <p14:creationId xmlns:p14="http://schemas.microsoft.com/office/powerpoint/2010/main" val="3846690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flipV="1">
            <a:off x="1009291" y="6435969"/>
            <a:ext cx="10742534" cy="59722"/>
          </a:xfrm>
          <a:custGeom>
            <a:avLst/>
            <a:gdLst/>
            <a:ahLst/>
            <a:cxnLst/>
            <a:rect l="l" t="t" r="r" b="b"/>
            <a:pathLst>
              <a:path w="5400040">
                <a:moveTo>
                  <a:pt x="0" y="0"/>
                </a:moveTo>
                <a:lnTo>
                  <a:pt x="5400001" y="0"/>
                </a:lnTo>
              </a:path>
            </a:pathLst>
          </a:custGeom>
          <a:ln w="15659">
            <a:solidFill>
              <a:srgbClr val="725730"/>
            </a:solidFill>
          </a:ln>
        </p:spPr>
        <p:txBody>
          <a:bodyPr wrap="square" lIns="0" tIns="0" rIns="0" bIns="0" rtlCol="0"/>
          <a:lstStyle/>
          <a:p>
            <a:endParaRPr/>
          </a:p>
        </p:txBody>
      </p:sp>
      <p:sp>
        <p:nvSpPr>
          <p:cNvPr id="5" name="object 4"/>
          <p:cNvSpPr/>
          <p:nvPr/>
        </p:nvSpPr>
        <p:spPr>
          <a:xfrm>
            <a:off x="10372998" y="5869077"/>
            <a:ext cx="1363962" cy="506963"/>
          </a:xfrm>
          <a:prstGeom prst="rect">
            <a:avLst/>
          </a:prstGeom>
          <a:blipFill>
            <a:blip r:embed="rId2" cstate="print"/>
            <a:stretch>
              <a:fillRect/>
            </a:stretch>
          </a:blipFill>
        </p:spPr>
        <p:txBody>
          <a:bodyPr wrap="square" lIns="0" tIns="0" rIns="0" bIns="0" rtlCol="0"/>
          <a:lstStyle/>
          <a:p>
            <a:endParaRPr/>
          </a:p>
        </p:txBody>
      </p:sp>
      <p:sp>
        <p:nvSpPr>
          <p:cNvPr id="6" name="object 2"/>
          <p:cNvSpPr txBox="1">
            <a:spLocks/>
          </p:cNvSpPr>
          <p:nvPr/>
        </p:nvSpPr>
        <p:spPr>
          <a:xfrm>
            <a:off x="1121434" y="939358"/>
            <a:ext cx="10308566" cy="4001608"/>
          </a:xfrm>
          <a:prstGeom prst="rect">
            <a:avLst/>
          </a:prstGeom>
        </p:spPr>
        <p:txBody>
          <a:bodyPr vert="horz" wrap="square" lIns="0" tIns="12700" rIns="0" bIns="0" rtlCol="0" anchor="b">
            <a:spAutoFit/>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en-US" sz="1800" dirty="0">
                <a:latin typeface="Calibri" panose="020F0502020204030204" pitchFamily="34" charset="0"/>
                <a:cs typeface="Calibri" panose="020F0502020204030204" pitchFamily="34" charset="0"/>
              </a:rPr>
              <a:t> </a:t>
            </a:r>
          </a:p>
          <a:p>
            <a:r>
              <a:rPr lang="he-IL" sz="1800" u="sng" dirty="0">
                <a:latin typeface="Calibri" panose="020F0502020204030204" pitchFamily="34" charset="0"/>
                <a:cs typeface="Calibri" panose="020F0502020204030204" pitchFamily="34" charset="0"/>
              </a:rPr>
              <a:t>שוויון וצדק חברתי</a:t>
            </a:r>
            <a:endParaRPr lang="en-US" sz="1800" dirty="0">
              <a:latin typeface="Calibri" panose="020F0502020204030204" pitchFamily="34" charset="0"/>
              <a:cs typeface="Calibri" panose="020F0502020204030204" pitchFamily="34" charset="0"/>
            </a:endParaRPr>
          </a:p>
          <a:p>
            <a:pPr algn="r"/>
            <a:r>
              <a:rPr lang="he-IL" sz="1800" dirty="0">
                <a:latin typeface="Calibri" panose="020F0502020204030204" pitchFamily="34" charset="0"/>
                <a:cs typeface="Calibri" panose="020F0502020204030204" pitchFamily="34" charset="0"/>
              </a:rPr>
              <a:t>אנחנו פועלים מתוך ההכרה כי כל בני האדם נבראו בצלם, ולמרות ייחודם ושונותם – עליהם להיות שווים לפני החוק ושווים בחברה.</a:t>
            </a:r>
            <a:endParaRPr lang="en-US" sz="1800" dirty="0">
              <a:latin typeface="Calibri" panose="020F0502020204030204" pitchFamily="34" charset="0"/>
              <a:cs typeface="Calibri" panose="020F0502020204030204" pitchFamily="34" charset="0"/>
            </a:endParaRPr>
          </a:p>
          <a:p>
            <a:pPr algn="r"/>
            <a:r>
              <a:rPr lang="he-IL" sz="1800" dirty="0">
                <a:latin typeface="Calibri" panose="020F0502020204030204" pitchFamily="34" charset="0"/>
                <a:cs typeface="Calibri" panose="020F0502020204030204" pitchFamily="34" charset="0"/>
              </a:rPr>
              <a:t>יותר מכל אנחנו מבקשים להיות מודעים לכך שחברה שאינה מפנה תשומת לב לחלשים בתוכה ואינה דואגת לרווחתם, היא חברה חלשה.</a:t>
            </a:r>
            <a:endParaRPr lang="en-US" sz="1800" dirty="0">
              <a:latin typeface="Calibri" panose="020F0502020204030204" pitchFamily="34" charset="0"/>
              <a:cs typeface="Calibri" panose="020F0502020204030204" pitchFamily="34" charset="0"/>
            </a:endParaRPr>
          </a:p>
          <a:p>
            <a:pPr algn="r"/>
            <a:r>
              <a:rPr lang="he-IL" sz="1800" dirty="0">
                <a:latin typeface="Calibri" panose="020F0502020204030204" pitchFamily="34" charset="0"/>
                <a:cs typeface="Calibri" panose="020F0502020204030204" pitchFamily="34" charset="0"/>
              </a:rPr>
              <a:t>אנחנו מחנכים את עצמנו ואת חניכינו לא לעמוד מנגד, לפעול ביחד ולחוד למען שוויון הזדמנויות לכל חלקי החברה ביישוב ובמדינה.</a:t>
            </a:r>
            <a:endParaRPr lang="en-US" sz="1800" dirty="0">
              <a:latin typeface="Calibri" panose="020F0502020204030204" pitchFamily="34" charset="0"/>
              <a:cs typeface="Calibri" panose="020F0502020204030204" pitchFamily="34" charset="0"/>
            </a:endParaRPr>
          </a:p>
          <a:p>
            <a:pPr algn="r"/>
            <a:r>
              <a:rPr lang="en-US" sz="1800" dirty="0">
                <a:latin typeface="Calibri" panose="020F0502020204030204" pitchFamily="34" charset="0"/>
                <a:cs typeface="Calibri" panose="020F0502020204030204" pitchFamily="34" charset="0"/>
              </a:rPr>
              <a:t> </a:t>
            </a:r>
          </a:p>
          <a:p>
            <a:r>
              <a:rPr lang="he-IL" sz="1800" u="sng" dirty="0">
                <a:latin typeface="Calibri" panose="020F0502020204030204" pitchFamily="34" charset="0"/>
                <a:cs typeface="Calibri" panose="020F0502020204030204" pitchFamily="34" charset="0"/>
              </a:rPr>
              <a:t>דמוקרטיה ודיאלוג</a:t>
            </a:r>
            <a:endParaRPr lang="en-US" sz="1800" dirty="0">
              <a:latin typeface="Calibri" panose="020F0502020204030204" pitchFamily="34" charset="0"/>
              <a:cs typeface="Calibri" panose="020F0502020204030204" pitchFamily="34" charset="0"/>
            </a:endParaRPr>
          </a:p>
          <a:p>
            <a:pPr algn="r"/>
            <a:r>
              <a:rPr lang="he-IL" sz="1800" dirty="0">
                <a:latin typeface="Calibri" panose="020F0502020204030204" pitchFamily="34" charset="0"/>
                <a:cs typeface="Calibri" panose="020F0502020204030204" pitchFamily="34" charset="0"/>
              </a:rPr>
              <a:t>אנחנו מאמינים בשותפות ובאחריות של כולנו ליצירת המרחב המשותף שלנו. אנחנו רואים בדיאלוג כלי חינוכי וקהילתי רב עוצמה המאפשר לכל השותפים לבחון את עמדותיהם ולהרחיב את תפיסות עולמם.</a:t>
            </a:r>
            <a:endParaRPr lang="en-US" sz="1800" dirty="0">
              <a:latin typeface="Calibri" panose="020F0502020204030204" pitchFamily="34" charset="0"/>
              <a:cs typeface="Calibri" panose="020F0502020204030204" pitchFamily="34" charset="0"/>
            </a:endParaRPr>
          </a:p>
          <a:p>
            <a:pPr algn="r"/>
            <a:r>
              <a:rPr lang="he-IL" sz="1800" dirty="0">
                <a:latin typeface="Calibri" panose="020F0502020204030204" pitchFamily="34" charset="0"/>
                <a:cs typeface="Calibri" panose="020F0502020204030204" pitchFamily="34" charset="0"/>
              </a:rPr>
              <a:t>תפיסה זו לוקחת בחשבון את הצורך של כל ישוב וקהילה להטמיע בתוך המרחב המשותף התנועתי גם את המסורות המקומיות. </a:t>
            </a:r>
            <a:endParaRPr lang="en-US" sz="1800" dirty="0">
              <a:latin typeface="Calibri" panose="020F0502020204030204" pitchFamily="34" charset="0"/>
              <a:cs typeface="Calibri" panose="020F0502020204030204" pitchFamily="34" charset="0"/>
            </a:endParaRPr>
          </a:p>
          <a:p>
            <a:pPr algn="r"/>
            <a:r>
              <a:rPr lang="he-IL" sz="1800" dirty="0">
                <a:latin typeface="Calibri" panose="020F0502020204030204" pitchFamily="34" charset="0"/>
                <a:cs typeface="Calibri" panose="020F0502020204030204" pitchFamily="34" charset="0"/>
              </a:rPr>
              <a:t>אנחנו מחויבים לחינוך בני הנוער למעורבות ולאזרחות פעילה, לצד עידוד היצירה והיצירתיות. כך יוכלו להיות שותפים ואחראים לקהילתם ולמדינתם, תוך הבאת ייחודם האישי לידי ביטוי.</a:t>
            </a:r>
            <a:endParaRPr lang="en-US" sz="1800" dirty="0">
              <a:latin typeface="Calibri" panose="020F0502020204030204" pitchFamily="34" charset="0"/>
              <a:cs typeface="Calibri" panose="020F0502020204030204" pitchFamily="34" charset="0"/>
            </a:endParaRPr>
          </a:p>
          <a:p>
            <a:pPr algn="r"/>
            <a:r>
              <a:rPr lang="en-US" sz="1800" dirty="0">
                <a:latin typeface="Calibri" panose="020F0502020204030204" pitchFamily="34" charset="0"/>
                <a:cs typeface="Calibri" panose="020F0502020204030204" pitchFamily="34" charset="0"/>
              </a:rPr>
              <a:t> </a:t>
            </a:r>
          </a:p>
        </p:txBody>
      </p:sp>
      <p:sp>
        <p:nvSpPr>
          <p:cNvPr id="7" name="מלבן 6"/>
          <p:cNvSpPr/>
          <p:nvPr/>
        </p:nvSpPr>
        <p:spPr>
          <a:xfrm>
            <a:off x="4839018" y="401327"/>
            <a:ext cx="2339103" cy="769441"/>
          </a:xfrm>
          <a:prstGeom prst="rect">
            <a:avLst/>
          </a:prstGeom>
        </p:spPr>
        <p:txBody>
          <a:bodyPr wrap="none">
            <a:spAutoFit/>
          </a:bodyPr>
          <a:lstStyle/>
          <a:p>
            <a:pPr algn="ctr"/>
            <a:r>
              <a:rPr lang="he-IL" sz="4400" b="1" u="sng" dirty="0">
                <a:solidFill>
                  <a:srgbClr val="00B050"/>
                </a:solidFill>
                <a:latin typeface="Calibri" panose="020F0502020204030204" pitchFamily="34" charset="0"/>
                <a:cs typeface="Calibri" panose="020F0502020204030204" pitchFamily="34" charset="0"/>
              </a:rPr>
              <a:t>בסיס ערכי</a:t>
            </a:r>
            <a:endParaRPr lang="en-US" sz="4400" u="sng" dirty="0">
              <a:solidFill>
                <a:srgbClr val="00B050"/>
              </a:solidFill>
              <a:latin typeface="Calibri" panose="020F0502020204030204" pitchFamily="34" charset="0"/>
              <a:cs typeface="Calibri" panose="020F0502020204030204" pitchFamily="34" charset="0"/>
            </a:endParaRPr>
          </a:p>
        </p:txBody>
      </p:sp>
      <p:pic>
        <p:nvPicPr>
          <p:cNvPr id="8" name="תמונה 7"/>
          <p:cNvPicPr/>
          <p:nvPr/>
        </p:nvPicPr>
        <p:blipFill>
          <a:blip r:embed="rId3" cstate="print">
            <a:extLst>
              <a:ext uri="{28A0092B-C50C-407E-A947-70E740481C1C}">
                <a14:useLocalDpi xmlns:a14="http://schemas.microsoft.com/office/drawing/2010/main" val="0"/>
              </a:ext>
            </a:extLst>
          </a:blip>
          <a:stretch>
            <a:fillRect/>
          </a:stretch>
        </p:blipFill>
        <p:spPr>
          <a:xfrm>
            <a:off x="23954" y="33391"/>
            <a:ext cx="1669318" cy="1524842"/>
          </a:xfrm>
          <a:prstGeom prst="rect">
            <a:avLst/>
          </a:prstGeom>
        </p:spPr>
      </p:pic>
    </p:spTree>
    <p:extLst>
      <p:ext uri="{BB962C8B-B14F-4D97-AF65-F5344CB8AC3E}">
        <p14:creationId xmlns:p14="http://schemas.microsoft.com/office/powerpoint/2010/main" val="1956961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flipV="1">
            <a:off x="1009291" y="6435969"/>
            <a:ext cx="10742534" cy="59722"/>
          </a:xfrm>
          <a:custGeom>
            <a:avLst/>
            <a:gdLst/>
            <a:ahLst/>
            <a:cxnLst/>
            <a:rect l="l" t="t" r="r" b="b"/>
            <a:pathLst>
              <a:path w="5400040">
                <a:moveTo>
                  <a:pt x="0" y="0"/>
                </a:moveTo>
                <a:lnTo>
                  <a:pt x="5400001" y="0"/>
                </a:lnTo>
              </a:path>
            </a:pathLst>
          </a:custGeom>
          <a:ln w="15659">
            <a:solidFill>
              <a:srgbClr val="725730"/>
            </a:solidFill>
          </a:ln>
        </p:spPr>
        <p:txBody>
          <a:bodyPr wrap="square" lIns="0" tIns="0" rIns="0" bIns="0" rtlCol="0"/>
          <a:lstStyle/>
          <a:p>
            <a:endParaRPr/>
          </a:p>
        </p:txBody>
      </p:sp>
      <p:sp>
        <p:nvSpPr>
          <p:cNvPr id="5" name="object 4"/>
          <p:cNvSpPr/>
          <p:nvPr/>
        </p:nvSpPr>
        <p:spPr>
          <a:xfrm>
            <a:off x="10372998" y="5869077"/>
            <a:ext cx="1363962" cy="506963"/>
          </a:xfrm>
          <a:prstGeom prst="rect">
            <a:avLst/>
          </a:prstGeom>
          <a:blipFill>
            <a:blip r:embed="rId2" cstate="print"/>
            <a:stretch>
              <a:fillRect/>
            </a:stretch>
          </a:blipFill>
        </p:spPr>
        <p:txBody>
          <a:bodyPr wrap="square" lIns="0" tIns="0" rIns="0" bIns="0" rtlCol="0"/>
          <a:lstStyle/>
          <a:p>
            <a:endParaRPr/>
          </a:p>
        </p:txBody>
      </p:sp>
      <p:pic>
        <p:nvPicPr>
          <p:cNvPr id="8" name="תמונה 7"/>
          <p:cNvPicPr/>
          <p:nvPr/>
        </p:nvPicPr>
        <p:blipFill>
          <a:blip r:embed="rId3" cstate="print">
            <a:extLst>
              <a:ext uri="{28A0092B-C50C-407E-A947-70E740481C1C}">
                <a14:useLocalDpi xmlns:a14="http://schemas.microsoft.com/office/drawing/2010/main" val="0"/>
              </a:ext>
            </a:extLst>
          </a:blip>
          <a:stretch>
            <a:fillRect/>
          </a:stretch>
        </p:blipFill>
        <p:spPr>
          <a:xfrm>
            <a:off x="291368" y="136905"/>
            <a:ext cx="1669318" cy="1524842"/>
          </a:xfrm>
          <a:prstGeom prst="rect">
            <a:avLst/>
          </a:prstGeom>
        </p:spPr>
      </p:pic>
      <p:graphicFrame>
        <p:nvGraphicFramePr>
          <p:cNvPr id="2" name="דיאגרמה 1"/>
          <p:cNvGraphicFramePr/>
          <p:nvPr>
            <p:extLst>
              <p:ext uri="{D42A27DB-BD31-4B8C-83A1-F6EECF244321}">
                <p14:modId xmlns:p14="http://schemas.microsoft.com/office/powerpoint/2010/main" val="753627674"/>
              </p:ext>
            </p:extLst>
          </p:nvPr>
        </p:nvGraphicFramePr>
        <p:xfrm>
          <a:off x="5958363" y="1342633"/>
          <a:ext cx="4141044" cy="315359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מלבן 6"/>
          <p:cNvSpPr/>
          <p:nvPr/>
        </p:nvSpPr>
        <p:spPr>
          <a:xfrm>
            <a:off x="4532844" y="401327"/>
            <a:ext cx="2951450" cy="769441"/>
          </a:xfrm>
          <a:prstGeom prst="rect">
            <a:avLst/>
          </a:prstGeom>
        </p:spPr>
        <p:txBody>
          <a:bodyPr wrap="none">
            <a:spAutoFit/>
          </a:bodyPr>
          <a:lstStyle/>
          <a:p>
            <a:pPr algn="ctr"/>
            <a:r>
              <a:rPr lang="he-IL" sz="4400" b="1" u="sng" dirty="0">
                <a:solidFill>
                  <a:srgbClr val="00B050"/>
                </a:solidFill>
                <a:latin typeface="Calibri" panose="020F0502020204030204" pitchFamily="34" charset="0"/>
                <a:cs typeface="Calibri" panose="020F0502020204030204" pitchFamily="34" charset="0"/>
              </a:rPr>
              <a:t>מבנה פעילות</a:t>
            </a:r>
            <a:endParaRPr lang="en-US" sz="4400" u="sng" dirty="0">
              <a:solidFill>
                <a:srgbClr val="00B050"/>
              </a:solidFill>
              <a:latin typeface="Calibri" panose="020F0502020204030204" pitchFamily="34" charset="0"/>
              <a:cs typeface="Calibri" panose="020F0502020204030204" pitchFamily="34" charset="0"/>
            </a:endParaRPr>
          </a:p>
        </p:txBody>
      </p:sp>
      <p:sp>
        <p:nvSpPr>
          <p:cNvPr id="9" name="TextBox 8"/>
          <p:cNvSpPr txBox="1"/>
          <p:nvPr/>
        </p:nvSpPr>
        <p:spPr>
          <a:xfrm>
            <a:off x="2191109" y="1449238"/>
            <a:ext cx="3536831" cy="3046988"/>
          </a:xfrm>
          <a:prstGeom prst="rect">
            <a:avLst/>
          </a:prstGeom>
          <a:noFill/>
        </p:spPr>
        <p:txBody>
          <a:bodyPr wrap="square" rtlCol="1">
            <a:spAutoFit/>
          </a:bodyPr>
          <a:lstStyle/>
          <a:p>
            <a:r>
              <a:rPr lang="he-IL" sz="3200"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תנועה בתנועה, </a:t>
            </a:r>
          </a:p>
          <a:p>
            <a:r>
              <a:rPr lang="he-IL" sz="3200"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יצירת מנועים שבמרכזם הפעילות היישובית.</a:t>
            </a:r>
          </a:p>
          <a:p>
            <a:r>
              <a:rPr lang="he-IL" sz="3200" dirty="0">
                <a:solidFill>
                  <a:schemeClr val="accent1">
                    <a:lumMod val="75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שותפות באחריות, שותפות בהובלה. </a:t>
            </a:r>
          </a:p>
        </p:txBody>
      </p:sp>
    </p:spTree>
    <p:extLst>
      <p:ext uri="{BB962C8B-B14F-4D97-AF65-F5344CB8AC3E}">
        <p14:creationId xmlns:p14="http://schemas.microsoft.com/office/powerpoint/2010/main" val="3572216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flipV="1">
            <a:off x="1009291" y="6435969"/>
            <a:ext cx="10742534" cy="59722"/>
          </a:xfrm>
          <a:custGeom>
            <a:avLst/>
            <a:gdLst/>
            <a:ahLst/>
            <a:cxnLst/>
            <a:rect l="l" t="t" r="r" b="b"/>
            <a:pathLst>
              <a:path w="5400040">
                <a:moveTo>
                  <a:pt x="0" y="0"/>
                </a:moveTo>
                <a:lnTo>
                  <a:pt x="5400001" y="0"/>
                </a:lnTo>
              </a:path>
            </a:pathLst>
          </a:custGeom>
          <a:ln w="15659">
            <a:solidFill>
              <a:srgbClr val="725730"/>
            </a:solidFill>
          </a:ln>
        </p:spPr>
        <p:txBody>
          <a:bodyPr wrap="square" lIns="0" tIns="0" rIns="0" bIns="0" rtlCol="0"/>
          <a:lstStyle/>
          <a:p>
            <a:endParaRPr/>
          </a:p>
        </p:txBody>
      </p:sp>
      <p:sp>
        <p:nvSpPr>
          <p:cNvPr id="5" name="object 4"/>
          <p:cNvSpPr/>
          <p:nvPr/>
        </p:nvSpPr>
        <p:spPr>
          <a:xfrm>
            <a:off x="10372998" y="5869077"/>
            <a:ext cx="1363962" cy="506963"/>
          </a:xfrm>
          <a:prstGeom prst="rect">
            <a:avLst/>
          </a:prstGeom>
          <a:blipFill>
            <a:blip r:embed="rId2" cstate="print"/>
            <a:stretch>
              <a:fillRect/>
            </a:stretch>
          </a:blipFill>
        </p:spPr>
        <p:txBody>
          <a:bodyPr wrap="square" lIns="0" tIns="0" rIns="0" bIns="0" rtlCol="0"/>
          <a:lstStyle/>
          <a:p>
            <a:endParaRPr/>
          </a:p>
        </p:txBody>
      </p:sp>
      <p:pic>
        <p:nvPicPr>
          <p:cNvPr id="8" name="תמונה 7"/>
          <p:cNvPicPr/>
          <p:nvPr/>
        </p:nvPicPr>
        <p:blipFill>
          <a:blip r:embed="rId3" cstate="print">
            <a:extLst>
              <a:ext uri="{28A0092B-C50C-407E-A947-70E740481C1C}">
                <a14:useLocalDpi xmlns:a14="http://schemas.microsoft.com/office/drawing/2010/main" val="0"/>
              </a:ext>
            </a:extLst>
          </a:blip>
          <a:stretch>
            <a:fillRect/>
          </a:stretch>
        </p:blipFill>
        <p:spPr>
          <a:xfrm>
            <a:off x="291368" y="136905"/>
            <a:ext cx="1669318" cy="1524842"/>
          </a:xfrm>
          <a:prstGeom prst="rect">
            <a:avLst/>
          </a:prstGeom>
        </p:spPr>
      </p:pic>
      <p:sp>
        <p:nvSpPr>
          <p:cNvPr id="7" name="מלבן 6"/>
          <p:cNvSpPr/>
          <p:nvPr/>
        </p:nvSpPr>
        <p:spPr>
          <a:xfrm>
            <a:off x="3843555" y="401327"/>
            <a:ext cx="4330033" cy="769441"/>
          </a:xfrm>
          <a:prstGeom prst="rect">
            <a:avLst/>
          </a:prstGeom>
        </p:spPr>
        <p:txBody>
          <a:bodyPr wrap="none">
            <a:spAutoFit/>
          </a:bodyPr>
          <a:lstStyle/>
          <a:p>
            <a:pPr algn="ctr"/>
            <a:r>
              <a:rPr lang="he-IL" sz="4400" b="1" u="sng" dirty="0">
                <a:solidFill>
                  <a:srgbClr val="00B050"/>
                </a:solidFill>
                <a:latin typeface="Calibri" panose="020F0502020204030204" pitchFamily="34" charset="0"/>
                <a:cs typeface="Calibri" panose="020F0502020204030204" pitchFamily="34" charset="0"/>
              </a:rPr>
              <a:t>מבנה פעילות יישובי</a:t>
            </a:r>
            <a:endParaRPr lang="en-US" sz="4400" u="sng" dirty="0">
              <a:solidFill>
                <a:srgbClr val="00B050"/>
              </a:solidFill>
              <a:latin typeface="Calibri" panose="020F0502020204030204" pitchFamily="34" charset="0"/>
              <a:cs typeface="Calibri" panose="020F0502020204030204" pitchFamily="34" charset="0"/>
            </a:endParaRPr>
          </a:p>
        </p:txBody>
      </p:sp>
      <p:sp>
        <p:nvSpPr>
          <p:cNvPr id="6" name="TextBox 5"/>
          <p:cNvSpPr txBox="1"/>
          <p:nvPr/>
        </p:nvSpPr>
        <p:spPr>
          <a:xfrm>
            <a:off x="1086928" y="1442548"/>
            <a:ext cx="8117457" cy="4801314"/>
          </a:xfrm>
          <a:prstGeom prst="rect">
            <a:avLst/>
          </a:prstGeom>
          <a:noFill/>
        </p:spPr>
        <p:txBody>
          <a:bodyPr wrap="square" rtlCol="1">
            <a:spAutoFit/>
          </a:bodyPr>
          <a:lstStyle/>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קהילת נוער- </a:t>
            </a:r>
            <a:r>
              <a:rPr lang="he-IL" dirty="0" err="1">
                <a:latin typeface="Calibri" panose="020F0502020204030204" pitchFamily="34" charset="0"/>
                <a:cs typeface="Calibri" panose="020F0502020204030204" pitchFamily="34" charset="0"/>
              </a:rPr>
              <a:t>הק"ן</a:t>
            </a:r>
            <a:r>
              <a:rPr lang="he-IL" dirty="0">
                <a:latin typeface="Calibri" panose="020F0502020204030204" pitchFamily="34" charset="0"/>
                <a:cs typeface="Calibri" panose="020F0502020204030204" pitchFamily="34" charset="0"/>
              </a:rPr>
              <a:t> מעגל בתוך וחלק מקהילת היישוב. בק"ן מתקיימים הפעולות השוטפות וכן פעילויות השיא. </a:t>
            </a:r>
            <a:r>
              <a:rPr lang="he-IL" dirty="0" err="1">
                <a:latin typeface="Calibri" panose="020F0502020204030204" pitchFamily="34" charset="0"/>
                <a:cs typeface="Calibri" panose="020F0502020204030204" pitchFamily="34" charset="0"/>
              </a:rPr>
              <a:t>הק"ן</a:t>
            </a:r>
            <a:r>
              <a:rPr lang="he-IL" dirty="0">
                <a:latin typeface="Calibri" panose="020F0502020204030204" pitchFamily="34" charset="0"/>
                <a:cs typeface="Calibri" panose="020F0502020204030204" pitchFamily="34" charset="0"/>
              </a:rPr>
              <a:t> צריך להיות מרכז שוקק חיים ופעילות גם מעבר לפעולות. ויש אחריות על הסדרה של ימי פעילות קבועים ורציפים במהלך השנה. </a:t>
            </a:r>
          </a:p>
          <a:p>
            <a:pPr marL="742950" lvl="1" indent="-285750">
              <a:buFont typeface="Wingdings" panose="05000000000000000000" pitchFamily="2" charset="2"/>
              <a:buChar char="Ø"/>
            </a:pPr>
            <a:r>
              <a:rPr lang="he-IL" dirty="0">
                <a:latin typeface="Calibri" panose="020F0502020204030204" pitchFamily="34" charset="0"/>
                <a:cs typeface="Calibri" panose="020F0502020204030204" pitchFamily="34" charset="0"/>
              </a:rPr>
              <a:t>שכבות צעירות- ד'-ו'</a:t>
            </a:r>
          </a:p>
          <a:p>
            <a:pPr marL="742950" lvl="1" indent="-285750">
              <a:buFont typeface="Wingdings" panose="05000000000000000000" pitchFamily="2" charset="2"/>
              <a:buChar char="Ø"/>
            </a:pPr>
            <a:r>
              <a:rPr lang="he-IL" dirty="0">
                <a:latin typeface="Calibri" panose="020F0502020204030204" pitchFamily="34" charset="0"/>
                <a:cs typeface="Calibri" panose="020F0502020204030204" pitchFamily="34" charset="0"/>
              </a:rPr>
              <a:t>שכבות מתבגרים- ז'-ח'</a:t>
            </a:r>
          </a:p>
          <a:p>
            <a:pPr marL="742950" lvl="1" indent="-285750">
              <a:buFont typeface="Wingdings" panose="05000000000000000000" pitchFamily="2" charset="2"/>
              <a:buChar char="Ø"/>
            </a:pPr>
            <a:r>
              <a:rPr lang="he-IL" dirty="0">
                <a:latin typeface="Calibri" panose="020F0502020204030204" pitchFamily="34" charset="0"/>
                <a:cs typeface="Calibri" panose="020F0502020204030204" pitchFamily="34" charset="0"/>
              </a:rPr>
              <a:t>שכבת ט'- שנת הכשרה והתנסויות</a:t>
            </a:r>
          </a:p>
          <a:p>
            <a:pPr marL="742950" lvl="1" indent="-285750">
              <a:buFont typeface="Wingdings" panose="05000000000000000000" pitchFamily="2" charset="2"/>
              <a:buChar char="Ø"/>
            </a:pPr>
            <a:r>
              <a:rPr lang="he-IL" dirty="0">
                <a:latin typeface="Calibri" panose="020F0502020204030204" pitchFamily="34" charset="0"/>
                <a:cs typeface="Calibri" panose="020F0502020204030204" pitchFamily="34" charset="0"/>
              </a:rPr>
              <a:t>שכבות י'-</a:t>
            </a:r>
            <a:r>
              <a:rPr lang="he-IL" dirty="0" err="1">
                <a:latin typeface="Calibri" panose="020F0502020204030204" pitchFamily="34" charset="0"/>
                <a:cs typeface="Calibri" panose="020F0502020204030204" pitchFamily="34" charset="0"/>
              </a:rPr>
              <a:t>יב</a:t>
            </a:r>
            <a:r>
              <a:rPr lang="he-IL" dirty="0">
                <a:latin typeface="Calibri" panose="020F0502020204030204" pitchFamily="34" charset="0"/>
                <a:cs typeface="Calibri" panose="020F0502020204030204" pitchFamily="34" charset="0"/>
              </a:rPr>
              <a:t>'- השכבות הבוגרות. שותפות מלאות בהובלת </a:t>
            </a:r>
            <a:r>
              <a:rPr lang="he-IL" dirty="0" err="1">
                <a:latin typeface="Calibri" panose="020F0502020204030204" pitchFamily="34" charset="0"/>
                <a:cs typeface="Calibri" panose="020F0502020204030204" pitchFamily="34" charset="0"/>
              </a:rPr>
              <a:t>הק"ן</a:t>
            </a:r>
            <a:r>
              <a:rPr lang="he-IL" dirty="0">
                <a:latin typeface="Calibri" panose="020F0502020204030204" pitchFamily="34" charset="0"/>
                <a:cs typeface="Calibri" panose="020F0502020204030204" pitchFamily="34" charset="0"/>
              </a:rPr>
              <a:t>. חניכים בעצמם בק"ן. </a:t>
            </a:r>
          </a:p>
          <a:p>
            <a:pPr marL="285750" indent="-285750">
              <a:buFont typeface="Wingdings" panose="05000000000000000000" pitchFamily="2" charset="2"/>
              <a:buChar char="Ø"/>
            </a:pPr>
            <a:r>
              <a:rPr lang="he-IL" b="1" dirty="0" err="1">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מדריכ</a:t>
            </a: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/ה בוגר/ת- </a:t>
            </a:r>
            <a:r>
              <a:rPr lang="he-IL" dirty="0">
                <a:latin typeface="Calibri" panose="020F0502020204030204" pitchFamily="34" charset="0"/>
                <a:cs typeface="Calibri" panose="020F0502020204030204" pitchFamily="34" charset="0"/>
              </a:rPr>
              <a:t>דמות יציבה ואחראית הנבחרת על ידי היישוב והמועצה להוביל את פעילות הנוער. על </a:t>
            </a:r>
            <a:r>
              <a:rPr lang="he-IL" dirty="0" err="1">
                <a:latin typeface="Calibri" panose="020F0502020204030204" pitchFamily="34" charset="0"/>
                <a:cs typeface="Calibri" panose="020F0502020204030204" pitchFamily="34" charset="0"/>
              </a:rPr>
              <a:t>המד"ב</a:t>
            </a:r>
            <a:r>
              <a:rPr lang="he-IL" dirty="0">
                <a:latin typeface="Calibri" panose="020F0502020204030204" pitchFamily="34" charset="0"/>
                <a:cs typeface="Calibri" panose="020F0502020204030204" pitchFamily="34" charset="0"/>
              </a:rPr>
              <a:t> לעבור תהליכי הכשרה במועצה ובתנועה ולהיות </a:t>
            </a:r>
            <a:r>
              <a:rPr lang="he-IL" dirty="0" err="1">
                <a:latin typeface="Calibri" panose="020F0502020204030204" pitchFamily="34" charset="0"/>
                <a:cs typeface="Calibri" panose="020F0502020204030204" pitchFamily="34" charset="0"/>
              </a:rPr>
              <a:t>מחוייב</a:t>
            </a:r>
            <a:r>
              <a:rPr lang="he-IL" dirty="0">
                <a:latin typeface="Calibri" panose="020F0502020204030204" pitchFamily="34" charset="0"/>
                <a:cs typeface="Calibri" panose="020F0502020204030204" pitchFamily="34" charset="0"/>
              </a:rPr>
              <a:t> להפעלת פעילויות </a:t>
            </a:r>
            <a:r>
              <a:rPr lang="he-IL" dirty="0" err="1">
                <a:latin typeface="Calibri" panose="020F0502020204030204" pitchFamily="34" charset="0"/>
                <a:cs typeface="Calibri" panose="020F0502020204030204" pitchFamily="34" charset="0"/>
              </a:rPr>
              <a:t>הק"ן</a:t>
            </a:r>
            <a:r>
              <a:rPr lang="he-IL" dirty="0">
                <a:latin typeface="Calibri" panose="020F0502020204030204" pitchFamily="34" charset="0"/>
                <a:cs typeface="Calibri" panose="020F0502020204030204" pitchFamily="34" charset="0"/>
              </a:rPr>
              <a:t> </a:t>
            </a:r>
            <a:r>
              <a:rPr lang="he-IL" dirty="0" err="1">
                <a:latin typeface="Calibri" panose="020F0502020204030204" pitchFamily="34" charset="0"/>
                <a:cs typeface="Calibri" panose="020F0502020204030204" pitchFamily="34" charset="0"/>
              </a:rPr>
              <a:t>במחוייבות</a:t>
            </a:r>
            <a:r>
              <a:rPr lang="he-IL" dirty="0">
                <a:latin typeface="Calibri" panose="020F0502020204030204" pitchFamily="34" charset="0"/>
                <a:cs typeface="Calibri" panose="020F0502020204030204" pitchFamily="34" charset="0"/>
              </a:rPr>
              <a:t> ליישוב, למועצה ולתנועה.</a:t>
            </a:r>
          </a:p>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ועדת נוער- </a:t>
            </a:r>
            <a:r>
              <a:rPr lang="he-IL" dirty="0">
                <a:latin typeface="Calibri" panose="020F0502020204030204" pitchFamily="34" charset="0"/>
                <a:cs typeface="Calibri" panose="020F0502020204030204" pitchFamily="34" charset="0"/>
              </a:rPr>
              <a:t>ועדת הנוער היא המתווה והמובילה בעיצוב פעילות הנוער ביישוב ובחיבור הערכי והבין דורי להיסטוריה של היישוב ולמסורות המתקיימות בו. </a:t>
            </a:r>
          </a:p>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קהילת היישוב- </a:t>
            </a:r>
            <a:r>
              <a:rPr lang="he-IL" dirty="0">
                <a:latin typeface="Calibri" panose="020F0502020204030204" pitchFamily="34" charset="0"/>
                <a:cs typeface="Calibri" panose="020F0502020204030204" pitchFamily="34" charset="0"/>
              </a:rPr>
              <a:t>אין הפרדה בין הקהילה לתנועה. הנוער לוקח חלק בכל הפעילויות היישוביות לעיתים בהובלה ולעיתים כמשתתפים בפעילויות. הנוער והמבוגרים פועלים יחד לקיום המסורות מתוך </a:t>
            </a:r>
            <a:r>
              <a:rPr lang="he-IL" dirty="0" err="1">
                <a:latin typeface="Calibri" panose="020F0502020204030204" pitchFamily="34" charset="0"/>
                <a:cs typeface="Calibri" panose="020F0502020204030204" pitchFamily="34" charset="0"/>
              </a:rPr>
              <a:t>מחוייבות</a:t>
            </a:r>
            <a:r>
              <a:rPr lang="he-IL" dirty="0">
                <a:latin typeface="Calibri" panose="020F0502020204030204" pitchFamily="34" charset="0"/>
                <a:cs typeface="Calibri" panose="020F0502020204030204" pitchFamily="34" charset="0"/>
              </a:rPr>
              <a:t> לשורשים אך בשאיפה לצמיחה והתחדשות. </a:t>
            </a:r>
            <a:endPar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endParaRPr lang="he-IL" dirty="0">
              <a:latin typeface="Calibri" panose="020F0502020204030204" pitchFamily="34" charset="0"/>
              <a:cs typeface="Calibri" panose="020F0502020204030204" pitchFamily="34" charset="0"/>
            </a:endParaRPr>
          </a:p>
          <a:p>
            <a:endParaRPr lang="he-IL" dirty="0">
              <a:latin typeface="Calibri" panose="020F0502020204030204" pitchFamily="34" charset="0"/>
              <a:cs typeface="Calibri" panose="020F0502020204030204" pitchFamily="34" charset="0"/>
            </a:endParaRPr>
          </a:p>
        </p:txBody>
      </p:sp>
      <p:grpSp>
        <p:nvGrpSpPr>
          <p:cNvPr id="9" name="קבוצה 8"/>
          <p:cNvGrpSpPr/>
          <p:nvPr/>
        </p:nvGrpSpPr>
        <p:grpSpPr>
          <a:xfrm>
            <a:off x="9723124" y="2314382"/>
            <a:ext cx="1734476" cy="1734476"/>
            <a:chOff x="1912842" y="1419116"/>
            <a:chExt cx="1734476" cy="1734476"/>
          </a:xfrm>
        </p:grpSpPr>
        <p:sp>
          <p:nvSpPr>
            <p:cNvPr id="10" name="Shape 9"/>
            <p:cNvSpPr/>
            <p:nvPr/>
          </p:nvSpPr>
          <p:spPr>
            <a:xfrm>
              <a:off x="1912842" y="1419116"/>
              <a:ext cx="1734476" cy="1734476"/>
            </a:xfrm>
            <a:prstGeom prst="gear9">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11" name="Shape 4"/>
            <p:cNvSpPr/>
            <p:nvPr/>
          </p:nvSpPr>
          <p:spPr>
            <a:xfrm>
              <a:off x="2261549" y="1825409"/>
              <a:ext cx="1037062" cy="8915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rtl="1">
                <a:lnSpc>
                  <a:spcPct val="90000"/>
                </a:lnSpc>
                <a:spcBef>
                  <a:spcPct val="0"/>
                </a:spcBef>
                <a:spcAft>
                  <a:spcPct val="35000"/>
                </a:spcAft>
              </a:pPr>
              <a:r>
                <a:rPr lang="he-IL" sz="1900" kern="1200" dirty="0">
                  <a:latin typeface="Calibri" panose="020F0502020204030204" pitchFamily="34" charset="0"/>
                  <a:cs typeface="Calibri" panose="020F0502020204030204" pitchFamily="34" charset="0"/>
                </a:rPr>
                <a:t>יישוב</a:t>
              </a:r>
            </a:p>
          </p:txBody>
        </p:sp>
      </p:grpSp>
    </p:spTree>
    <p:extLst>
      <p:ext uri="{BB962C8B-B14F-4D97-AF65-F5344CB8AC3E}">
        <p14:creationId xmlns:p14="http://schemas.microsoft.com/office/powerpoint/2010/main" val="3000618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flipV="1">
            <a:off x="1009291" y="6435969"/>
            <a:ext cx="10742534" cy="59722"/>
          </a:xfrm>
          <a:custGeom>
            <a:avLst/>
            <a:gdLst/>
            <a:ahLst/>
            <a:cxnLst/>
            <a:rect l="l" t="t" r="r" b="b"/>
            <a:pathLst>
              <a:path w="5400040">
                <a:moveTo>
                  <a:pt x="0" y="0"/>
                </a:moveTo>
                <a:lnTo>
                  <a:pt x="5400001" y="0"/>
                </a:lnTo>
              </a:path>
            </a:pathLst>
          </a:custGeom>
          <a:ln w="15659">
            <a:solidFill>
              <a:srgbClr val="725730"/>
            </a:solidFill>
          </a:ln>
        </p:spPr>
        <p:txBody>
          <a:bodyPr wrap="square" lIns="0" tIns="0" rIns="0" bIns="0" rtlCol="0"/>
          <a:lstStyle/>
          <a:p>
            <a:endParaRPr/>
          </a:p>
        </p:txBody>
      </p:sp>
      <p:sp>
        <p:nvSpPr>
          <p:cNvPr id="5" name="object 4"/>
          <p:cNvSpPr/>
          <p:nvPr/>
        </p:nvSpPr>
        <p:spPr>
          <a:xfrm>
            <a:off x="10372998" y="5869077"/>
            <a:ext cx="1363962" cy="506963"/>
          </a:xfrm>
          <a:prstGeom prst="rect">
            <a:avLst/>
          </a:prstGeom>
          <a:blipFill>
            <a:blip r:embed="rId2" cstate="print"/>
            <a:stretch>
              <a:fillRect/>
            </a:stretch>
          </a:blipFill>
        </p:spPr>
        <p:txBody>
          <a:bodyPr wrap="square" lIns="0" tIns="0" rIns="0" bIns="0" rtlCol="0"/>
          <a:lstStyle/>
          <a:p>
            <a:endParaRPr/>
          </a:p>
        </p:txBody>
      </p:sp>
      <p:pic>
        <p:nvPicPr>
          <p:cNvPr id="8" name="תמונה 7"/>
          <p:cNvPicPr/>
          <p:nvPr/>
        </p:nvPicPr>
        <p:blipFill>
          <a:blip r:embed="rId3" cstate="print">
            <a:extLst>
              <a:ext uri="{28A0092B-C50C-407E-A947-70E740481C1C}">
                <a14:useLocalDpi xmlns:a14="http://schemas.microsoft.com/office/drawing/2010/main" val="0"/>
              </a:ext>
            </a:extLst>
          </a:blip>
          <a:stretch>
            <a:fillRect/>
          </a:stretch>
        </p:blipFill>
        <p:spPr>
          <a:xfrm>
            <a:off x="291368" y="136905"/>
            <a:ext cx="1669318" cy="1524842"/>
          </a:xfrm>
          <a:prstGeom prst="rect">
            <a:avLst/>
          </a:prstGeom>
        </p:spPr>
      </p:pic>
      <p:sp>
        <p:nvSpPr>
          <p:cNvPr id="7" name="מלבן 6"/>
          <p:cNvSpPr/>
          <p:nvPr/>
        </p:nvSpPr>
        <p:spPr>
          <a:xfrm>
            <a:off x="4532846" y="401327"/>
            <a:ext cx="2951449" cy="769441"/>
          </a:xfrm>
          <a:prstGeom prst="rect">
            <a:avLst/>
          </a:prstGeom>
        </p:spPr>
        <p:txBody>
          <a:bodyPr wrap="none">
            <a:spAutoFit/>
          </a:bodyPr>
          <a:lstStyle/>
          <a:p>
            <a:pPr algn="ctr"/>
            <a:r>
              <a:rPr lang="he-IL" sz="4400" b="1" u="sng" dirty="0">
                <a:solidFill>
                  <a:srgbClr val="00B050"/>
                </a:solidFill>
                <a:latin typeface="Calibri" panose="020F0502020204030204" pitchFamily="34" charset="0"/>
                <a:cs typeface="Calibri" panose="020F0502020204030204" pitchFamily="34" charset="0"/>
              </a:rPr>
              <a:t>מבנה פעילות</a:t>
            </a:r>
            <a:endParaRPr lang="en-US" sz="4400" u="sng" dirty="0">
              <a:solidFill>
                <a:srgbClr val="00B050"/>
              </a:solidFill>
              <a:latin typeface="Calibri" panose="020F0502020204030204" pitchFamily="34" charset="0"/>
              <a:cs typeface="Calibri" panose="020F0502020204030204" pitchFamily="34" charset="0"/>
            </a:endParaRPr>
          </a:p>
        </p:txBody>
      </p:sp>
      <p:sp>
        <p:nvSpPr>
          <p:cNvPr id="6" name="TextBox 5"/>
          <p:cNvSpPr txBox="1"/>
          <p:nvPr/>
        </p:nvSpPr>
        <p:spPr>
          <a:xfrm>
            <a:off x="1086928" y="1520182"/>
            <a:ext cx="8117457" cy="4247317"/>
          </a:xfrm>
          <a:prstGeom prst="rect">
            <a:avLst/>
          </a:prstGeom>
          <a:noFill/>
        </p:spPr>
        <p:txBody>
          <a:bodyPr wrap="square" rtlCol="1">
            <a:spAutoFit/>
          </a:bodyPr>
          <a:lstStyle/>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שותפות עם מחלקת הנוער</a:t>
            </a:r>
            <a:r>
              <a:rPr lang="he-IL" dirty="0">
                <a:latin typeface="Calibri" panose="020F0502020204030204" pitchFamily="34" charset="0"/>
                <a:cs typeface="Calibri" panose="020F0502020204030204" pitchFamily="34" charset="0"/>
              </a:rPr>
              <a:t>. פורום מנהלי מחלקות נוער ועדכונים שוטפים המאפשרים הצפת צרכים מהמועצות לתנועה ולהפך. </a:t>
            </a:r>
          </a:p>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רכז/ת התנועה במועצה- </a:t>
            </a:r>
            <a:r>
              <a:rPr lang="he-IL" dirty="0">
                <a:latin typeface="Calibri" panose="020F0502020204030204" pitchFamily="34" charset="0"/>
                <a:cs typeface="Calibri" panose="020F0502020204030204" pitchFamily="34" charset="0"/>
              </a:rPr>
              <a:t>אחראי/ת על התהליכים והפעילויות התנועתיות במועצה. תפקיד מנהיגותי מרכזי. כתובת זמינה ליישובים בנושאי התנועה. נבחרים בשותפות על ידי המועצה ובאישור התנועה ובדרך כלל צומחים מתוך היישובים והמועצה. </a:t>
            </a:r>
          </a:p>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תהליכים מועצתיים: </a:t>
            </a:r>
          </a:p>
          <a:p>
            <a:pPr marL="742950" lvl="1" indent="-285750">
              <a:buFont typeface="Wingdings" panose="05000000000000000000" pitchFamily="2" charset="2"/>
              <a:buChar char="Ø"/>
            </a:pPr>
            <a:r>
              <a:rPr lang="he-IL"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ד-ו- פעילויות שיא וטיול פסח </a:t>
            </a:r>
          </a:p>
          <a:p>
            <a:pPr marL="742950" lvl="1" indent="-285750">
              <a:buFont typeface="Wingdings" panose="05000000000000000000" pitchFamily="2" charset="2"/>
              <a:buChar char="Ø"/>
            </a:pPr>
            <a:r>
              <a:rPr lang="he-IL"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ז-ח- פעילויות שיא </a:t>
            </a:r>
          </a:p>
          <a:p>
            <a:pPr marL="742950" lvl="1" indent="-285750">
              <a:buFont typeface="Wingdings" panose="05000000000000000000" pitchFamily="2" charset="2"/>
              <a:buChar char="Ø"/>
            </a:pPr>
            <a:r>
              <a:rPr lang="he-IL"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תהליך ט' </a:t>
            </a:r>
          </a:p>
          <a:p>
            <a:pPr marL="742950" lvl="1" indent="-285750">
              <a:buFont typeface="Wingdings" panose="05000000000000000000" pitchFamily="2" charset="2"/>
              <a:buChar char="Ø"/>
            </a:pPr>
            <a:r>
              <a:rPr lang="he-IL"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תהליכי הכשרת מדריכים ופעילים לאורך השנה</a:t>
            </a:r>
          </a:p>
          <a:p>
            <a:pPr marL="742950" lvl="1" indent="-285750">
              <a:buFont typeface="Wingdings" panose="05000000000000000000" pitchFamily="2" charset="2"/>
              <a:buChar char="Ø"/>
            </a:pPr>
            <a:r>
              <a:rPr lang="he-IL"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פעילויות ותהליכי שכבות גיל התיכון- שכבת י', יא' </a:t>
            </a:r>
            <a:r>
              <a:rPr lang="he-IL" dirty="0" err="1">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ויב</a:t>
            </a:r>
            <a:r>
              <a:rPr lang="he-IL"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marL="742950" lvl="1" indent="-285750">
              <a:buFont typeface="Wingdings" panose="05000000000000000000" pitchFamily="2" charset="2"/>
              <a:buChar char="Ø"/>
            </a:pPr>
            <a:r>
              <a:rPr lang="he-IL"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תהליכי הכשרה של המדריכים הבוגרים. </a:t>
            </a:r>
          </a:p>
          <a:p>
            <a:pPr marL="742950" lvl="1" indent="-285750">
              <a:buFont typeface="Wingdings" panose="05000000000000000000" pitchFamily="2" charset="2"/>
              <a:buChar char="Ø"/>
            </a:pPr>
            <a:r>
              <a:rPr lang="he-IL"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פורומים שונים של ועדות נוער, שילוב צרכים מיוחדים ועוד. </a:t>
            </a:r>
            <a:endParaRPr lang="he-IL"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endPar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endParaRPr lang="he-IL" dirty="0">
              <a:latin typeface="Calibri" panose="020F0502020204030204" pitchFamily="34" charset="0"/>
              <a:cs typeface="Calibri" panose="020F0502020204030204" pitchFamily="34" charset="0"/>
            </a:endParaRPr>
          </a:p>
        </p:txBody>
      </p:sp>
      <p:grpSp>
        <p:nvGrpSpPr>
          <p:cNvPr id="12" name="קבוצה 11"/>
          <p:cNvGrpSpPr/>
          <p:nvPr/>
        </p:nvGrpSpPr>
        <p:grpSpPr>
          <a:xfrm>
            <a:off x="9907884" y="2581768"/>
            <a:ext cx="1261437" cy="1261437"/>
            <a:chOff x="903692" y="1009149"/>
            <a:chExt cx="1261437" cy="1261437"/>
          </a:xfrm>
        </p:grpSpPr>
        <p:sp>
          <p:nvSpPr>
            <p:cNvPr id="13" name="Shape 12"/>
            <p:cNvSpPr/>
            <p:nvPr/>
          </p:nvSpPr>
          <p:spPr>
            <a:xfrm>
              <a:off x="903692" y="1009149"/>
              <a:ext cx="1261437" cy="1261437"/>
            </a:xfrm>
            <a:prstGeom prst="gear6">
              <a:avLst/>
            </a:prstGeom>
          </p:spPr>
          <p:style>
            <a:lnRef idx="2">
              <a:schemeClr val="lt1">
                <a:hueOff val="0"/>
                <a:satOff val="0"/>
                <a:lumOff val="0"/>
                <a:alphaOff val="0"/>
              </a:schemeClr>
            </a:lnRef>
            <a:fillRef idx="1">
              <a:schemeClr val="accent5">
                <a:hueOff val="-3676672"/>
                <a:satOff val="-5114"/>
                <a:lumOff val="-1961"/>
                <a:alphaOff val="0"/>
              </a:schemeClr>
            </a:fillRef>
            <a:effectRef idx="0">
              <a:schemeClr val="accent5">
                <a:hueOff val="-3676672"/>
                <a:satOff val="-5114"/>
                <a:lumOff val="-1961"/>
                <a:alphaOff val="0"/>
              </a:schemeClr>
            </a:effectRef>
            <a:fontRef idx="minor">
              <a:schemeClr val="lt1"/>
            </a:fontRef>
          </p:style>
        </p:sp>
        <p:sp>
          <p:nvSpPr>
            <p:cNvPr id="14" name="Shape 4"/>
            <p:cNvSpPr/>
            <p:nvPr/>
          </p:nvSpPr>
          <p:spPr>
            <a:xfrm>
              <a:off x="1221263" y="1328639"/>
              <a:ext cx="626295" cy="62245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rtl="1">
                <a:lnSpc>
                  <a:spcPct val="90000"/>
                </a:lnSpc>
                <a:spcBef>
                  <a:spcPct val="0"/>
                </a:spcBef>
                <a:spcAft>
                  <a:spcPct val="35000"/>
                </a:spcAft>
              </a:pPr>
              <a:r>
                <a:rPr lang="he-IL" sz="1900" kern="1200" dirty="0">
                  <a:latin typeface="Calibri" panose="020F0502020204030204" pitchFamily="34" charset="0"/>
                  <a:cs typeface="Calibri" panose="020F0502020204030204" pitchFamily="34" charset="0"/>
                </a:rPr>
                <a:t>מועצה</a:t>
              </a:r>
            </a:p>
          </p:txBody>
        </p:sp>
      </p:grpSp>
    </p:spTree>
    <p:extLst>
      <p:ext uri="{BB962C8B-B14F-4D97-AF65-F5344CB8AC3E}">
        <p14:creationId xmlns:p14="http://schemas.microsoft.com/office/powerpoint/2010/main" val="173568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p:nvPr/>
        </p:nvSpPr>
        <p:spPr>
          <a:xfrm flipV="1">
            <a:off x="1009291" y="6435969"/>
            <a:ext cx="10742534" cy="59722"/>
          </a:xfrm>
          <a:custGeom>
            <a:avLst/>
            <a:gdLst/>
            <a:ahLst/>
            <a:cxnLst/>
            <a:rect l="l" t="t" r="r" b="b"/>
            <a:pathLst>
              <a:path w="5400040">
                <a:moveTo>
                  <a:pt x="0" y="0"/>
                </a:moveTo>
                <a:lnTo>
                  <a:pt x="5400001" y="0"/>
                </a:lnTo>
              </a:path>
            </a:pathLst>
          </a:custGeom>
          <a:ln w="15659">
            <a:solidFill>
              <a:srgbClr val="725730"/>
            </a:solidFill>
          </a:ln>
        </p:spPr>
        <p:txBody>
          <a:bodyPr wrap="square" lIns="0" tIns="0" rIns="0" bIns="0" rtlCol="0"/>
          <a:lstStyle/>
          <a:p>
            <a:endParaRPr/>
          </a:p>
        </p:txBody>
      </p:sp>
      <p:sp>
        <p:nvSpPr>
          <p:cNvPr id="5" name="object 4"/>
          <p:cNvSpPr/>
          <p:nvPr/>
        </p:nvSpPr>
        <p:spPr>
          <a:xfrm>
            <a:off x="10372998" y="5869077"/>
            <a:ext cx="1363962" cy="506963"/>
          </a:xfrm>
          <a:prstGeom prst="rect">
            <a:avLst/>
          </a:prstGeom>
          <a:blipFill>
            <a:blip r:embed="rId2" cstate="print"/>
            <a:stretch>
              <a:fillRect/>
            </a:stretch>
          </a:blipFill>
        </p:spPr>
        <p:txBody>
          <a:bodyPr wrap="square" lIns="0" tIns="0" rIns="0" bIns="0" rtlCol="0"/>
          <a:lstStyle/>
          <a:p>
            <a:endParaRPr/>
          </a:p>
        </p:txBody>
      </p:sp>
      <p:pic>
        <p:nvPicPr>
          <p:cNvPr id="8" name="תמונה 7"/>
          <p:cNvPicPr/>
          <p:nvPr/>
        </p:nvPicPr>
        <p:blipFill>
          <a:blip r:embed="rId3" cstate="print">
            <a:extLst>
              <a:ext uri="{28A0092B-C50C-407E-A947-70E740481C1C}">
                <a14:useLocalDpi xmlns:a14="http://schemas.microsoft.com/office/drawing/2010/main" val="0"/>
              </a:ext>
            </a:extLst>
          </a:blip>
          <a:stretch>
            <a:fillRect/>
          </a:stretch>
        </p:blipFill>
        <p:spPr>
          <a:xfrm>
            <a:off x="291368" y="136905"/>
            <a:ext cx="1669318" cy="1524842"/>
          </a:xfrm>
          <a:prstGeom prst="rect">
            <a:avLst/>
          </a:prstGeom>
        </p:spPr>
      </p:pic>
      <p:sp>
        <p:nvSpPr>
          <p:cNvPr id="7" name="מלבן 6"/>
          <p:cNvSpPr/>
          <p:nvPr/>
        </p:nvSpPr>
        <p:spPr>
          <a:xfrm>
            <a:off x="4532846" y="401327"/>
            <a:ext cx="2951449" cy="769441"/>
          </a:xfrm>
          <a:prstGeom prst="rect">
            <a:avLst/>
          </a:prstGeom>
        </p:spPr>
        <p:txBody>
          <a:bodyPr wrap="none">
            <a:spAutoFit/>
          </a:bodyPr>
          <a:lstStyle/>
          <a:p>
            <a:pPr algn="ctr"/>
            <a:r>
              <a:rPr lang="he-IL" sz="4400" b="1" u="sng" dirty="0">
                <a:solidFill>
                  <a:srgbClr val="00B050"/>
                </a:solidFill>
                <a:latin typeface="Calibri" panose="020F0502020204030204" pitchFamily="34" charset="0"/>
                <a:cs typeface="Calibri" panose="020F0502020204030204" pitchFamily="34" charset="0"/>
              </a:rPr>
              <a:t>מבנה פעילות</a:t>
            </a:r>
            <a:endParaRPr lang="en-US" sz="4400" u="sng" dirty="0">
              <a:solidFill>
                <a:srgbClr val="00B050"/>
              </a:solidFill>
              <a:latin typeface="Calibri" panose="020F0502020204030204" pitchFamily="34" charset="0"/>
              <a:cs typeface="Calibri" panose="020F0502020204030204" pitchFamily="34" charset="0"/>
            </a:endParaRPr>
          </a:p>
        </p:txBody>
      </p:sp>
      <p:sp>
        <p:nvSpPr>
          <p:cNvPr id="6" name="TextBox 5"/>
          <p:cNvSpPr txBox="1"/>
          <p:nvPr/>
        </p:nvSpPr>
        <p:spPr>
          <a:xfrm>
            <a:off x="1086928" y="1520182"/>
            <a:ext cx="8117457" cy="5355312"/>
          </a:xfrm>
          <a:prstGeom prst="rect">
            <a:avLst/>
          </a:prstGeom>
          <a:noFill/>
        </p:spPr>
        <p:txBody>
          <a:bodyPr wrap="square" rtlCol="1">
            <a:spAutoFit/>
          </a:bodyPr>
          <a:lstStyle/>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התנועה החדשה- השומר החדש- </a:t>
            </a:r>
            <a:r>
              <a:rPr lang="he-IL" dirty="0">
                <a:latin typeface="Calibri" panose="020F0502020204030204" pitchFamily="34" charset="0"/>
                <a:cs typeface="Calibri" panose="020F0502020204030204" pitchFamily="34" charset="0"/>
              </a:rPr>
              <a:t>חיבור בין תנועה ותיקה לארגון נוער בתוך השומר החדש. החיבור היה מענה לפנייה לשומר, תחילה מצד תנועת המושבים ובהמשך של ראשי המועצות. ההסכמה </a:t>
            </a:r>
            <a:r>
              <a:rPr lang="he-IL" dirty="0" err="1">
                <a:latin typeface="Calibri" panose="020F0502020204030204" pitchFamily="34" charset="0"/>
                <a:cs typeface="Calibri" panose="020F0502020204030204" pitchFamily="34" charset="0"/>
              </a:rPr>
              <a:t>היתה</a:t>
            </a:r>
            <a:r>
              <a:rPr lang="he-IL" dirty="0">
                <a:latin typeface="Calibri" panose="020F0502020204030204" pitchFamily="34" charset="0"/>
                <a:cs typeface="Calibri" panose="020F0502020204030204" pitchFamily="34" charset="0"/>
              </a:rPr>
              <a:t> חיבור מתוך הסכמה על המשותף- חיבור לחקלאות ולאהבת הארץ ומתוך הסכמה כי מדובר ביישובים, מועצות וחברי צוות מרכזי המגיעים עם ליבה רעיונית וארגונית קיימת. יש רצון ללמוד ולהתפתח יחד אבל גם לשמור על הייחודיות והעצמאות של התנועה. </a:t>
            </a:r>
          </a:p>
          <a:p>
            <a:pPr marL="285750" indent="-285750">
              <a:buFont typeface="Wingdings" panose="05000000000000000000" pitchFamily="2" charset="2"/>
              <a:buChar char="Ø"/>
            </a:pPr>
            <a:r>
              <a:rPr lang="he-IL" b="1" dirty="0" err="1">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תוכנית</a:t>
            </a: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שנתית ענפה- </a:t>
            </a:r>
            <a:r>
              <a:rPr lang="he-IL" dirty="0" err="1">
                <a:latin typeface="Calibri" panose="020F0502020204030204" pitchFamily="34" charset="0"/>
                <a:cs typeface="Calibri" panose="020F0502020204030204" pitchFamily="34" charset="0"/>
              </a:rPr>
              <a:t>תוכנית</a:t>
            </a:r>
            <a:r>
              <a:rPr lang="he-IL" dirty="0">
                <a:latin typeface="Calibri" panose="020F0502020204030204" pitchFamily="34" charset="0"/>
                <a:cs typeface="Calibri" panose="020F0502020204030204" pitchFamily="34" charset="0"/>
              </a:rPr>
              <a:t> מסורתית שנבנתה מתוך מענה לצרכים של המועצות והיישובים ותפיסה של תהליכים חינוכיים הנבנים כמערכת ספירלית המתפתחת בתוך השנה ובין שנה לשנה. התוכנית כוללת הכשרות לרכזים, לגרעין, </a:t>
            </a:r>
            <a:r>
              <a:rPr lang="he-IL" dirty="0" err="1">
                <a:latin typeface="Calibri" panose="020F0502020204030204" pitchFamily="34" charset="0"/>
                <a:cs typeface="Calibri" panose="020F0502020204030204" pitchFamily="34" charset="0"/>
              </a:rPr>
              <a:t>למדבים</a:t>
            </a:r>
            <a:r>
              <a:rPr lang="he-IL" dirty="0">
                <a:latin typeface="Calibri" panose="020F0502020204030204" pitchFamily="34" charset="0"/>
                <a:cs typeface="Calibri" panose="020F0502020204030204" pitchFamily="34" charset="0"/>
              </a:rPr>
              <a:t>, פעילויות שיא לשכבות השונות וסמינרי הכשרה. התפיסה </a:t>
            </a:r>
            <a:r>
              <a:rPr lang="he-IL" b="1" dirty="0">
                <a:latin typeface="Calibri" panose="020F0502020204030204" pitchFamily="34" charset="0"/>
                <a:cs typeface="Calibri" panose="020F0502020204030204" pitchFamily="34" charset="0"/>
              </a:rPr>
              <a:t>שהתוכנית היא חלק משלם- פעילות היישוב, המועצה והתנועה משלימות זו את זו לתוכנית מלאה, ערכית וחווייתית. </a:t>
            </a:r>
            <a:r>
              <a:rPr lang="he-IL" dirty="0">
                <a:latin typeface="Calibri" panose="020F0502020204030204" pitchFamily="34" charset="0"/>
                <a:cs typeface="Calibri" panose="020F0502020204030204" pitchFamily="34" charset="0"/>
              </a:rPr>
              <a:t>רכזי המועצות שותפים בהובלת הפעילויות ובכך משתמר הקשר לצרכי השטח והתחדשות בהתאם לצרכי היישובים והמועצות. </a:t>
            </a:r>
            <a:endParaRPr lang="he-IL" b="1"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בנייה משותפת עם בוגרים ואנשי הקהילה והמועצות- </a:t>
            </a:r>
            <a:r>
              <a:rPr lang="he-IL" dirty="0">
                <a:latin typeface="Calibri" panose="020F0502020204030204" pitchFamily="34" charset="0"/>
                <a:cs typeface="Calibri" panose="020F0502020204030204" pitchFamily="34" charset="0"/>
              </a:rPr>
              <a:t>התנועה החדשה מתעצבת ומוקמת בשותפות עם בוגרים, חניכים, רכזים, ראשי מועצות ואנשי מחלקות הנוער. יוקם צוות היגוי שהולך להיות מעין ועד מנהל פעיל ובנוסף מעגלי שיתוף שונים. בנוסף קיים פורום בוגרים המחולק לצוותים שונים. זו תנועה שהוקמה על ידי השטח מלמטה למעלה. </a:t>
            </a:r>
          </a:p>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מעגל רכזים מוביל</a:t>
            </a:r>
          </a:p>
          <a:p>
            <a:pPr marL="285750" indent="-285750">
              <a:buFont typeface="Wingdings" panose="05000000000000000000" pitchFamily="2" charset="2"/>
              <a:buChar char="Ø"/>
            </a:pPr>
            <a:r>
              <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צוות מרכזי תנועתי</a:t>
            </a:r>
          </a:p>
          <a:p>
            <a:endParaRPr lang="he-IL"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endParaRPr lang="he-IL"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nvGrpSpPr>
          <p:cNvPr id="10" name="קבוצה 9"/>
          <p:cNvGrpSpPr/>
          <p:nvPr/>
        </p:nvGrpSpPr>
        <p:grpSpPr>
          <a:xfrm>
            <a:off x="9999945" y="2578112"/>
            <a:ext cx="1235950" cy="1235950"/>
            <a:chOff x="1610226" y="138886"/>
            <a:chExt cx="1235950" cy="1235950"/>
          </a:xfrm>
        </p:grpSpPr>
        <p:sp>
          <p:nvSpPr>
            <p:cNvPr id="11" name="Shape 10"/>
            <p:cNvSpPr/>
            <p:nvPr/>
          </p:nvSpPr>
          <p:spPr>
            <a:xfrm rot="20700000">
              <a:off x="1610226" y="138886"/>
              <a:ext cx="1235950" cy="1235950"/>
            </a:xfrm>
            <a:prstGeom prst="gear6">
              <a:avLst/>
            </a:prstGeom>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sp>
        <p:sp>
          <p:nvSpPr>
            <p:cNvPr id="15" name="Shape 4"/>
            <p:cNvSpPr/>
            <p:nvPr/>
          </p:nvSpPr>
          <p:spPr>
            <a:xfrm>
              <a:off x="1881306" y="409967"/>
              <a:ext cx="693790" cy="6937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rtl="1">
                <a:lnSpc>
                  <a:spcPct val="90000"/>
                </a:lnSpc>
                <a:spcBef>
                  <a:spcPct val="0"/>
                </a:spcBef>
                <a:spcAft>
                  <a:spcPct val="35000"/>
                </a:spcAft>
              </a:pPr>
              <a:r>
                <a:rPr lang="he-IL" sz="1900" kern="1200" dirty="0">
                  <a:latin typeface="Calibri" panose="020F0502020204030204" pitchFamily="34" charset="0"/>
                  <a:cs typeface="Calibri" panose="020F0502020204030204" pitchFamily="34" charset="0"/>
                </a:rPr>
                <a:t>תנועה</a:t>
              </a:r>
            </a:p>
          </p:txBody>
        </p:sp>
      </p:grpSp>
    </p:spTree>
    <p:extLst>
      <p:ext uri="{BB962C8B-B14F-4D97-AF65-F5344CB8AC3E}">
        <p14:creationId xmlns:p14="http://schemas.microsoft.com/office/powerpoint/2010/main" val="44016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5000"/>
            <a:lum/>
          </a:blip>
          <a:srcRect/>
          <a:stretch>
            <a:fillRect t="-11000" b="-11000"/>
          </a:stretch>
        </a:blipFill>
        <a:effectLst/>
      </p:bgPr>
    </p:bg>
    <p:spTree>
      <p:nvGrpSpPr>
        <p:cNvPr id="1" name=""/>
        <p:cNvGrpSpPr/>
        <p:nvPr/>
      </p:nvGrpSpPr>
      <p:grpSpPr>
        <a:xfrm>
          <a:off x="0" y="0"/>
          <a:ext cx="0" cy="0"/>
          <a:chOff x="0" y="0"/>
          <a:chExt cx="0" cy="0"/>
        </a:xfrm>
      </p:grpSpPr>
      <p:sp>
        <p:nvSpPr>
          <p:cNvPr id="5" name="object 4"/>
          <p:cNvSpPr/>
          <p:nvPr/>
        </p:nvSpPr>
        <p:spPr>
          <a:xfrm>
            <a:off x="10630173" y="361061"/>
            <a:ext cx="1363962" cy="506963"/>
          </a:xfrm>
          <a:prstGeom prst="rect">
            <a:avLst/>
          </a:prstGeom>
          <a:blipFill>
            <a:blip r:embed="rId3" cstate="print"/>
            <a:stretch>
              <a:fillRect/>
            </a:stretch>
          </a:blipFill>
        </p:spPr>
        <p:txBody>
          <a:bodyPr wrap="square" lIns="0" tIns="0" rIns="0" bIns="0" rtlCol="0"/>
          <a:lstStyle/>
          <a:p>
            <a:endParaRPr/>
          </a:p>
        </p:txBody>
      </p:sp>
      <p:sp>
        <p:nvSpPr>
          <p:cNvPr id="7" name="מלבן 6"/>
          <p:cNvSpPr/>
          <p:nvPr/>
        </p:nvSpPr>
        <p:spPr>
          <a:xfrm>
            <a:off x="3595710" y="361061"/>
            <a:ext cx="7375454" cy="1569660"/>
          </a:xfrm>
          <a:prstGeom prst="rect">
            <a:avLst/>
          </a:prstGeom>
        </p:spPr>
        <p:txBody>
          <a:bodyPr wrap="square">
            <a:spAutoFit/>
          </a:bodyPr>
          <a:lstStyle/>
          <a:p>
            <a:pPr algn="ctr"/>
            <a:r>
              <a:rPr lang="he-IL" sz="9600" b="1" dirty="0">
                <a:solidFill>
                  <a:srgbClr val="00B050"/>
                </a:solidFill>
                <a:cs typeface="+mj-cs"/>
              </a:rPr>
              <a:t>בהצלחה!</a:t>
            </a:r>
            <a:endParaRPr lang="en-US" sz="9600" b="1" dirty="0">
              <a:solidFill>
                <a:srgbClr val="00B050"/>
              </a:solidFill>
              <a:cs typeface="+mj-cs"/>
            </a:endParaRPr>
          </a:p>
        </p:txBody>
      </p:sp>
      <p:pic>
        <p:nvPicPr>
          <p:cNvPr id="9" name="תמונה 8"/>
          <p:cNvPicPr>
            <a:picLocks noChangeAspect="1"/>
          </p:cNvPicPr>
          <p:nvPr/>
        </p:nvPicPr>
        <p:blipFill>
          <a:blip r:embed="rId4"/>
          <a:stretch>
            <a:fillRect/>
          </a:stretch>
        </p:blipFill>
        <p:spPr>
          <a:xfrm>
            <a:off x="579318" y="471668"/>
            <a:ext cx="3357382" cy="3357382"/>
          </a:xfrm>
          <a:prstGeom prst="rect">
            <a:avLst/>
          </a:prstGeom>
        </p:spPr>
      </p:pic>
    </p:spTree>
    <p:extLst>
      <p:ext uri="{BB962C8B-B14F-4D97-AF65-F5344CB8AC3E}">
        <p14:creationId xmlns:p14="http://schemas.microsoft.com/office/powerpoint/2010/main" val="2240928438"/>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1018</TotalTime>
  <Words>736</Words>
  <Application>Microsoft Office PowerPoint</Application>
  <PresentationFormat>Widescreen</PresentationFormat>
  <Paragraphs>73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ערכת נושא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dc:creator>
  <cp:lastModifiedBy>ilan niv</cp:lastModifiedBy>
  <cp:revision>31</cp:revision>
  <dcterms:created xsi:type="dcterms:W3CDTF">2019-06-18T11:35:05Z</dcterms:created>
  <dcterms:modified xsi:type="dcterms:W3CDTF">2019-09-03T09:38:42Z</dcterms:modified>
</cp:coreProperties>
</file>